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80" r:id="rId2"/>
    <p:sldId id="283" r:id="rId3"/>
    <p:sldId id="284" r:id="rId4"/>
    <p:sldId id="287" r:id="rId5"/>
    <p:sldId id="288" r:id="rId6"/>
    <p:sldId id="289" r:id="rId7"/>
    <p:sldId id="290" r:id="rId8"/>
    <p:sldId id="291" r:id="rId9"/>
    <p:sldId id="292" r:id="rId10"/>
    <p:sldId id="293" r:id="rId11"/>
    <p:sldId id="294" r:id="rId12"/>
    <p:sldId id="295" r:id="rId13"/>
    <p:sldId id="296" r:id="rId14"/>
    <p:sldId id="528" r:id="rId15"/>
    <p:sldId id="529" r:id="rId16"/>
    <p:sldId id="297" r:id="rId17"/>
    <p:sldId id="298" r:id="rId18"/>
    <p:sldId id="299" r:id="rId19"/>
    <p:sldId id="300" r:id="rId20"/>
    <p:sldId id="301" r:id="rId21"/>
    <p:sldId id="527" r:id="rId22"/>
    <p:sldId id="278" r:id="rId23"/>
    <p:sldId id="498" r:id="rId24"/>
    <p:sldId id="499" r:id="rId25"/>
    <p:sldId id="384" r:id="rId26"/>
    <p:sldId id="397" r:id="rId27"/>
    <p:sldId id="399" r:id="rId28"/>
    <p:sldId id="398" r:id="rId29"/>
    <p:sldId id="388" r:id="rId30"/>
    <p:sldId id="402" r:id="rId31"/>
    <p:sldId id="515" r:id="rId32"/>
    <p:sldId id="516" r:id="rId33"/>
    <p:sldId id="400" r:id="rId34"/>
    <p:sldId id="403" r:id="rId35"/>
    <p:sldId id="514" r:id="rId36"/>
    <p:sldId id="412" r:id="rId37"/>
    <p:sldId id="389" r:id="rId38"/>
    <p:sldId id="404" r:id="rId39"/>
    <p:sldId id="524" r:id="rId40"/>
    <p:sldId id="390" r:id="rId41"/>
    <p:sldId id="495" r:id="rId42"/>
    <p:sldId id="405" r:id="rId43"/>
    <p:sldId id="525" r:id="rId44"/>
    <p:sldId id="414" r:id="rId45"/>
    <p:sldId id="391" r:id="rId46"/>
    <p:sldId id="406" r:id="rId47"/>
    <p:sldId id="395" r:id="rId48"/>
    <p:sldId id="392" r:id="rId49"/>
    <p:sldId id="407" r:id="rId50"/>
    <p:sldId id="393" r:id="rId51"/>
    <p:sldId id="394" r:id="rId52"/>
    <p:sldId id="408" r:id="rId53"/>
    <p:sldId id="396" r:id="rId54"/>
    <p:sldId id="409" r:id="rId55"/>
    <p:sldId id="410" r:id="rId56"/>
    <p:sldId id="517" r:id="rId57"/>
    <p:sldId id="526" r:id="rId58"/>
    <p:sldId id="519" r:id="rId59"/>
    <p:sldId id="518" r:id="rId60"/>
    <p:sldId id="520" r:id="rId61"/>
    <p:sldId id="522" r:id="rId62"/>
    <p:sldId id="523" r:id="rId63"/>
    <p:sldId id="52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8"/>
    <p:restoredTop sz="94444"/>
  </p:normalViewPr>
  <p:slideViewPr>
    <p:cSldViewPr>
      <p:cViewPr varScale="1">
        <p:scale>
          <a:sx n="81" d="100"/>
          <a:sy n="81" d="100"/>
        </p:scale>
        <p:origin x="1709" y="67"/>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551BC-48AF-1940-B512-57A86BA2A8F8}" type="datetimeFigureOut">
              <a:rPr lang="en-US" smtClean="0"/>
              <a:t>13-Aug-20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7FEE9-E25C-6B48-9CCF-B9FB32BE0452}" type="slidenum">
              <a:rPr lang="en-US" smtClean="0"/>
              <a:t>‹#›</a:t>
            </a:fld>
            <a:endParaRPr lang="en-US"/>
          </a:p>
        </p:txBody>
      </p:sp>
    </p:spTree>
    <p:extLst>
      <p:ext uri="{BB962C8B-B14F-4D97-AF65-F5344CB8AC3E}">
        <p14:creationId xmlns:p14="http://schemas.microsoft.com/office/powerpoint/2010/main" val="790824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F7B3A5A-2D75-3446-A220-964BED4DDA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AA03C0-266E-9041-8F85-183A793676F9}" type="slidenum">
              <a:rPr lang="en-US" altLang="en-US" smtClean="0"/>
              <a:pPr>
                <a:spcBef>
                  <a:spcPct val="0"/>
                </a:spcBef>
              </a:pPr>
              <a:t>2</a:t>
            </a:fld>
            <a:endParaRPr lang="en-US" altLang="en-US"/>
          </a:p>
        </p:txBody>
      </p:sp>
      <p:sp>
        <p:nvSpPr>
          <p:cNvPr id="5123" name="Rectangle 2">
            <a:extLst>
              <a:ext uri="{FF2B5EF4-FFF2-40B4-BE49-F238E27FC236}">
                <a16:creationId xmlns:a16="http://schemas.microsoft.com/office/drawing/2014/main" id="{77E0221D-3247-7349-8A21-CD6EA15EBD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a:extLst>
              <a:ext uri="{FF2B5EF4-FFF2-40B4-BE49-F238E27FC236}">
                <a16:creationId xmlns:a16="http://schemas.microsoft.com/office/drawing/2014/main" id="{11A11EA6-1631-2A4E-86A4-21CFA52A37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342162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A266EEE-03BE-6A41-AD1D-B20A2AE29D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78BDFB-C445-B348-B657-4186518CC63B}" type="slidenum">
              <a:rPr lang="en-US" altLang="en-US" smtClean="0"/>
              <a:pPr>
                <a:spcBef>
                  <a:spcPct val="0"/>
                </a:spcBef>
              </a:pPr>
              <a:t>11</a:t>
            </a:fld>
            <a:endParaRPr lang="en-US" altLang="en-US"/>
          </a:p>
        </p:txBody>
      </p:sp>
      <p:sp>
        <p:nvSpPr>
          <p:cNvPr id="23555" name="Rectangle 2">
            <a:extLst>
              <a:ext uri="{FF2B5EF4-FFF2-40B4-BE49-F238E27FC236}">
                <a16:creationId xmlns:a16="http://schemas.microsoft.com/office/drawing/2014/main" id="{3DB9BF9B-4BC8-134C-BF74-8D5EFA7E15BD}"/>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2FAB9F50-41A2-7F48-8A8A-3F27BFC1CCA1}"/>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2636003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366B0099-E3FB-894D-9F5E-BCA34DA27A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BBDF09-98E8-C944-8260-DDD157898646}" type="slidenum">
              <a:rPr lang="en-US" altLang="en-US" smtClean="0"/>
              <a:pPr>
                <a:spcBef>
                  <a:spcPct val="0"/>
                </a:spcBef>
              </a:pPr>
              <a:t>12</a:t>
            </a:fld>
            <a:endParaRPr lang="en-US" altLang="en-US"/>
          </a:p>
        </p:txBody>
      </p:sp>
      <p:sp>
        <p:nvSpPr>
          <p:cNvPr id="25603" name="Rectangle 2">
            <a:extLst>
              <a:ext uri="{FF2B5EF4-FFF2-40B4-BE49-F238E27FC236}">
                <a16:creationId xmlns:a16="http://schemas.microsoft.com/office/drawing/2014/main" id="{4F9D64F9-FB3B-B24E-8F4D-FA2FF7DAF215}"/>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B82C2945-040B-F147-B0B2-BCA7DA880082}"/>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967679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5A97EC3-CA66-EF4F-A505-B6E83F5F2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DE4AD5-0A8A-C54D-9492-9A3E7EC9D504}" type="slidenum">
              <a:rPr lang="en-US" altLang="en-US" smtClean="0"/>
              <a:pPr>
                <a:spcBef>
                  <a:spcPct val="0"/>
                </a:spcBef>
              </a:pPr>
              <a:t>13</a:t>
            </a:fld>
            <a:endParaRPr lang="en-US" altLang="en-US"/>
          </a:p>
        </p:txBody>
      </p:sp>
      <p:sp>
        <p:nvSpPr>
          <p:cNvPr id="27651" name="Rectangle 2">
            <a:extLst>
              <a:ext uri="{FF2B5EF4-FFF2-40B4-BE49-F238E27FC236}">
                <a16:creationId xmlns:a16="http://schemas.microsoft.com/office/drawing/2014/main" id="{5733DEA1-488F-AB44-ACE4-4A205809CDF1}"/>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BFFA8D5D-CDA0-5042-9355-6F29CE523CCE}"/>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3173241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F7A2781-745F-724F-AAF0-2629E959DF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0857FB-F062-3E41-AC24-0D6AF7F503DB}" type="slidenum">
              <a:rPr lang="en-US" altLang="en-US" smtClean="0"/>
              <a:pPr>
                <a:spcBef>
                  <a:spcPct val="0"/>
                </a:spcBef>
              </a:pPr>
              <a:t>14</a:t>
            </a:fld>
            <a:endParaRPr lang="en-US" altLang="en-US"/>
          </a:p>
        </p:txBody>
      </p:sp>
      <p:sp>
        <p:nvSpPr>
          <p:cNvPr id="29699" name="Rectangle 2">
            <a:extLst>
              <a:ext uri="{FF2B5EF4-FFF2-40B4-BE49-F238E27FC236}">
                <a16:creationId xmlns:a16="http://schemas.microsoft.com/office/drawing/2014/main" id="{D1951FC2-E73D-5D45-BE82-0C23823DB1B9}"/>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a:extLst>
              <a:ext uri="{FF2B5EF4-FFF2-40B4-BE49-F238E27FC236}">
                <a16:creationId xmlns:a16="http://schemas.microsoft.com/office/drawing/2014/main" id="{429ACDE4-0BFC-4D49-B58C-159C57EA3680}"/>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244473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147FA55-B5F3-8644-8483-A1271A9E26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065D23-3D0F-6142-BA6E-127BB0E9636A}" type="slidenum">
              <a:rPr lang="en-US" altLang="en-US" smtClean="0"/>
              <a:pPr>
                <a:spcBef>
                  <a:spcPct val="0"/>
                </a:spcBef>
              </a:pPr>
              <a:t>15</a:t>
            </a:fld>
            <a:endParaRPr lang="en-US" altLang="en-US"/>
          </a:p>
        </p:txBody>
      </p:sp>
      <p:sp>
        <p:nvSpPr>
          <p:cNvPr id="31747" name="Rectangle 2">
            <a:extLst>
              <a:ext uri="{FF2B5EF4-FFF2-40B4-BE49-F238E27FC236}">
                <a16:creationId xmlns:a16="http://schemas.microsoft.com/office/drawing/2014/main" id="{A1AA8DF9-F967-834E-B9C8-1AF06212A2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A20D092F-F60A-BD43-8241-90BFE64281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81542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A4295C0-64FA-1B4D-8C15-46EFC9AD16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9F9EE9-24FB-1240-8F87-04AC9F26CED8}" type="slidenum">
              <a:rPr lang="en-US" altLang="en-US" smtClean="0"/>
              <a:pPr>
                <a:spcBef>
                  <a:spcPct val="0"/>
                </a:spcBef>
              </a:pPr>
              <a:t>16</a:t>
            </a:fld>
            <a:endParaRPr lang="en-US" altLang="en-US"/>
          </a:p>
        </p:txBody>
      </p:sp>
      <p:sp>
        <p:nvSpPr>
          <p:cNvPr id="33795" name="Rectangle 2">
            <a:extLst>
              <a:ext uri="{FF2B5EF4-FFF2-40B4-BE49-F238E27FC236}">
                <a16:creationId xmlns:a16="http://schemas.microsoft.com/office/drawing/2014/main" id="{671E86DE-B733-EE41-BAD9-F40A2B372455}"/>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F7F3C844-6F6C-534C-B22F-6FAA9EDADEC1}"/>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256511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2650C54-F34D-944D-882C-6006F59604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819CD7-02C9-4047-8CE6-4A2A7B157FE3}" type="slidenum">
              <a:rPr lang="en-US" altLang="en-US" smtClean="0"/>
              <a:pPr>
                <a:spcBef>
                  <a:spcPct val="0"/>
                </a:spcBef>
              </a:pPr>
              <a:t>17</a:t>
            </a:fld>
            <a:endParaRPr lang="en-US" altLang="en-US"/>
          </a:p>
        </p:txBody>
      </p:sp>
      <p:sp>
        <p:nvSpPr>
          <p:cNvPr id="35843" name="Rectangle 2">
            <a:extLst>
              <a:ext uri="{FF2B5EF4-FFF2-40B4-BE49-F238E27FC236}">
                <a16:creationId xmlns:a16="http://schemas.microsoft.com/office/drawing/2014/main" id="{AABF6FF5-7BA9-4E4F-92A7-1990A73443BB}"/>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a16="http://schemas.microsoft.com/office/drawing/2014/main" id="{CBC35DFF-06A6-6047-9116-83765DF4D365}"/>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3482915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286D050-ABEF-7442-89CF-8520FA8A3D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96D298-DE73-BD48-AD80-1ACF7F2E8486}" type="slidenum">
              <a:rPr lang="en-US" altLang="en-US" smtClean="0"/>
              <a:pPr>
                <a:spcBef>
                  <a:spcPct val="0"/>
                </a:spcBef>
              </a:pPr>
              <a:t>18</a:t>
            </a:fld>
            <a:endParaRPr lang="en-US" altLang="en-US"/>
          </a:p>
        </p:txBody>
      </p:sp>
      <p:sp>
        <p:nvSpPr>
          <p:cNvPr id="37891" name="Rectangle 2">
            <a:extLst>
              <a:ext uri="{FF2B5EF4-FFF2-40B4-BE49-F238E27FC236}">
                <a16:creationId xmlns:a16="http://schemas.microsoft.com/office/drawing/2014/main" id="{C92310A8-E6EE-AE41-992A-C19B05BA8A0D}"/>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a:extLst>
              <a:ext uri="{FF2B5EF4-FFF2-40B4-BE49-F238E27FC236}">
                <a16:creationId xmlns:a16="http://schemas.microsoft.com/office/drawing/2014/main" id="{1BFEC82D-75CC-A642-BA3D-54EEEA9BDD38}"/>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191044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7AD6FCA-3267-3348-BF5E-0A72DCF5C8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2CB19A-D58B-3A4A-B4B8-D8466D5E408E}" type="slidenum">
              <a:rPr lang="en-US" altLang="en-US" smtClean="0"/>
              <a:pPr>
                <a:spcBef>
                  <a:spcPct val="0"/>
                </a:spcBef>
              </a:pPr>
              <a:t>19</a:t>
            </a:fld>
            <a:endParaRPr lang="en-US" altLang="en-US"/>
          </a:p>
        </p:txBody>
      </p:sp>
      <p:sp>
        <p:nvSpPr>
          <p:cNvPr id="39939" name="Rectangle 2">
            <a:extLst>
              <a:ext uri="{FF2B5EF4-FFF2-40B4-BE49-F238E27FC236}">
                <a16:creationId xmlns:a16="http://schemas.microsoft.com/office/drawing/2014/main" id="{091D6418-5BA2-1340-90AC-91FCF3183ECA}"/>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BDD16336-FA65-D34C-B029-FF67739F1FE5}"/>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3649096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847A641-E018-3344-BECB-31BCFC4CC3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EFF21D-2EBC-8345-9E70-6A08A48F276A}" type="slidenum">
              <a:rPr lang="en-US" altLang="en-US" smtClean="0"/>
              <a:pPr>
                <a:spcBef>
                  <a:spcPct val="0"/>
                </a:spcBef>
              </a:pPr>
              <a:t>20</a:t>
            </a:fld>
            <a:endParaRPr lang="en-US" altLang="en-US"/>
          </a:p>
        </p:txBody>
      </p:sp>
      <p:sp>
        <p:nvSpPr>
          <p:cNvPr id="41987" name="Rectangle 2">
            <a:extLst>
              <a:ext uri="{FF2B5EF4-FFF2-40B4-BE49-F238E27FC236}">
                <a16:creationId xmlns:a16="http://schemas.microsoft.com/office/drawing/2014/main" id="{39B3E6FB-9D1F-8A42-B97C-A5A62E283FB8}"/>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34B7DAC1-6EFF-0B4A-9672-E7350D7AFDCF}"/>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82593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48C75C1-F456-0144-B78C-975919A388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5AB8D3-AD5F-2D44-8685-C6C23B5DA1FC}" type="slidenum">
              <a:rPr lang="en-US" altLang="en-US" smtClean="0"/>
              <a:pPr>
                <a:spcBef>
                  <a:spcPct val="0"/>
                </a:spcBef>
              </a:pPr>
              <a:t>3</a:t>
            </a:fld>
            <a:endParaRPr lang="en-US" altLang="en-US"/>
          </a:p>
        </p:txBody>
      </p:sp>
      <p:sp>
        <p:nvSpPr>
          <p:cNvPr id="7171" name="Rectangle 2">
            <a:extLst>
              <a:ext uri="{FF2B5EF4-FFF2-40B4-BE49-F238E27FC236}">
                <a16:creationId xmlns:a16="http://schemas.microsoft.com/office/drawing/2014/main" id="{61AF69E7-024B-CF4E-9FAA-88A7914BA409}"/>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a:extLst>
              <a:ext uri="{FF2B5EF4-FFF2-40B4-BE49-F238E27FC236}">
                <a16:creationId xmlns:a16="http://schemas.microsoft.com/office/drawing/2014/main" id="{E49E5D46-6173-EB46-AF1E-3CEF53BD4A0E}"/>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312967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C5F5364-6445-A449-B655-39298C76FC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A36A90-79EF-2845-BB75-1EA66424ACCC}" type="slidenum">
              <a:rPr lang="en-US" altLang="en-US" smtClean="0"/>
              <a:pPr>
                <a:spcBef>
                  <a:spcPct val="0"/>
                </a:spcBef>
              </a:pPr>
              <a:t>21</a:t>
            </a:fld>
            <a:endParaRPr lang="en-US" altLang="en-US"/>
          </a:p>
        </p:txBody>
      </p:sp>
      <p:sp>
        <p:nvSpPr>
          <p:cNvPr id="44035" name="Rectangle 2">
            <a:extLst>
              <a:ext uri="{FF2B5EF4-FFF2-40B4-BE49-F238E27FC236}">
                <a16:creationId xmlns:a16="http://schemas.microsoft.com/office/drawing/2014/main" id="{ADA05939-FAF0-6245-BB2E-E25960554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9E7240A2-6D14-BD4D-A707-78E524B98B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155571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E7886B2-7ADB-2646-8E08-AE34641182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8FC38C-B427-BA43-BBE7-9159141CFF3F}" type="slidenum">
              <a:rPr lang="pt-PT" altLang="en-US" smtClean="0">
                <a:latin typeface="Calibri" panose="020F0502020204030204" pitchFamily="34" charset="0"/>
              </a:rPr>
              <a:pPr/>
              <a:t>22</a:t>
            </a:fld>
            <a:endParaRPr lang="pt-PT" altLang="en-US">
              <a:latin typeface="Calibri" panose="020F0502020204030204" pitchFamily="34" charset="0"/>
            </a:endParaRPr>
          </a:p>
        </p:txBody>
      </p:sp>
      <p:sp>
        <p:nvSpPr>
          <p:cNvPr id="46083" name="Rectangle 2">
            <a:extLst>
              <a:ext uri="{FF2B5EF4-FFF2-40B4-BE49-F238E27FC236}">
                <a16:creationId xmlns:a16="http://schemas.microsoft.com/office/drawing/2014/main" id="{D7F06EA2-CB4C-6149-A443-B5505436E2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B462DD65-E412-974F-8217-26C123340C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787220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0DC2FD3-4745-1545-8B90-F993930DAE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753EDA-C576-9C4B-86AD-1CE585CD98C2}" type="slidenum">
              <a:rPr lang="pt-PT" altLang="en-US" smtClean="0">
                <a:latin typeface="Calibri" panose="020F0502020204030204" pitchFamily="34" charset="0"/>
              </a:rPr>
              <a:pPr/>
              <a:t>23</a:t>
            </a:fld>
            <a:endParaRPr lang="pt-PT" altLang="en-US">
              <a:latin typeface="Calibri" panose="020F0502020204030204" pitchFamily="34" charset="0"/>
            </a:endParaRPr>
          </a:p>
        </p:txBody>
      </p:sp>
      <p:sp>
        <p:nvSpPr>
          <p:cNvPr id="48131" name="Rectangle 2">
            <a:extLst>
              <a:ext uri="{FF2B5EF4-FFF2-40B4-BE49-F238E27FC236}">
                <a16:creationId xmlns:a16="http://schemas.microsoft.com/office/drawing/2014/main" id="{2B4E4680-86DB-6C47-8ED4-D00C6BAEB139}"/>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48132" name="Rectangle 3">
            <a:extLst>
              <a:ext uri="{FF2B5EF4-FFF2-40B4-BE49-F238E27FC236}">
                <a16:creationId xmlns:a16="http://schemas.microsoft.com/office/drawing/2014/main" id="{41C5E9F4-06E7-BE45-BD40-A50EFD4168C8}"/>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891367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3F4F7EAE-9886-2B45-A645-624D02E7D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70F4B6-5B11-0A46-9166-2C3D6279113E}" type="slidenum">
              <a:rPr lang="pt-PT" altLang="en-US" smtClean="0">
                <a:latin typeface="Calibri" panose="020F0502020204030204" pitchFamily="34" charset="0"/>
              </a:rPr>
              <a:pPr/>
              <a:t>24</a:t>
            </a:fld>
            <a:endParaRPr lang="pt-PT" altLang="en-US">
              <a:latin typeface="Calibri" panose="020F0502020204030204" pitchFamily="34" charset="0"/>
            </a:endParaRPr>
          </a:p>
        </p:txBody>
      </p:sp>
      <p:sp>
        <p:nvSpPr>
          <p:cNvPr id="50179" name="Rectangle 2">
            <a:extLst>
              <a:ext uri="{FF2B5EF4-FFF2-40B4-BE49-F238E27FC236}">
                <a16:creationId xmlns:a16="http://schemas.microsoft.com/office/drawing/2014/main" id="{F99C3F43-6E54-F84E-8004-26AE1386BFD1}"/>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AE2DF54E-A760-6A4F-A28C-FFD53883100C}"/>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53301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27BCC25-746B-CD4C-B8E3-D601CB40BD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359F9B-6139-7941-91D5-04D9850A06C1}" type="slidenum">
              <a:rPr lang="pt-PT" altLang="en-US" smtClean="0">
                <a:latin typeface="Calibri" panose="020F0502020204030204" pitchFamily="34" charset="0"/>
              </a:rPr>
              <a:pPr/>
              <a:t>25</a:t>
            </a:fld>
            <a:endParaRPr lang="pt-PT" altLang="en-US">
              <a:latin typeface="Calibri" panose="020F0502020204030204" pitchFamily="34" charset="0"/>
            </a:endParaRPr>
          </a:p>
        </p:txBody>
      </p:sp>
      <p:sp>
        <p:nvSpPr>
          <p:cNvPr id="52227" name="Rectangle 2">
            <a:extLst>
              <a:ext uri="{FF2B5EF4-FFF2-40B4-BE49-F238E27FC236}">
                <a16:creationId xmlns:a16="http://schemas.microsoft.com/office/drawing/2014/main" id="{DA0B90E3-055A-8741-B101-2935346832E9}"/>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52228" name="Rectangle 3">
            <a:extLst>
              <a:ext uri="{FF2B5EF4-FFF2-40B4-BE49-F238E27FC236}">
                <a16:creationId xmlns:a16="http://schemas.microsoft.com/office/drawing/2014/main" id="{170DA802-1A99-B14C-9768-5A30758F4C86}"/>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215816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C97FDF7-6FA5-674E-865D-364BC856A2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F9A1BC-4E5A-9B4E-B568-B27A8CA75872}" type="slidenum">
              <a:rPr lang="pt-PT" altLang="en-US" smtClean="0">
                <a:latin typeface="Calibri" panose="020F0502020204030204" pitchFamily="34" charset="0"/>
              </a:rPr>
              <a:pPr/>
              <a:t>26</a:t>
            </a:fld>
            <a:endParaRPr lang="pt-PT" altLang="en-US">
              <a:latin typeface="Calibri" panose="020F0502020204030204" pitchFamily="34" charset="0"/>
            </a:endParaRPr>
          </a:p>
        </p:txBody>
      </p:sp>
      <p:sp>
        <p:nvSpPr>
          <p:cNvPr id="54275" name="Rectangle 2">
            <a:extLst>
              <a:ext uri="{FF2B5EF4-FFF2-40B4-BE49-F238E27FC236}">
                <a16:creationId xmlns:a16="http://schemas.microsoft.com/office/drawing/2014/main" id="{CBC7A514-646F-584A-AFFE-FB34354BA022}"/>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54276" name="Rectangle 3">
            <a:extLst>
              <a:ext uri="{FF2B5EF4-FFF2-40B4-BE49-F238E27FC236}">
                <a16:creationId xmlns:a16="http://schemas.microsoft.com/office/drawing/2014/main" id="{7E968C3F-C15A-5845-838D-0373BCF48580}"/>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134261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57668D0-4259-2840-98A3-1ECE16EB89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148E44-0F77-414B-A8C8-A9FFDDDDB374}" type="slidenum">
              <a:rPr lang="pt-PT" altLang="en-US" smtClean="0">
                <a:latin typeface="Calibri" panose="020F0502020204030204" pitchFamily="34" charset="0"/>
              </a:rPr>
              <a:pPr/>
              <a:t>27</a:t>
            </a:fld>
            <a:endParaRPr lang="pt-PT" altLang="en-US">
              <a:latin typeface="Calibri" panose="020F0502020204030204" pitchFamily="34" charset="0"/>
            </a:endParaRPr>
          </a:p>
        </p:txBody>
      </p:sp>
      <p:sp>
        <p:nvSpPr>
          <p:cNvPr id="56323" name="Rectangle 2">
            <a:extLst>
              <a:ext uri="{FF2B5EF4-FFF2-40B4-BE49-F238E27FC236}">
                <a16:creationId xmlns:a16="http://schemas.microsoft.com/office/drawing/2014/main" id="{35040980-5180-074D-8BC7-339174C14306}"/>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56324" name="Rectangle 3">
            <a:extLst>
              <a:ext uri="{FF2B5EF4-FFF2-40B4-BE49-F238E27FC236}">
                <a16:creationId xmlns:a16="http://schemas.microsoft.com/office/drawing/2014/main" id="{BC178B00-D1DE-574D-B213-E17ACD912B0D}"/>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548926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97AF8B90-EE0A-324B-9FF0-0123F47715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615EC4-7682-7041-90AB-8EC017C99982}" type="slidenum">
              <a:rPr lang="pt-PT" altLang="en-US" smtClean="0">
                <a:latin typeface="Calibri" panose="020F0502020204030204" pitchFamily="34" charset="0"/>
              </a:rPr>
              <a:pPr/>
              <a:t>28</a:t>
            </a:fld>
            <a:endParaRPr lang="pt-PT" altLang="en-US">
              <a:latin typeface="Calibri" panose="020F0502020204030204" pitchFamily="34" charset="0"/>
            </a:endParaRPr>
          </a:p>
        </p:txBody>
      </p:sp>
      <p:sp>
        <p:nvSpPr>
          <p:cNvPr id="58371" name="Rectangle 2">
            <a:extLst>
              <a:ext uri="{FF2B5EF4-FFF2-40B4-BE49-F238E27FC236}">
                <a16:creationId xmlns:a16="http://schemas.microsoft.com/office/drawing/2014/main" id="{69680166-12E7-784F-9DD1-628CAEF4F6B9}"/>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58372" name="Rectangle 3">
            <a:extLst>
              <a:ext uri="{FF2B5EF4-FFF2-40B4-BE49-F238E27FC236}">
                <a16:creationId xmlns:a16="http://schemas.microsoft.com/office/drawing/2014/main" id="{0E8DCAC4-A13C-3642-AA9F-1953DA5BEF31}"/>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144198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8C9A6E6-E6A7-0E4D-AF80-46A54C4941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6D997F-0C93-8741-963B-EDE6BD65F5B8}" type="slidenum">
              <a:rPr lang="pt-PT" altLang="en-US" smtClean="0">
                <a:latin typeface="Calibri" panose="020F0502020204030204" pitchFamily="34" charset="0"/>
              </a:rPr>
              <a:pPr/>
              <a:t>29</a:t>
            </a:fld>
            <a:endParaRPr lang="pt-PT" altLang="en-US">
              <a:latin typeface="Calibri" panose="020F0502020204030204" pitchFamily="34" charset="0"/>
            </a:endParaRPr>
          </a:p>
        </p:txBody>
      </p:sp>
      <p:sp>
        <p:nvSpPr>
          <p:cNvPr id="60419" name="Rectangle 2">
            <a:extLst>
              <a:ext uri="{FF2B5EF4-FFF2-40B4-BE49-F238E27FC236}">
                <a16:creationId xmlns:a16="http://schemas.microsoft.com/office/drawing/2014/main" id="{965AE043-3B88-E347-A95F-1B0F9BE20262}"/>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60420" name="Rectangle 3">
            <a:extLst>
              <a:ext uri="{FF2B5EF4-FFF2-40B4-BE49-F238E27FC236}">
                <a16:creationId xmlns:a16="http://schemas.microsoft.com/office/drawing/2014/main" id="{30F64A4C-59DA-2447-B225-F175195B6DFD}"/>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725577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B2A8741F-7D47-7747-B15A-76CDD159BA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9919F7-C394-9346-8E86-9358786C8542}" type="slidenum">
              <a:rPr lang="pt-PT" altLang="en-US" smtClean="0">
                <a:latin typeface="Calibri" panose="020F0502020204030204" pitchFamily="34" charset="0"/>
              </a:rPr>
              <a:pPr/>
              <a:t>30</a:t>
            </a:fld>
            <a:endParaRPr lang="pt-PT" altLang="en-US">
              <a:latin typeface="Calibri" panose="020F0502020204030204" pitchFamily="34" charset="0"/>
            </a:endParaRPr>
          </a:p>
        </p:txBody>
      </p:sp>
      <p:sp>
        <p:nvSpPr>
          <p:cNvPr id="62467" name="Rectangle 2">
            <a:extLst>
              <a:ext uri="{FF2B5EF4-FFF2-40B4-BE49-F238E27FC236}">
                <a16:creationId xmlns:a16="http://schemas.microsoft.com/office/drawing/2014/main" id="{CB820C41-30C7-C54F-A6A0-B85451E47EA1}"/>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62468" name="Rectangle 3">
            <a:extLst>
              <a:ext uri="{FF2B5EF4-FFF2-40B4-BE49-F238E27FC236}">
                <a16:creationId xmlns:a16="http://schemas.microsoft.com/office/drawing/2014/main" id="{5E2B244A-D935-914D-9F3B-C364878A3939}"/>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172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AECCDFC-27DF-C441-9D75-A810C9C845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5C94C3-C7AC-3846-AF49-6F086C8CFADC}" type="slidenum">
              <a:rPr lang="en-US" altLang="en-US" smtClean="0"/>
              <a:pPr>
                <a:spcBef>
                  <a:spcPct val="0"/>
                </a:spcBef>
              </a:pPr>
              <a:t>4</a:t>
            </a:fld>
            <a:endParaRPr lang="en-US" altLang="en-US"/>
          </a:p>
        </p:txBody>
      </p:sp>
      <p:sp>
        <p:nvSpPr>
          <p:cNvPr id="9219" name="Rectangle 2">
            <a:extLst>
              <a:ext uri="{FF2B5EF4-FFF2-40B4-BE49-F238E27FC236}">
                <a16:creationId xmlns:a16="http://schemas.microsoft.com/office/drawing/2014/main" id="{77E848FA-3F4E-C848-9E37-C2EFB16E35AB}"/>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B6C080B8-8CAA-B74D-A59A-22142060145C}"/>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963521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E80AA09-1E7A-354F-A8B4-C9DDCA61B7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2C8941-5753-3B4B-B18F-B85744F99475}" type="slidenum">
              <a:rPr lang="pt-PT" altLang="en-US" smtClean="0">
                <a:latin typeface="Calibri" panose="020F0502020204030204" pitchFamily="34" charset="0"/>
              </a:rPr>
              <a:pPr/>
              <a:t>31</a:t>
            </a:fld>
            <a:endParaRPr lang="pt-PT" altLang="en-US">
              <a:latin typeface="Calibri" panose="020F0502020204030204" pitchFamily="34" charset="0"/>
            </a:endParaRPr>
          </a:p>
        </p:txBody>
      </p:sp>
      <p:sp>
        <p:nvSpPr>
          <p:cNvPr id="64515" name="Rectangle 2">
            <a:extLst>
              <a:ext uri="{FF2B5EF4-FFF2-40B4-BE49-F238E27FC236}">
                <a16:creationId xmlns:a16="http://schemas.microsoft.com/office/drawing/2014/main" id="{61D96D51-EDA0-634C-9874-99B8E06D49CF}"/>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E1169121-B135-C646-B303-564395566D59}"/>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436452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57A2188-23BC-3C49-91A0-A50B2A57F4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6A3FED-5574-DA4E-9726-B2F56953C523}" type="slidenum">
              <a:rPr lang="pt-PT" altLang="en-US" smtClean="0">
                <a:latin typeface="Calibri" panose="020F0502020204030204" pitchFamily="34" charset="0"/>
              </a:rPr>
              <a:pPr/>
              <a:t>32</a:t>
            </a:fld>
            <a:endParaRPr lang="pt-PT" altLang="en-US">
              <a:latin typeface="Calibri" panose="020F0502020204030204" pitchFamily="34" charset="0"/>
            </a:endParaRPr>
          </a:p>
        </p:txBody>
      </p:sp>
      <p:sp>
        <p:nvSpPr>
          <p:cNvPr id="66563" name="Rectangle 2">
            <a:extLst>
              <a:ext uri="{FF2B5EF4-FFF2-40B4-BE49-F238E27FC236}">
                <a16:creationId xmlns:a16="http://schemas.microsoft.com/office/drawing/2014/main" id="{D0933D05-6A09-AD45-888E-C0F9C146C012}"/>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364174B2-32EC-B34F-9C41-F2CAFE0CE11C}"/>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848572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F74A3D3-880E-2E43-AFDE-23E5F490D3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B18D28-649F-D64F-97A5-D7B6F4A3584B}" type="slidenum">
              <a:rPr lang="pt-PT" altLang="en-US" smtClean="0">
                <a:latin typeface="Calibri" panose="020F0502020204030204" pitchFamily="34" charset="0"/>
              </a:rPr>
              <a:pPr/>
              <a:t>33</a:t>
            </a:fld>
            <a:endParaRPr lang="pt-PT" altLang="en-US">
              <a:latin typeface="Calibri" panose="020F0502020204030204" pitchFamily="34" charset="0"/>
            </a:endParaRPr>
          </a:p>
        </p:txBody>
      </p:sp>
      <p:sp>
        <p:nvSpPr>
          <p:cNvPr id="68611" name="Rectangle 2">
            <a:extLst>
              <a:ext uri="{FF2B5EF4-FFF2-40B4-BE49-F238E27FC236}">
                <a16:creationId xmlns:a16="http://schemas.microsoft.com/office/drawing/2014/main" id="{98A46BB7-BF67-4146-A69F-FB395759A4E0}"/>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68612" name="Rectangle 3">
            <a:extLst>
              <a:ext uri="{FF2B5EF4-FFF2-40B4-BE49-F238E27FC236}">
                <a16:creationId xmlns:a16="http://schemas.microsoft.com/office/drawing/2014/main" id="{04A0DA2A-7327-6244-B292-1A1F4C8FCFBA}"/>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27499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EFD17746-4EBA-D744-B19E-03584D7853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5BBCB6-BAF5-804B-929E-955A8B8DB808}" type="slidenum">
              <a:rPr lang="pt-PT" altLang="en-US" smtClean="0">
                <a:latin typeface="Calibri" panose="020F0502020204030204" pitchFamily="34" charset="0"/>
              </a:rPr>
              <a:pPr/>
              <a:t>34</a:t>
            </a:fld>
            <a:endParaRPr lang="pt-PT" altLang="en-US">
              <a:latin typeface="Calibri" panose="020F0502020204030204" pitchFamily="34" charset="0"/>
            </a:endParaRPr>
          </a:p>
        </p:txBody>
      </p:sp>
      <p:sp>
        <p:nvSpPr>
          <p:cNvPr id="70659" name="Rectangle 2">
            <a:extLst>
              <a:ext uri="{FF2B5EF4-FFF2-40B4-BE49-F238E27FC236}">
                <a16:creationId xmlns:a16="http://schemas.microsoft.com/office/drawing/2014/main" id="{35233DC7-9346-5843-8C5B-74C829CA255C}"/>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70660" name="Rectangle 3">
            <a:extLst>
              <a:ext uri="{FF2B5EF4-FFF2-40B4-BE49-F238E27FC236}">
                <a16:creationId xmlns:a16="http://schemas.microsoft.com/office/drawing/2014/main" id="{D15D8F91-B598-9D4B-A98D-DF26AE5DEA4A}"/>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70528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5902736-C900-B940-8A34-6D9B9B6567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3FB4EB-EE96-7A46-8819-8CAEBBA2104D}" type="slidenum">
              <a:rPr lang="pt-PT" altLang="en-US" smtClean="0">
                <a:latin typeface="Calibri" panose="020F0502020204030204" pitchFamily="34" charset="0"/>
              </a:rPr>
              <a:pPr/>
              <a:t>35</a:t>
            </a:fld>
            <a:endParaRPr lang="pt-PT" altLang="en-US">
              <a:latin typeface="Calibri" panose="020F0502020204030204" pitchFamily="34" charset="0"/>
            </a:endParaRPr>
          </a:p>
        </p:txBody>
      </p:sp>
      <p:sp>
        <p:nvSpPr>
          <p:cNvPr id="72707" name="Rectangle 2">
            <a:extLst>
              <a:ext uri="{FF2B5EF4-FFF2-40B4-BE49-F238E27FC236}">
                <a16:creationId xmlns:a16="http://schemas.microsoft.com/office/drawing/2014/main" id="{6CDCD4C2-EF0F-1F4F-B080-DF39357980E0}"/>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E844DF2D-2C26-A544-A2A5-0C555BE3BE31}"/>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158959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74005FF-62FC-D84A-BC26-45456722C4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240532-CFA8-D140-8F96-4D3F49BF6682}" type="slidenum">
              <a:rPr lang="pt-PT" altLang="en-US" smtClean="0">
                <a:latin typeface="Calibri" panose="020F0502020204030204" pitchFamily="34" charset="0"/>
              </a:rPr>
              <a:pPr/>
              <a:t>36</a:t>
            </a:fld>
            <a:endParaRPr lang="pt-PT" altLang="en-US">
              <a:latin typeface="Calibri" panose="020F0502020204030204" pitchFamily="34" charset="0"/>
            </a:endParaRPr>
          </a:p>
        </p:txBody>
      </p:sp>
      <p:sp>
        <p:nvSpPr>
          <p:cNvPr id="74755" name="Rectangle 2">
            <a:extLst>
              <a:ext uri="{FF2B5EF4-FFF2-40B4-BE49-F238E27FC236}">
                <a16:creationId xmlns:a16="http://schemas.microsoft.com/office/drawing/2014/main" id="{A04C834D-4612-914B-8C1B-4B58F717CAF8}"/>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74756" name="Rectangle 3">
            <a:extLst>
              <a:ext uri="{FF2B5EF4-FFF2-40B4-BE49-F238E27FC236}">
                <a16:creationId xmlns:a16="http://schemas.microsoft.com/office/drawing/2014/main" id="{41176DC5-CFC4-D944-82AA-9925BADC6D13}"/>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084279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4A1B2268-54D0-6D44-8F0B-09BAC9F440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8E874E-FA06-D747-A3A1-F9C0FE786239}" type="slidenum">
              <a:rPr lang="pt-PT" altLang="en-US" smtClean="0">
                <a:latin typeface="Calibri" panose="020F0502020204030204" pitchFamily="34" charset="0"/>
              </a:rPr>
              <a:pPr/>
              <a:t>37</a:t>
            </a:fld>
            <a:endParaRPr lang="pt-PT" altLang="en-US">
              <a:latin typeface="Calibri" panose="020F0502020204030204" pitchFamily="34" charset="0"/>
            </a:endParaRPr>
          </a:p>
        </p:txBody>
      </p:sp>
      <p:sp>
        <p:nvSpPr>
          <p:cNvPr id="76803" name="Rectangle 2">
            <a:extLst>
              <a:ext uri="{FF2B5EF4-FFF2-40B4-BE49-F238E27FC236}">
                <a16:creationId xmlns:a16="http://schemas.microsoft.com/office/drawing/2014/main" id="{0916300B-937B-8B4C-8047-619C287F73D2}"/>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76804" name="Rectangle 3">
            <a:extLst>
              <a:ext uri="{FF2B5EF4-FFF2-40B4-BE49-F238E27FC236}">
                <a16:creationId xmlns:a16="http://schemas.microsoft.com/office/drawing/2014/main" id="{7876C252-0D14-4141-848C-0A1EF6D37D7F}"/>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70369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4323B1DF-8074-3D44-AC6B-2F4226D6D9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2C0AAF-52D7-4945-A5E2-62C12EFC9497}" type="slidenum">
              <a:rPr lang="pt-PT" altLang="en-US" smtClean="0">
                <a:latin typeface="Calibri" panose="020F0502020204030204" pitchFamily="34" charset="0"/>
              </a:rPr>
              <a:pPr/>
              <a:t>38</a:t>
            </a:fld>
            <a:endParaRPr lang="pt-PT" altLang="en-US">
              <a:latin typeface="Calibri" panose="020F0502020204030204" pitchFamily="34" charset="0"/>
            </a:endParaRPr>
          </a:p>
        </p:txBody>
      </p:sp>
      <p:sp>
        <p:nvSpPr>
          <p:cNvPr id="78851" name="Rectangle 2">
            <a:extLst>
              <a:ext uri="{FF2B5EF4-FFF2-40B4-BE49-F238E27FC236}">
                <a16:creationId xmlns:a16="http://schemas.microsoft.com/office/drawing/2014/main" id="{BC0B5A7E-A4FB-BA44-B8B0-C206D62698DD}"/>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53E668C4-D0C7-4143-9A86-040789DEE9B9}"/>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978638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28733CB-9CBD-834E-977B-8EAADAA399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C8FC94-4DBB-CD46-B07E-522A001AD75A}" type="slidenum">
              <a:rPr lang="pt-PT" altLang="en-US" smtClean="0">
                <a:latin typeface="Calibri" panose="020F0502020204030204" pitchFamily="34" charset="0"/>
              </a:rPr>
              <a:pPr/>
              <a:t>39</a:t>
            </a:fld>
            <a:endParaRPr lang="pt-PT" altLang="en-US">
              <a:latin typeface="Calibri" panose="020F0502020204030204" pitchFamily="34" charset="0"/>
            </a:endParaRPr>
          </a:p>
        </p:txBody>
      </p:sp>
      <p:sp>
        <p:nvSpPr>
          <p:cNvPr id="80899" name="Rectangle 2">
            <a:extLst>
              <a:ext uri="{FF2B5EF4-FFF2-40B4-BE49-F238E27FC236}">
                <a16:creationId xmlns:a16="http://schemas.microsoft.com/office/drawing/2014/main" id="{79374161-D5CE-D645-AC69-E69A4756C1FA}"/>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80900" name="Rectangle 3">
            <a:extLst>
              <a:ext uri="{FF2B5EF4-FFF2-40B4-BE49-F238E27FC236}">
                <a16:creationId xmlns:a16="http://schemas.microsoft.com/office/drawing/2014/main" id="{CE6C2C0F-23A2-CC47-9596-2952B3451B27}"/>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471475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5D9A845-8935-B54E-AC60-342046B39D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844888-6964-EA43-B2E1-0A852278B4F6}" type="slidenum">
              <a:rPr lang="pt-PT" altLang="en-US" smtClean="0">
                <a:latin typeface="Calibri" panose="020F0502020204030204" pitchFamily="34" charset="0"/>
              </a:rPr>
              <a:pPr/>
              <a:t>40</a:t>
            </a:fld>
            <a:endParaRPr lang="pt-PT" altLang="en-US">
              <a:latin typeface="Calibri" panose="020F0502020204030204" pitchFamily="34" charset="0"/>
            </a:endParaRPr>
          </a:p>
        </p:txBody>
      </p:sp>
      <p:sp>
        <p:nvSpPr>
          <p:cNvPr id="82947" name="Rectangle 2">
            <a:extLst>
              <a:ext uri="{FF2B5EF4-FFF2-40B4-BE49-F238E27FC236}">
                <a16:creationId xmlns:a16="http://schemas.microsoft.com/office/drawing/2014/main" id="{FA4149F0-B4CF-AF4F-9B11-1A410F082C25}"/>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82948" name="Rectangle 3">
            <a:extLst>
              <a:ext uri="{FF2B5EF4-FFF2-40B4-BE49-F238E27FC236}">
                <a16:creationId xmlns:a16="http://schemas.microsoft.com/office/drawing/2014/main" id="{F29BE0A7-2A10-C342-9AA4-C79A03E0A238}"/>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74633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1A8178E-E99F-2D47-B4FC-F4EF73B41C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AF5551-212B-EE41-A35C-A252DDE01650}" type="slidenum">
              <a:rPr lang="en-US" altLang="en-US" smtClean="0"/>
              <a:pPr>
                <a:spcBef>
                  <a:spcPct val="0"/>
                </a:spcBef>
              </a:pPr>
              <a:t>5</a:t>
            </a:fld>
            <a:endParaRPr lang="en-US" altLang="en-US"/>
          </a:p>
        </p:txBody>
      </p:sp>
      <p:sp>
        <p:nvSpPr>
          <p:cNvPr id="11267" name="Rectangle 2">
            <a:extLst>
              <a:ext uri="{FF2B5EF4-FFF2-40B4-BE49-F238E27FC236}">
                <a16:creationId xmlns:a16="http://schemas.microsoft.com/office/drawing/2014/main" id="{7EB76984-9690-834E-94A1-3D62953C3F4F}"/>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a:extLst>
              <a:ext uri="{FF2B5EF4-FFF2-40B4-BE49-F238E27FC236}">
                <a16:creationId xmlns:a16="http://schemas.microsoft.com/office/drawing/2014/main" id="{6BC672F4-4E6D-6740-9DED-E346E2B6DED5}"/>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803017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DF2EDCAE-FBE0-1A47-BEAF-F1B5DF35C1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07B4B0-CDA2-EC40-B62E-5429C50043B1}" type="slidenum">
              <a:rPr lang="pt-PT" altLang="en-US" smtClean="0">
                <a:latin typeface="Calibri" panose="020F0502020204030204" pitchFamily="34" charset="0"/>
              </a:rPr>
              <a:pPr/>
              <a:t>41</a:t>
            </a:fld>
            <a:endParaRPr lang="pt-PT" altLang="en-US">
              <a:latin typeface="Calibri" panose="020F0502020204030204" pitchFamily="34" charset="0"/>
            </a:endParaRPr>
          </a:p>
        </p:txBody>
      </p:sp>
      <p:sp>
        <p:nvSpPr>
          <p:cNvPr id="84995" name="Rectangle 2">
            <a:extLst>
              <a:ext uri="{FF2B5EF4-FFF2-40B4-BE49-F238E27FC236}">
                <a16:creationId xmlns:a16="http://schemas.microsoft.com/office/drawing/2014/main" id="{ED02464F-4AF3-5443-8329-965CD51D030D}"/>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84996" name="Rectangle 3">
            <a:extLst>
              <a:ext uri="{FF2B5EF4-FFF2-40B4-BE49-F238E27FC236}">
                <a16:creationId xmlns:a16="http://schemas.microsoft.com/office/drawing/2014/main" id="{0080A149-60A3-B74D-B300-6DC8BFB30376}"/>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37796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83CB871-2D0A-584D-9095-00DB547E8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A1FF77-3C8A-BE4B-9603-83002FD3D4CF}" type="slidenum">
              <a:rPr lang="pt-PT" altLang="en-US" smtClean="0">
                <a:latin typeface="Calibri" panose="020F0502020204030204" pitchFamily="34" charset="0"/>
              </a:rPr>
              <a:pPr/>
              <a:t>42</a:t>
            </a:fld>
            <a:endParaRPr lang="pt-PT" altLang="en-US">
              <a:latin typeface="Calibri" panose="020F0502020204030204" pitchFamily="34" charset="0"/>
            </a:endParaRPr>
          </a:p>
        </p:txBody>
      </p:sp>
      <p:sp>
        <p:nvSpPr>
          <p:cNvPr id="87043" name="Rectangle 2">
            <a:extLst>
              <a:ext uri="{FF2B5EF4-FFF2-40B4-BE49-F238E27FC236}">
                <a16:creationId xmlns:a16="http://schemas.microsoft.com/office/drawing/2014/main" id="{D2C634B4-7536-1648-AD28-6D3CB6A339CF}"/>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57CBB5B2-4882-104B-81AB-03F2C11A998A}"/>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279064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A81F5972-E954-9B47-9B3D-6181CAAE21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4AC08E-92D7-CA4C-8B3E-9F6AE0115B86}" type="slidenum">
              <a:rPr lang="pt-PT" altLang="en-US" smtClean="0">
                <a:latin typeface="Calibri" panose="020F0502020204030204" pitchFamily="34" charset="0"/>
              </a:rPr>
              <a:pPr/>
              <a:t>43</a:t>
            </a:fld>
            <a:endParaRPr lang="pt-PT" altLang="en-US">
              <a:latin typeface="Calibri" panose="020F0502020204030204" pitchFamily="34" charset="0"/>
            </a:endParaRPr>
          </a:p>
        </p:txBody>
      </p:sp>
      <p:sp>
        <p:nvSpPr>
          <p:cNvPr id="89091" name="Rectangle 2">
            <a:extLst>
              <a:ext uri="{FF2B5EF4-FFF2-40B4-BE49-F238E27FC236}">
                <a16:creationId xmlns:a16="http://schemas.microsoft.com/office/drawing/2014/main" id="{80ADFC52-809D-CD4C-BADE-6FAF6D971196}"/>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89092" name="Rectangle 3">
            <a:extLst>
              <a:ext uri="{FF2B5EF4-FFF2-40B4-BE49-F238E27FC236}">
                <a16:creationId xmlns:a16="http://schemas.microsoft.com/office/drawing/2014/main" id="{CCD1448C-297A-BB4E-A1DD-64E04D9BB416}"/>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238269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F004FFDF-FDB9-A44E-95C3-5E161C6283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921328-0F73-3849-B929-A3638FD348CE}" type="slidenum">
              <a:rPr lang="pt-PT" altLang="en-US" smtClean="0">
                <a:latin typeface="Calibri" panose="020F0502020204030204" pitchFamily="34" charset="0"/>
              </a:rPr>
              <a:pPr/>
              <a:t>44</a:t>
            </a:fld>
            <a:endParaRPr lang="pt-PT" altLang="en-US">
              <a:latin typeface="Calibri" panose="020F0502020204030204" pitchFamily="34" charset="0"/>
            </a:endParaRPr>
          </a:p>
        </p:txBody>
      </p:sp>
      <p:sp>
        <p:nvSpPr>
          <p:cNvPr id="91139" name="Rectangle 2">
            <a:extLst>
              <a:ext uri="{FF2B5EF4-FFF2-40B4-BE49-F238E27FC236}">
                <a16:creationId xmlns:a16="http://schemas.microsoft.com/office/drawing/2014/main" id="{6AB134D6-0086-F145-B71A-7C674F49EE2D}"/>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91140" name="Rectangle 3">
            <a:extLst>
              <a:ext uri="{FF2B5EF4-FFF2-40B4-BE49-F238E27FC236}">
                <a16:creationId xmlns:a16="http://schemas.microsoft.com/office/drawing/2014/main" id="{E3A0D9C6-3996-3A4B-B6EA-28F6B18E9E8A}"/>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028685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BD8B30E-0248-494A-B5EF-FC5850A74D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931AAD-3411-3B4B-AA60-20F985BB9FA0}" type="slidenum">
              <a:rPr lang="pt-PT" altLang="en-US" smtClean="0">
                <a:latin typeface="Calibri" panose="020F0502020204030204" pitchFamily="34" charset="0"/>
              </a:rPr>
              <a:pPr/>
              <a:t>45</a:t>
            </a:fld>
            <a:endParaRPr lang="pt-PT" altLang="en-US">
              <a:latin typeface="Calibri" panose="020F0502020204030204" pitchFamily="34" charset="0"/>
            </a:endParaRPr>
          </a:p>
        </p:txBody>
      </p:sp>
      <p:sp>
        <p:nvSpPr>
          <p:cNvPr id="93187" name="Rectangle 2">
            <a:extLst>
              <a:ext uri="{FF2B5EF4-FFF2-40B4-BE49-F238E27FC236}">
                <a16:creationId xmlns:a16="http://schemas.microsoft.com/office/drawing/2014/main" id="{D5E2172B-A1AE-1E40-BFB1-2EE77EF67E9E}"/>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93188" name="Rectangle 3">
            <a:extLst>
              <a:ext uri="{FF2B5EF4-FFF2-40B4-BE49-F238E27FC236}">
                <a16:creationId xmlns:a16="http://schemas.microsoft.com/office/drawing/2014/main" id="{559DEE80-BD1E-F64B-B040-62D5AAC70FA2}"/>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017308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72FE658-6101-8C4E-BB6F-AD16BDD807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42E235-A566-E841-A533-5169599850FB}" type="slidenum">
              <a:rPr lang="pt-PT" altLang="en-US" smtClean="0">
                <a:latin typeface="Calibri" panose="020F0502020204030204" pitchFamily="34" charset="0"/>
              </a:rPr>
              <a:pPr/>
              <a:t>46</a:t>
            </a:fld>
            <a:endParaRPr lang="pt-PT" altLang="en-US">
              <a:latin typeface="Calibri" panose="020F0502020204030204" pitchFamily="34" charset="0"/>
            </a:endParaRPr>
          </a:p>
        </p:txBody>
      </p:sp>
      <p:sp>
        <p:nvSpPr>
          <p:cNvPr id="95235" name="Rectangle 2">
            <a:extLst>
              <a:ext uri="{FF2B5EF4-FFF2-40B4-BE49-F238E27FC236}">
                <a16:creationId xmlns:a16="http://schemas.microsoft.com/office/drawing/2014/main" id="{22D81DFE-7F9C-7F41-83B1-3F52603C2BB7}"/>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F8FCB641-6136-A84B-90A1-207FA3DF596F}"/>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676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70A285E-BD76-D546-A7B0-ADB1604731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9AD82A-0982-BD4C-8021-2DC3AA174A5A}" type="slidenum">
              <a:rPr lang="pt-PT" altLang="en-US" smtClean="0">
                <a:latin typeface="Calibri" panose="020F0502020204030204" pitchFamily="34" charset="0"/>
              </a:rPr>
              <a:pPr/>
              <a:t>47</a:t>
            </a:fld>
            <a:endParaRPr lang="pt-PT" altLang="en-US">
              <a:latin typeface="Calibri" panose="020F0502020204030204" pitchFamily="34" charset="0"/>
            </a:endParaRPr>
          </a:p>
        </p:txBody>
      </p:sp>
      <p:sp>
        <p:nvSpPr>
          <p:cNvPr id="97283" name="Rectangle 2">
            <a:extLst>
              <a:ext uri="{FF2B5EF4-FFF2-40B4-BE49-F238E27FC236}">
                <a16:creationId xmlns:a16="http://schemas.microsoft.com/office/drawing/2014/main" id="{460A2CBC-3070-044E-BF27-0CD9104FD168}"/>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97284" name="Rectangle 3">
            <a:extLst>
              <a:ext uri="{FF2B5EF4-FFF2-40B4-BE49-F238E27FC236}">
                <a16:creationId xmlns:a16="http://schemas.microsoft.com/office/drawing/2014/main" id="{366FAF45-A573-3D4A-82B9-972882F478CC}"/>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268552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C43A0629-524F-A248-AB4C-A4B0CFB79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224F73-E134-EE49-93DD-E9D4446F1AA0}" type="slidenum">
              <a:rPr lang="pt-PT" altLang="en-US" smtClean="0">
                <a:latin typeface="Calibri" panose="020F0502020204030204" pitchFamily="34" charset="0"/>
              </a:rPr>
              <a:pPr/>
              <a:t>48</a:t>
            </a:fld>
            <a:endParaRPr lang="pt-PT" altLang="en-US">
              <a:latin typeface="Calibri" panose="020F0502020204030204" pitchFamily="34" charset="0"/>
            </a:endParaRPr>
          </a:p>
        </p:txBody>
      </p:sp>
      <p:sp>
        <p:nvSpPr>
          <p:cNvPr id="99331" name="Rectangle 2">
            <a:extLst>
              <a:ext uri="{FF2B5EF4-FFF2-40B4-BE49-F238E27FC236}">
                <a16:creationId xmlns:a16="http://schemas.microsoft.com/office/drawing/2014/main" id="{5A1E8D7E-8E5E-954B-9A8F-A430EAA7F6BF}"/>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99332" name="Rectangle 3">
            <a:extLst>
              <a:ext uri="{FF2B5EF4-FFF2-40B4-BE49-F238E27FC236}">
                <a16:creationId xmlns:a16="http://schemas.microsoft.com/office/drawing/2014/main" id="{D89D6C5B-2D4B-EF43-9B51-32FC462F0D2A}"/>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488109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C4440A3-A053-8F45-9513-B943D7822C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4909AE-14B9-6441-A78D-3C27DE393F14}" type="slidenum">
              <a:rPr lang="pt-PT" altLang="en-US" smtClean="0">
                <a:latin typeface="Calibri" panose="020F0502020204030204" pitchFamily="34" charset="0"/>
              </a:rPr>
              <a:pPr/>
              <a:t>49</a:t>
            </a:fld>
            <a:endParaRPr lang="pt-PT" altLang="en-US">
              <a:latin typeface="Calibri" panose="020F0502020204030204" pitchFamily="34" charset="0"/>
            </a:endParaRPr>
          </a:p>
        </p:txBody>
      </p:sp>
      <p:sp>
        <p:nvSpPr>
          <p:cNvPr id="101379" name="Rectangle 2">
            <a:extLst>
              <a:ext uri="{FF2B5EF4-FFF2-40B4-BE49-F238E27FC236}">
                <a16:creationId xmlns:a16="http://schemas.microsoft.com/office/drawing/2014/main" id="{D428E704-652C-C54E-9583-E530FFD48E3A}"/>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101380" name="Rectangle 3">
            <a:extLst>
              <a:ext uri="{FF2B5EF4-FFF2-40B4-BE49-F238E27FC236}">
                <a16:creationId xmlns:a16="http://schemas.microsoft.com/office/drawing/2014/main" id="{39A04F0B-91F9-324C-BD25-11C854051782}"/>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8011291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522E1C43-195C-384B-97D7-3566A998B5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C057D0-8AA5-A449-A475-D56A2CF4A668}" type="slidenum">
              <a:rPr lang="pt-PT" altLang="en-US" smtClean="0">
                <a:latin typeface="Calibri" panose="020F0502020204030204" pitchFamily="34" charset="0"/>
              </a:rPr>
              <a:pPr/>
              <a:t>50</a:t>
            </a:fld>
            <a:endParaRPr lang="pt-PT" altLang="en-US">
              <a:latin typeface="Calibri" panose="020F0502020204030204" pitchFamily="34" charset="0"/>
            </a:endParaRPr>
          </a:p>
        </p:txBody>
      </p:sp>
      <p:sp>
        <p:nvSpPr>
          <p:cNvPr id="103427" name="Rectangle 2">
            <a:extLst>
              <a:ext uri="{FF2B5EF4-FFF2-40B4-BE49-F238E27FC236}">
                <a16:creationId xmlns:a16="http://schemas.microsoft.com/office/drawing/2014/main" id="{F754E47E-EB94-7B47-BB77-0AE1937F9C7F}"/>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103428" name="Rectangle 3">
            <a:extLst>
              <a:ext uri="{FF2B5EF4-FFF2-40B4-BE49-F238E27FC236}">
                <a16:creationId xmlns:a16="http://schemas.microsoft.com/office/drawing/2014/main" id="{584169FB-372E-A641-A4B0-339C639C28E3}"/>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88741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423D3FA2-EA99-8D4B-AEA6-6104BB45F3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FCF3FB-78E3-2148-84D9-F54DD449D593}" type="slidenum">
              <a:rPr lang="en-US" altLang="en-US" smtClean="0"/>
              <a:pPr>
                <a:spcBef>
                  <a:spcPct val="0"/>
                </a:spcBef>
              </a:pPr>
              <a:t>6</a:t>
            </a:fld>
            <a:endParaRPr lang="en-US" altLang="en-US"/>
          </a:p>
        </p:txBody>
      </p:sp>
      <p:sp>
        <p:nvSpPr>
          <p:cNvPr id="13315" name="Rectangle 2">
            <a:extLst>
              <a:ext uri="{FF2B5EF4-FFF2-40B4-BE49-F238E27FC236}">
                <a16:creationId xmlns:a16="http://schemas.microsoft.com/office/drawing/2014/main" id="{9E3EADA8-097E-444D-A264-31F50F33F349}"/>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5392324D-8068-CE48-9041-24E68C4E6B9E}"/>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2658520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2615136E-20C2-8045-944B-58DB42A323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2AFB65-DA47-0E41-9D95-DD454F93788F}" type="slidenum">
              <a:rPr lang="pt-PT" altLang="en-US" smtClean="0">
                <a:latin typeface="Calibri" panose="020F0502020204030204" pitchFamily="34" charset="0"/>
              </a:rPr>
              <a:pPr/>
              <a:t>51</a:t>
            </a:fld>
            <a:endParaRPr lang="pt-PT" altLang="en-US">
              <a:latin typeface="Calibri" panose="020F0502020204030204" pitchFamily="34" charset="0"/>
            </a:endParaRPr>
          </a:p>
        </p:txBody>
      </p:sp>
      <p:sp>
        <p:nvSpPr>
          <p:cNvPr id="105475" name="Rectangle 2">
            <a:extLst>
              <a:ext uri="{FF2B5EF4-FFF2-40B4-BE49-F238E27FC236}">
                <a16:creationId xmlns:a16="http://schemas.microsoft.com/office/drawing/2014/main" id="{B12E457A-8D72-5A48-871A-A3C9D62A16FA}"/>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105476" name="Rectangle 3">
            <a:extLst>
              <a:ext uri="{FF2B5EF4-FFF2-40B4-BE49-F238E27FC236}">
                <a16:creationId xmlns:a16="http://schemas.microsoft.com/office/drawing/2014/main" id="{F2AD6532-DE12-9D4A-B29A-51C4E42BCE16}"/>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192395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D539F64-ECCB-4F4F-AF05-C20FFDE49A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3808A6-FCEC-D346-8E82-1D713A49A145}" type="slidenum">
              <a:rPr lang="pt-PT" altLang="en-US" smtClean="0">
                <a:latin typeface="Calibri" panose="020F0502020204030204" pitchFamily="34" charset="0"/>
              </a:rPr>
              <a:pPr/>
              <a:t>52</a:t>
            </a:fld>
            <a:endParaRPr lang="pt-PT" altLang="en-US">
              <a:latin typeface="Calibri" panose="020F0502020204030204" pitchFamily="34" charset="0"/>
            </a:endParaRPr>
          </a:p>
        </p:txBody>
      </p:sp>
      <p:sp>
        <p:nvSpPr>
          <p:cNvPr id="107523" name="Rectangle 2">
            <a:extLst>
              <a:ext uri="{FF2B5EF4-FFF2-40B4-BE49-F238E27FC236}">
                <a16:creationId xmlns:a16="http://schemas.microsoft.com/office/drawing/2014/main" id="{1EEFD3B0-C2EF-2D48-9B3F-4EBEDD0C82C9}"/>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107524" name="Rectangle 3">
            <a:extLst>
              <a:ext uri="{FF2B5EF4-FFF2-40B4-BE49-F238E27FC236}">
                <a16:creationId xmlns:a16="http://schemas.microsoft.com/office/drawing/2014/main" id="{645DD290-0E1E-184B-A40C-1847FB25DD0B}"/>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4166640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E5B6D6DB-5735-454F-BC15-B792AEC264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AA7F44-C4FA-444C-925D-52AA502E7E63}" type="slidenum">
              <a:rPr lang="pt-PT" altLang="en-US" smtClean="0">
                <a:latin typeface="Calibri" panose="020F0502020204030204" pitchFamily="34" charset="0"/>
              </a:rPr>
              <a:pPr/>
              <a:t>53</a:t>
            </a:fld>
            <a:endParaRPr lang="pt-PT" altLang="en-US">
              <a:latin typeface="Calibri" panose="020F0502020204030204" pitchFamily="34" charset="0"/>
            </a:endParaRPr>
          </a:p>
        </p:txBody>
      </p:sp>
      <p:sp>
        <p:nvSpPr>
          <p:cNvPr id="109571" name="Rectangle 2">
            <a:extLst>
              <a:ext uri="{FF2B5EF4-FFF2-40B4-BE49-F238E27FC236}">
                <a16:creationId xmlns:a16="http://schemas.microsoft.com/office/drawing/2014/main" id="{2674FE9F-347F-9845-831C-E8252476E665}"/>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109572" name="Rectangle 3">
            <a:extLst>
              <a:ext uri="{FF2B5EF4-FFF2-40B4-BE49-F238E27FC236}">
                <a16:creationId xmlns:a16="http://schemas.microsoft.com/office/drawing/2014/main" id="{B6837D13-45EF-E346-889A-B55027F9DB49}"/>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3891636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A2F82A9A-4CB3-194C-BE87-290B40682B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A7A310-FD0E-E647-8AE0-6FB85E805FE4}" type="slidenum">
              <a:rPr lang="pt-PT" altLang="en-US" smtClean="0">
                <a:latin typeface="Calibri" panose="020F0502020204030204" pitchFamily="34" charset="0"/>
              </a:rPr>
              <a:pPr/>
              <a:t>54</a:t>
            </a:fld>
            <a:endParaRPr lang="pt-PT" altLang="en-US">
              <a:latin typeface="Calibri" panose="020F0502020204030204" pitchFamily="34" charset="0"/>
            </a:endParaRPr>
          </a:p>
        </p:txBody>
      </p:sp>
      <p:sp>
        <p:nvSpPr>
          <p:cNvPr id="111619" name="Rectangle 2">
            <a:extLst>
              <a:ext uri="{FF2B5EF4-FFF2-40B4-BE49-F238E27FC236}">
                <a16:creationId xmlns:a16="http://schemas.microsoft.com/office/drawing/2014/main" id="{9703248B-414C-4B44-B46F-FCB3861ACC78}"/>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111620" name="Rectangle 3">
            <a:extLst>
              <a:ext uri="{FF2B5EF4-FFF2-40B4-BE49-F238E27FC236}">
                <a16:creationId xmlns:a16="http://schemas.microsoft.com/office/drawing/2014/main" id="{4F7A6466-8EC0-F642-A9A6-4EDB30B5327B}"/>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097286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5F2947F-FCD0-C34F-ADA6-341064E399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4B718D-DE17-0F41-8B35-32DD3629E6D4}" type="slidenum">
              <a:rPr lang="pt-PT" altLang="en-US" smtClean="0">
                <a:latin typeface="Calibri" panose="020F0502020204030204" pitchFamily="34" charset="0"/>
              </a:rPr>
              <a:pPr/>
              <a:t>55</a:t>
            </a:fld>
            <a:endParaRPr lang="pt-PT" altLang="en-US">
              <a:latin typeface="Calibri" panose="020F0502020204030204" pitchFamily="34" charset="0"/>
            </a:endParaRPr>
          </a:p>
        </p:txBody>
      </p:sp>
      <p:sp>
        <p:nvSpPr>
          <p:cNvPr id="113667" name="Rectangle 2">
            <a:extLst>
              <a:ext uri="{FF2B5EF4-FFF2-40B4-BE49-F238E27FC236}">
                <a16:creationId xmlns:a16="http://schemas.microsoft.com/office/drawing/2014/main" id="{B0EA9A8D-CFF8-344D-8A6B-84AC18160695}"/>
              </a:ext>
            </a:extLst>
          </p:cNvPr>
          <p:cNvSpPr>
            <a:spLocks noGrp="1" noRot="1" noChangeAspect="1" noChangeArrowheads="1" noTextEdit="1"/>
          </p:cNvSpPr>
          <p:nvPr>
            <p:ph type="sldImg"/>
          </p:nvPr>
        </p:nvSpPr>
        <p:spPr bwMode="auto">
          <a:xfrm>
            <a:off x="1149350" y="687388"/>
            <a:ext cx="4572000" cy="3429000"/>
          </a:xfrm>
          <a:solidFill>
            <a:srgbClr val="FFFFFF"/>
          </a:solidFill>
          <a:ln>
            <a:solidFill>
              <a:srgbClr val="000000"/>
            </a:solidFill>
            <a:miter lim="800000"/>
            <a:headEnd/>
            <a:tailEnd/>
          </a:ln>
        </p:spPr>
      </p:sp>
      <p:sp>
        <p:nvSpPr>
          <p:cNvPr id="113668" name="Rectangle 3">
            <a:extLst>
              <a:ext uri="{FF2B5EF4-FFF2-40B4-BE49-F238E27FC236}">
                <a16:creationId xmlns:a16="http://schemas.microsoft.com/office/drawing/2014/main" id="{9A0CF90F-2E1E-BC41-81DC-FD8EAD72E3AC}"/>
              </a:ext>
            </a:extLst>
          </p:cNvPr>
          <p:cNvSpPr>
            <a:spLocks noGrp="1" noChangeArrowheads="1"/>
          </p:cNvSpPr>
          <p:nvPr>
            <p:ph type="body" idx="1"/>
          </p:nvPr>
        </p:nvSpPr>
        <p:spPr bwMode="auto">
          <a:xfrm>
            <a:off x="909638" y="4341813"/>
            <a:ext cx="5038725" cy="4114800"/>
          </a:xfrm>
          <a:solidFill>
            <a:srgbClr val="FFFFFF"/>
          </a:solidFill>
          <a:ln>
            <a:solidFill>
              <a:srgbClr val="000000"/>
            </a:solidFill>
            <a:miter lim="800000"/>
            <a:headEnd/>
            <a:tailEnd/>
          </a:ln>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117894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6EA70D9C-F663-E840-B0DC-D87B1D581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47C91D-3AB5-3E44-A0D3-30DDEEDCC885}" type="slidenum">
              <a:rPr lang="pt-PT" altLang="en-US" smtClean="0">
                <a:latin typeface="Calibri" panose="020F0502020204030204" pitchFamily="34" charset="0"/>
              </a:rPr>
              <a:pPr/>
              <a:t>56</a:t>
            </a:fld>
            <a:endParaRPr lang="pt-PT" altLang="en-US">
              <a:latin typeface="Calibri" panose="020F0502020204030204" pitchFamily="34" charset="0"/>
            </a:endParaRPr>
          </a:p>
        </p:txBody>
      </p:sp>
      <p:sp>
        <p:nvSpPr>
          <p:cNvPr id="115715" name="Rectangle 2">
            <a:extLst>
              <a:ext uri="{FF2B5EF4-FFF2-40B4-BE49-F238E27FC236}">
                <a16:creationId xmlns:a16="http://schemas.microsoft.com/office/drawing/2014/main" id="{DC9BBFB8-665E-A641-90F2-500BB50AB6ED}"/>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a:extLst>
              <a:ext uri="{FF2B5EF4-FFF2-40B4-BE49-F238E27FC236}">
                <a16:creationId xmlns:a16="http://schemas.microsoft.com/office/drawing/2014/main" id="{E0407BAB-7CB9-6B4D-8318-F2CF302B5190}"/>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381083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2321DC83-5106-0744-9CC3-E91AD3A09F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50E763-9E5E-804C-8ECB-E5223957FC6E}" type="slidenum">
              <a:rPr lang="pt-PT" altLang="en-US" smtClean="0">
                <a:latin typeface="Calibri" panose="020F0502020204030204" pitchFamily="34" charset="0"/>
              </a:rPr>
              <a:pPr/>
              <a:t>57</a:t>
            </a:fld>
            <a:endParaRPr lang="pt-PT" altLang="en-US">
              <a:latin typeface="Calibri" panose="020F0502020204030204" pitchFamily="34" charset="0"/>
            </a:endParaRPr>
          </a:p>
        </p:txBody>
      </p:sp>
      <p:sp>
        <p:nvSpPr>
          <p:cNvPr id="117763" name="Rectangle 2">
            <a:extLst>
              <a:ext uri="{FF2B5EF4-FFF2-40B4-BE49-F238E27FC236}">
                <a16:creationId xmlns:a16="http://schemas.microsoft.com/office/drawing/2014/main" id="{D929E357-BA3D-5844-B72A-F95A07FC76AB}"/>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a:extLst>
              <a:ext uri="{FF2B5EF4-FFF2-40B4-BE49-F238E27FC236}">
                <a16:creationId xmlns:a16="http://schemas.microsoft.com/office/drawing/2014/main" id="{9F744A50-6D06-3644-9972-7AEF44051A3F}"/>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447741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5000B59F-5D08-0D4C-80E0-DB9BCBF005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23DD35-724C-7143-A5B0-C73E032038B4}" type="slidenum">
              <a:rPr lang="pt-PT" altLang="en-US" smtClean="0">
                <a:latin typeface="Calibri" panose="020F0502020204030204" pitchFamily="34" charset="0"/>
              </a:rPr>
              <a:pPr/>
              <a:t>58</a:t>
            </a:fld>
            <a:endParaRPr lang="pt-PT" altLang="en-US">
              <a:latin typeface="Calibri" panose="020F0502020204030204" pitchFamily="34" charset="0"/>
            </a:endParaRPr>
          </a:p>
        </p:txBody>
      </p:sp>
      <p:sp>
        <p:nvSpPr>
          <p:cNvPr id="119811" name="Rectangle 2">
            <a:extLst>
              <a:ext uri="{FF2B5EF4-FFF2-40B4-BE49-F238E27FC236}">
                <a16:creationId xmlns:a16="http://schemas.microsoft.com/office/drawing/2014/main" id="{22F528AA-A6C1-374A-945A-0B37995DE868}"/>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a:extLst>
              <a:ext uri="{FF2B5EF4-FFF2-40B4-BE49-F238E27FC236}">
                <a16:creationId xmlns:a16="http://schemas.microsoft.com/office/drawing/2014/main" id="{F04B1554-A527-504B-A59F-E55642DA2E25}"/>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8533733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0F1F3110-BA5D-EB4A-A374-FD72B4E706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9E88C4-C270-6C4A-B9DD-DEC991BAA772}" type="slidenum">
              <a:rPr lang="pt-PT" altLang="en-US" smtClean="0">
                <a:latin typeface="Calibri" panose="020F0502020204030204" pitchFamily="34" charset="0"/>
              </a:rPr>
              <a:pPr/>
              <a:t>59</a:t>
            </a:fld>
            <a:endParaRPr lang="pt-PT" altLang="en-US">
              <a:latin typeface="Calibri" panose="020F0502020204030204" pitchFamily="34" charset="0"/>
            </a:endParaRPr>
          </a:p>
        </p:txBody>
      </p:sp>
      <p:sp>
        <p:nvSpPr>
          <p:cNvPr id="121859" name="Rectangle 2">
            <a:extLst>
              <a:ext uri="{FF2B5EF4-FFF2-40B4-BE49-F238E27FC236}">
                <a16:creationId xmlns:a16="http://schemas.microsoft.com/office/drawing/2014/main" id="{6F1BC206-B5DA-214B-B8DC-AEC67C52A7EC}"/>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9489EEA8-E627-F84B-914D-A39AC151AEA1}"/>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166373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0F0EF5F-BED4-334A-BA9B-C5531EEC93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F08D0B-3536-1448-8F1D-6B0087AA0033}" type="slidenum">
              <a:rPr lang="pt-PT" altLang="en-US" smtClean="0">
                <a:latin typeface="Calibri" panose="020F0502020204030204" pitchFamily="34" charset="0"/>
              </a:rPr>
              <a:pPr/>
              <a:t>60</a:t>
            </a:fld>
            <a:endParaRPr lang="pt-PT" altLang="en-US">
              <a:latin typeface="Calibri" panose="020F0502020204030204" pitchFamily="34" charset="0"/>
            </a:endParaRPr>
          </a:p>
        </p:txBody>
      </p:sp>
      <p:sp>
        <p:nvSpPr>
          <p:cNvPr id="123907" name="Rectangle 2">
            <a:extLst>
              <a:ext uri="{FF2B5EF4-FFF2-40B4-BE49-F238E27FC236}">
                <a16:creationId xmlns:a16="http://schemas.microsoft.com/office/drawing/2014/main" id="{3E3B7B56-24D4-5B44-862E-6AF56E3C4424}"/>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a:extLst>
              <a:ext uri="{FF2B5EF4-FFF2-40B4-BE49-F238E27FC236}">
                <a16:creationId xmlns:a16="http://schemas.microsoft.com/office/drawing/2014/main" id="{AEC6EB3C-F787-3845-BE48-B13A68D72E97}"/>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10979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68D65E1-AA45-884F-B3C7-D9369F1902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E0AC8F-4D04-0249-92AA-F88229EDFD0D}" type="slidenum">
              <a:rPr lang="en-US" altLang="en-US" smtClean="0"/>
              <a:pPr>
                <a:spcBef>
                  <a:spcPct val="0"/>
                </a:spcBef>
              </a:pPr>
              <a:t>7</a:t>
            </a:fld>
            <a:endParaRPr lang="en-US" altLang="en-US"/>
          </a:p>
        </p:txBody>
      </p:sp>
      <p:sp>
        <p:nvSpPr>
          <p:cNvPr id="15363" name="Rectangle 2">
            <a:extLst>
              <a:ext uri="{FF2B5EF4-FFF2-40B4-BE49-F238E27FC236}">
                <a16:creationId xmlns:a16="http://schemas.microsoft.com/office/drawing/2014/main" id="{708D8906-C63E-924C-9562-CC17D00745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a:extLst>
              <a:ext uri="{FF2B5EF4-FFF2-40B4-BE49-F238E27FC236}">
                <a16:creationId xmlns:a16="http://schemas.microsoft.com/office/drawing/2014/main" id="{2DF33B75-C2E2-9245-B116-6031B7E2D1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332835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58C67B02-F11C-B241-933A-4FD7445081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985FD6-382E-CD41-9415-85AAB15A46A5}" type="slidenum">
              <a:rPr lang="pt-PT" altLang="en-US" smtClean="0">
                <a:latin typeface="Calibri" panose="020F0502020204030204" pitchFamily="34" charset="0"/>
              </a:rPr>
              <a:pPr/>
              <a:t>61</a:t>
            </a:fld>
            <a:endParaRPr lang="pt-PT" altLang="en-US">
              <a:latin typeface="Calibri" panose="020F0502020204030204" pitchFamily="34" charset="0"/>
            </a:endParaRPr>
          </a:p>
        </p:txBody>
      </p:sp>
      <p:sp>
        <p:nvSpPr>
          <p:cNvPr id="125955" name="Rectangle 2">
            <a:extLst>
              <a:ext uri="{FF2B5EF4-FFF2-40B4-BE49-F238E27FC236}">
                <a16:creationId xmlns:a16="http://schemas.microsoft.com/office/drawing/2014/main" id="{74F62C3B-E166-6440-B52C-B99E617F172D}"/>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a:extLst>
              <a:ext uri="{FF2B5EF4-FFF2-40B4-BE49-F238E27FC236}">
                <a16:creationId xmlns:a16="http://schemas.microsoft.com/office/drawing/2014/main" id="{65F1FDCF-40C0-1645-A0E7-00907C3DE8EC}"/>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266527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8A7C93CE-1B9D-C347-8D92-8EA3461E2B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AEEF3C-D7B9-2645-BD88-1017CAEABA36}" type="slidenum">
              <a:rPr lang="pt-PT" altLang="en-US" smtClean="0">
                <a:latin typeface="Calibri" panose="020F0502020204030204" pitchFamily="34" charset="0"/>
              </a:rPr>
              <a:pPr/>
              <a:t>62</a:t>
            </a:fld>
            <a:endParaRPr lang="pt-PT" altLang="en-US">
              <a:latin typeface="Calibri" panose="020F0502020204030204" pitchFamily="34" charset="0"/>
            </a:endParaRPr>
          </a:p>
        </p:txBody>
      </p:sp>
      <p:sp>
        <p:nvSpPr>
          <p:cNvPr id="128003" name="Rectangle 2">
            <a:extLst>
              <a:ext uri="{FF2B5EF4-FFF2-40B4-BE49-F238E27FC236}">
                <a16:creationId xmlns:a16="http://schemas.microsoft.com/office/drawing/2014/main" id="{2C507841-B0AA-0D4B-A1C1-2DD21C1793DA}"/>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a:extLst>
              <a:ext uri="{FF2B5EF4-FFF2-40B4-BE49-F238E27FC236}">
                <a16:creationId xmlns:a16="http://schemas.microsoft.com/office/drawing/2014/main" id="{946134ED-9756-B549-A771-71DB122E62ED}"/>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19230423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FCBA8A56-ED86-B44F-A51F-8FADFD1E95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9C6EB3-5AD7-584B-98A0-7711F739333A}" type="slidenum">
              <a:rPr lang="pt-PT" altLang="en-US" smtClean="0">
                <a:latin typeface="Calibri" panose="020F0502020204030204" pitchFamily="34" charset="0"/>
              </a:rPr>
              <a:pPr/>
              <a:t>63</a:t>
            </a:fld>
            <a:endParaRPr lang="pt-PT" altLang="en-US">
              <a:latin typeface="Calibri" panose="020F0502020204030204" pitchFamily="34" charset="0"/>
            </a:endParaRPr>
          </a:p>
        </p:txBody>
      </p:sp>
      <p:sp>
        <p:nvSpPr>
          <p:cNvPr id="130051" name="Rectangle 2">
            <a:extLst>
              <a:ext uri="{FF2B5EF4-FFF2-40B4-BE49-F238E27FC236}">
                <a16:creationId xmlns:a16="http://schemas.microsoft.com/office/drawing/2014/main" id="{72D3A905-0A06-0748-A3DA-103A326E955F}"/>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a:extLst>
              <a:ext uri="{FF2B5EF4-FFF2-40B4-BE49-F238E27FC236}">
                <a16:creationId xmlns:a16="http://schemas.microsoft.com/office/drawing/2014/main" id="{CAD1EF42-BDF4-7646-8AAC-8F3CCA4D9E74}"/>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322063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0455B54-8191-BC46-B8A8-F58F1A8A1B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DCA759E-0F3F-364B-B75D-ACC116FD9403}" type="slidenum">
              <a:rPr lang="en-US" altLang="en-US" smtClean="0"/>
              <a:pPr>
                <a:spcBef>
                  <a:spcPct val="0"/>
                </a:spcBef>
              </a:pPr>
              <a:t>8</a:t>
            </a:fld>
            <a:endParaRPr lang="en-US" altLang="en-US"/>
          </a:p>
        </p:txBody>
      </p:sp>
      <p:sp>
        <p:nvSpPr>
          <p:cNvPr id="17411" name="Rectangle 2">
            <a:extLst>
              <a:ext uri="{FF2B5EF4-FFF2-40B4-BE49-F238E27FC236}">
                <a16:creationId xmlns:a16="http://schemas.microsoft.com/office/drawing/2014/main" id="{8852E0F7-C2F9-9542-B418-BAF83A47A723}"/>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A5AC8C5B-9260-3A4B-8910-36C95EE1D2E4}"/>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37735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2C8A949-26FE-EB4E-AB9D-2D2269C04B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3C2E47-6257-D643-8207-CBDB48E7E367}" type="slidenum">
              <a:rPr lang="en-US" altLang="en-US" smtClean="0"/>
              <a:pPr>
                <a:spcBef>
                  <a:spcPct val="0"/>
                </a:spcBef>
              </a:pPr>
              <a:t>9</a:t>
            </a:fld>
            <a:endParaRPr lang="en-US" altLang="en-US"/>
          </a:p>
        </p:txBody>
      </p:sp>
      <p:sp>
        <p:nvSpPr>
          <p:cNvPr id="19459" name="Rectangle 2">
            <a:extLst>
              <a:ext uri="{FF2B5EF4-FFF2-40B4-BE49-F238E27FC236}">
                <a16:creationId xmlns:a16="http://schemas.microsoft.com/office/drawing/2014/main" id="{ECDB94A3-70C9-114F-BB14-3552E5F81CDF}"/>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a:extLst>
              <a:ext uri="{FF2B5EF4-FFF2-40B4-BE49-F238E27FC236}">
                <a16:creationId xmlns:a16="http://schemas.microsoft.com/office/drawing/2014/main" id="{C5E697FC-E71F-C141-AFCA-87A9702FC26B}"/>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9838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D6C9A6B-E319-A24D-9B92-F0DEA2514E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8AC228-1F7D-FA41-9290-84744C581804}" type="slidenum">
              <a:rPr lang="en-US" altLang="en-US" smtClean="0"/>
              <a:pPr>
                <a:spcBef>
                  <a:spcPct val="0"/>
                </a:spcBef>
              </a:pPr>
              <a:t>10</a:t>
            </a:fld>
            <a:endParaRPr lang="en-US" altLang="en-US"/>
          </a:p>
        </p:txBody>
      </p:sp>
      <p:sp>
        <p:nvSpPr>
          <p:cNvPr id="21507" name="Rectangle 2">
            <a:extLst>
              <a:ext uri="{FF2B5EF4-FFF2-40B4-BE49-F238E27FC236}">
                <a16:creationId xmlns:a16="http://schemas.microsoft.com/office/drawing/2014/main" id="{D6E6B958-FC2A-A64D-95BD-017678B13CC5}"/>
              </a:ext>
            </a:extLst>
          </p:cNvPr>
          <p:cNvSpPr>
            <a:spLocks noGrp="1" noRot="1" noChangeAspect="1" noChangeArrowheads="1" noTextEdit="1"/>
          </p:cNvSpPr>
          <p:nvPr>
            <p:ph type="sldImg"/>
          </p:nvPr>
        </p:nvSpPr>
        <p:spPr bwMode="auto">
          <a:xfrm>
            <a:off x="114935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4BD363BC-010B-6843-9D2A-D2F74EF343E9}"/>
              </a:ext>
            </a:extLst>
          </p:cNvPr>
          <p:cNvSpPr>
            <a:spLocks noGrp="1" noChangeArrowheads="1"/>
          </p:cNvSpPr>
          <p:nvPr>
            <p:ph type="body" idx="1"/>
          </p:nvPr>
        </p:nvSpPr>
        <p:spPr bwMode="auto">
          <a:xfrm>
            <a:off x="909638" y="4341813"/>
            <a:ext cx="5038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527" tIns="42264" rIns="84527" bIns="42264" numCol="1" anchor="t" anchorCtr="0" compatLnSpc="1">
            <a:prstTxWarp prst="textNoShape">
              <a:avLst/>
            </a:prstTxWarp>
          </a:bodyPr>
          <a:lstStyle/>
          <a:p>
            <a:endParaRPr lang="pt-PT" altLang="en-US"/>
          </a:p>
        </p:txBody>
      </p:sp>
    </p:spTree>
    <p:extLst>
      <p:ext uri="{BB962C8B-B14F-4D97-AF65-F5344CB8AC3E}">
        <p14:creationId xmlns:p14="http://schemas.microsoft.com/office/powerpoint/2010/main" val="296129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13/08/2020</a:t>
            </a:fld>
            <a:endParaRPr lang="en-GB"/>
          </a:p>
        </p:txBody>
      </p:sp>
      <p:sp>
        <p:nvSpPr>
          <p:cNvPr id="5" name="Segnaposto piè di pagina 4"/>
          <p:cNvSpPr>
            <a:spLocks noGrp="1"/>
          </p:cNvSpPr>
          <p:nvPr>
            <p:ph type="ftr" sz="quarter" idx="11"/>
          </p:nvPr>
        </p:nvSpPr>
        <p:spPr/>
        <p:txBody>
          <a:bodyPr/>
          <a:lstStyle/>
          <a:p>
            <a:endParaRPr lang="en-GB" dirty="0"/>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125050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13/08/2020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44877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13/08/2020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52393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F8788937-1DCF-4516-B930-E52DEC684EDF}" type="datetimeFigureOut">
              <a:rPr lang="en-GB" smtClean="0"/>
              <a:t>13/08/2020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2292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8788937-1DCF-4516-B930-E52DEC684EDF}" type="datetimeFigureOut">
              <a:rPr lang="en-GB" smtClean="0"/>
              <a:t>13/08/2020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89075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F8788937-1DCF-4516-B930-E52DEC684EDF}" type="datetimeFigureOut">
              <a:rPr lang="en-GB" smtClean="0"/>
              <a:t>13/08/2020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233821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F8788937-1DCF-4516-B930-E52DEC684EDF}" type="datetimeFigureOut">
              <a:rPr lang="en-GB" smtClean="0"/>
              <a:t>13/08/2020</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43974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F8788937-1DCF-4516-B930-E52DEC684EDF}" type="datetimeFigureOut">
              <a:rPr lang="en-GB" smtClean="0"/>
              <a:t>13/08/2020</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9081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788937-1DCF-4516-B930-E52DEC684EDF}" type="datetimeFigureOut">
              <a:rPr lang="en-GB" smtClean="0"/>
              <a:t>13/08/2020</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195104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8788937-1DCF-4516-B930-E52DEC684EDF}" type="datetimeFigureOut">
              <a:rPr lang="en-GB" smtClean="0"/>
              <a:t>13/08/2020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225674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8788937-1DCF-4516-B930-E52DEC684EDF}" type="datetimeFigureOut">
              <a:rPr lang="en-GB" smtClean="0"/>
              <a:t>13/08/2020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EC14A4AE-51EB-4116-B044-226B305A372C}" type="slidenum">
              <a:rPr lang="en-GB" smtClean="0"/>
              <a:t>‹#›</a:t>
            </a:fld>
            <a:endParaRPr lang="en-GB"/>
          </a:p>
        </p:txBody>
      </p:sp>
    </p:spTree>
    <p:extLst>
      <p:ext uri="{BB962C8B-B14F-4D97-AF65-F5344CB8AC3E}">
        <p14:creationId xmlns:p14="http://schemas.microsoft.com/office/powerpoint/2010/main" val="315053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46856" y="1637928"/>
            <a:ext cx="8229600" cy="960437"/>
          </a:xfrm>
          <a:prstGeom prst="rect">
            <a:avLst/>
          </a:prstGeom>
        </p:spPr>
        <p:txBody>
          <a:bodyPr vert="horz" lIns="91440" tIns="45720" rIns="91440" bIns="45720" rtlCol="0" anchor="ctr">
            <a:normAutofit/>
          </a:bodyPr>
          <a:lstStyle/>
          <a:p>
            <a:r>
              <a:rPr lang="en-GB" noProof="0"/>
              <a:t>Fare clic per modificare lo stile del titolo</a:t>
            </a:r>
          </a:p>
        </p:txBody>
      </p:sp>
      <p:sp>
        <p:nvSpPr>
          <p:cNvPr id="3" name="Segnaposto testo 2"/>
          <p:cNvSpPr>
            <a:spLocks noGrp="1"/>
          </p:cNvSpPr>
          <p:nvPr>
            <p:ph type="body" idx="1"/>
          </p:nvPr>
        </p:nvSpPr>
        <p:spPr>
          <a:xfrm>
            <a:off x="457200" y="2733569"/>
            <a:ext cx="8229600" cy="3345235"/>
          </a:xfrm>
          <a:prstGeom prst="rect">
            <a:avLst/>
          </a:prstGeom>
        </p:spPr>
        <p:txBody>
          <a:bodyPr vert="horz" lIns="91440" tIns="45720" rIns="91440" bIns="45720" rtlCol="0">
            <a:normAutofit/>
          </a:bodyPr>
          <a:lstStyle/>
          <a:p>
            <a:pPr lvl="0"/>
            <a:r>
              <a:rPr lang="en-GB" noProof="0" dirty="0"/>
              <a:t>Fare </a:t>
            </a:r>
            <a:r>
              <a:rPr lang="en-GB" noProof="0" dirty="0" err="1"/>
              <a:t>clic</a:t>
            </a:r>
            <a:r>
              <a:rPr lang="en-GB" noProof="0" dirty="0"/>
              <a:t> per </a:t>
            </a:r>
            <a:r>
              <a:rPr lang="en-GB" noProof="0" dirty="0" err="1"/>
              <a:t>modificare</a:t>
            </a:r>
            <a:r>
              <a:rPr lang="en-GB" noProof="0" dirty="0"/>
              <a:t> </a:t>
            </a:r>
            <a:r>
              <a:rPr lang="en-GB" noProof="0" dirty="0" err="1"/>
              <a:t>stili</a:t>
            </a:r>
            <a:r>
              <a:rPr lang="en-GB" noProof="0" dirty="0"/>
              <a:t> del </a:t>
            </a:r>
            <a:r>
              <a:rPr lang="en-GB" noProof="0" dirty="0" err="1"/>
              <a:t>testo</a:t>
            </a:r>
            <a:r>
              <a:rPr lang="en-GB" noProof="0" dirty="0"/>
              <a:t>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err="1"/>
              <a:t>Terzo</a:t>
            </a:r>
            <a:r>
              <a:rPr lang="en-GB" noProof="0" dirty="0"/>
              <a:t> </a:t>
            </a:r>
            <a:r>
              <a:rPr lang="en-GB" noProof="0" dirty="0" err="1"/>
              <a:t>livello</a:t>
            </a:r>
            <a:endParaRPr lang="en-GB" noProof="0" dirty="0"/>
          </a:p>
          <a:p>
            <a:pPr lvl="3"/>
            <a:r>
              <a:rPr lang="en-GB" noProof="0" dirty="0"/>
              <a:t>Quarto </a:t>
            </a:r>
            <a:r>
              <a:rPr lang="en-GB" noProof="0" dirty="0" err="1"/>
              <a:t>livello</a:t>
            </a:r>
            <a:endParaRPr lang="en-GB" noProof="0" dirty="0"/>
          </a:p>
          <a:p>
            <a:pPr lvl="4"/>
            <a:r>
              <a:rPr lang="en-GB" noProof="0" dirty="0"/>
              <a:t>Quinto </a:t>
            </a:r>
            <a:r>
              <a:rPr lang="en-GB" noProof="0" dirty="0" err="1"/>
              <a:t>livello</a:t>
            </a:r>
            <a:endParaRPr lang="en-GB" noProof="0"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88937-1DCF-4516-B930-E52DEC684EDF}" type="datetimeFigureOut">
              <a:rPr lang="en-GB" smtClean="0"/>
              <a:t>13/08/2020</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4A4AE-51EB-4116-B044-226B305A372C}" type="slidenum">
              <a:rPr lang="en-GB" smtClean="0"/>
              <a:t>‹#›</a:t>
            </a:fld>
            <a:endParaRPr lang="en-GB"/>
          </a:p>
        </p:txBody>
      </p:sp>
      <p:pic>
        <p:nvPicPr>
          <p:cNvPr id="13" name="Picture 12">
            <a:extLst>
              <a:ext uri="{FF2B5EF4-FFF2-40B4-BE49-F238E27FC236}">
                <a16:creationId xmlns:a16="http://schemas.microsoft.com/office/drawing/2014/main" id="{D507FFE3-6545-8545-B929-62F7F3B24E50}"/>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3032760" y="-31955"/>
            <a:ext cx="3078480" cy="1792605"/>
          </a:xfrm>
          <a:prstGeom prst="rect">
            <a:avLst/>
          </a:prstGeom>
        </p:spPr>
      </p:pic>
      <p:pic>
        <p:nvPicPr>
          <p:cNvPr id="14" name="Picture 13">
            <a:extLst>
              <a:ext uri="{FF2B5EF4-FFF2-40B4-BE49-F238E27FC236}">
                <a16:creationId xmlns:a16="http://schemas.microsoft.com/office/drawing/2014/main" id="{78FFD1F1-C175-7248-BD43-160E3F67AB62}"/>
              </a:ext>
            </a:extLst>
          </p:cNvPr>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126163"/>
            <a:ext cx="539750" cy="539750"/>
          </a:xfrm>
          <a:prstGeom prst="rect">
            <a:avLst/>
          </a:prstGeom>
        </p:spPr>
      </p:pic>
      <p:pic>
        <p:nvPicPr>
          <p:cNvPr id="15" name="Picture 14">
            <a:extLst>
              <a:ext uri="{FF2B5EF4-FFF2-40B4-BE49-F238E27FC236}">
                <a16:creationId xmlns:a16="http://schemas.microsoft.com/office/drawing/2014/main" id="{F6B84ABF-F603-7E4C-9F01-C03AE76759F1}"/>
              </a:ext>
            </a:extLst>
          </p:cNvPr>
          <p:cNvPicPr/>
          <p:nvPr userDrawn="1"/>
        </p:nvPicPr>
        <p:blipFill>
          <a:blip r:embed="rId15" cstate="print">
            <a:extLst>
              <a:ext uri="{28A0092B-C50C-407E-A947-70E740481C1C}">
                <a14:useLocalDpi xmlns:a14="http://schemas.microsoft.com/office/drawing/2010/main" val="0"/>
              </a:ext>
            </a:extLst>
          </a:blip>
          <a:stretch>
            <a:fillRect/>
          </a:stretch>
        </p:blipFill>
        <p:spPr>
          <a:xfrm>
            <a:off x="4364672" y="6265862"/>
            <a:ext cx="414655" cy="273050"/>
          </a:xfrm>
          <a:prstGeom prst="rect">
            <a:avLst/>
          </a:prstGeom>
        </p:spPr>
      </p:pic>
      <p:pic>
        <p:nvPicPr>
          <p:cNvPr id="16" name="Picture 15">
            <a:extLst>
              <a:ext uri="{FF2B5EF4-FFF2-40B4-BE49-F238E27FC236}">
                <a16:creationId xmlns:a16="http://schemas.microsoft.com/office/drawing/2014/main" id="{3427553B-21A0-314A-A74F-99092FCC7FF4}"/>
              </a:ext>
            </a:extLst>
          </p:cNvPr>
          <p:cNvPicPr/>
          <p:nvPr userDrawn="1"/>
        </p:nvPicPr>
        <p:blipFill>
          <a:blip r:embed="rId16" cstate="print">
            <a:extLst>
              <a:ext uri="{28A0092B-C50C-407E-A947-70E740481C1C}">
                <a14:useLocalDpi xmlns:a14="http://schemas.microsoft.com/office/drawing/2010/main" val="0"/>
              </a:ext>
            </a:extLst>
          </a:blip>
          <a:stretch>
            <a:fillRect/>
          </a:stretch>
        </p:blipFill>
        <p:spPr>
          <a:xfrm>
            <a:off x="7458075" y="6102299"/>
            <a:ext cx="1228725" cy="568325"/>
          </a:xfrm>
          <a:prstGeom prst="rect">
            <a:avLst/>
          </a:prstGeom>
        </p:spPr>
      </p:pic>
      <p:grpSp>
        <p:nvGrpSpPr>
          <p:cNvPr id="18" name="Group 17">
            <a:extLst>
              <a:ext uri="{FF2B5EF4-FFF2-40B4-BE49-F238E27FC236}">
                <a16:creationId xmlns:a16="http://schemas.microsoft.com/office/drawing/2014/main" id="{F86DEF9D-13E4-9B42-B920-12BA95721D34}"/>
              </a:ext>
            </a:extLst>
          </p:cNvPr>
          <p:cNvGrpSpPr/>
          <p:nvPr userDrawn="1"/>
        </p:nvGrpSpPr>
        <p:grpSpPr>
          <a:xfrm>
            <a:off x="0" y="1541474"/>
            <a:ext cx="9143999" cy="176400"/>
            <a:chOff x="0" y="6392"/>
            <a:chExt cx="7640068" cy="37680"/>
          </a:xfrm>
        </p:grpSpPr>
        <p:cxnSp>
          <p:nvCxnSpPr>
            <p:cNvPr id="19" name="Straight Connector 18">
              <a:extLst>
                <a:ext uri="{FF2B5EF4-FFF2-40B4-BE49-F238E27FC236}">
                  <a16:creationId xmlns:a16="http://schemas.microsoft.com/office/drawing/2014/main" id="{7B2678B4-A82F-E848-9797-A3B5133FC663}"/>
                </a:ext>
              </a:extLst>
            </p:cNvPr>
            <p:cNvCxnSpPr/>
            <p:nvPr userDrawn="1"/>
          </p:nvCxnSpPr>
          <p:spPr>
            <a:xfrm>
              <a:off x="6816" y="23854"/>
              <a:ext cx="7633252" cy="7951"/>
            </a:xfrm>
            <a:prstGeom prst="line">
              <a:avLst/>
            </a:prstGeom>
            <a:noFill/>
            <a:ln w="3175" cap="flat" cmpd="sng" algn="ctr">
              <a:solidFill>
                <a:srgbClr val="4372AF"/>
              </a:solidFill>
              <a:prstDash val="solid"/>
              <a:miter lim="800000"/>
            </a:ln>
            <a:effectLst/>
          </p:spPr>
        </p:cxnSp>
        <p:sp>
          <p:nvSpPr>
            <p:cNvPr id="20" name="Rectangle 19">
              <a:extLst>
                <a:ext uri="{FF2B5EF4-FFF2-40B4-BE49-F238E27FC236}">
                  <a16:creationId xmlns:a16="http://schemas.microsoft.com/office/drawing/2014/main" id="{8C85FC20-0993-9147-A912-5DEC4906071F}"/>
                </a:ext>
              </a:extLst>
            </p:cNvPr>
            <p:cNvSpPr/>
            <p:nvPr userDrawn="1"/>
          </p:nvSpPr>
          <p:spPr>
            <a:xfrm>
              <a:off x="0" y="6392"/>
              <a:ext cx="1894764" cy="37680"/>
            </a:xfrm>
            <a:prstGeom prst="rect">
              <a:avLst/>
            </a:prstGeom>
            <a:solidFill>
              <a:srgbClr val="00449D"/>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23" name="Group 22">
            <a:extLst>
              <a:ext uri="{FF2B5EF4-FFF2-40B4-BE49-F238E27FC236}">
                <a16:creationId xmlns:a16="http://schemas.microsoft.com/office/drawing/2014/main" id="{6BAE7D6A-C96D-A743-A43B-9FD5484B9955}"/>
              </a:ext>
            </a:extLst>
          </p:cNvPr>
          <p:cNvGrpSpPr/>
          <p:nvPr userDrawn="1"/>
        </p:nvGrpSpPr>
        <p:grpSpPr>
          <a:xfrm rot="10800000">
            <a:off x="0" y="5949282"/>
            <a:ext cx="9144000" cy="176881"/>
            <a:chOff x="0" y="11335"/>
            <a:chExt cx="7633252" cy="46488"/>
          </a:xfrm>
        </p:grpSpPr>
        <p:cxnSp>
          <p:nvCxnSpPr>
            <p:cNvPr id="24" name="Straight Connector 23">
              <a:extLst>
                <a:ext uri="{FF2B5EF4-FFF2-40B4-BE49-F238E27FC236}">
                  <a16:creationId xmlns:a16="http://schemas.microsoft.com/office/drawing/2014/main" id="{C723E1C3-0D28-E342-AEC9-80C2326D2E98}"/>
                </a:ext>
              </a:extLst>
            </p:cNvPr>
            <p:cNvCxnSpPr/>
            <p:nvPr userDrawn="1"/>
          </p:nvCxnSpPr>
          <p:spPr>
            <a:xfrm>
              <a:off x="0" y="25951"/>
              <a:ext cx="7633252" cy="7951"/>
            </a:xfrm>
            <a:prstGeom prst="line">
              <a:avLst/>
            </a:prstGeom>
            <a:ln w="3175">
              <a:solidFill>
                <a:srgbClr val="B5D782"/>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4AC8B5C-ECE5-1448-9CA1-373575C1B7ED}"/>
                </a:ext>
              </a:extLst>
            </p:cNvPr>
            <p:cNvSpPr/>
            <p:nvPr userDrawn="1"/>
          </p:nvSpPr>
          <p:spPr>
            <a:xfrm>
              <a:off x="5" y="11335"/>
              <a:ext cx="1652625" cy="46488"/>
            </a:xfrm>
            <a:prstGeom prst="rect">
              <a:avLst/>
            </a:prstGeom>
            <a:solidFill>
              <a:srgbClr val="8DC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659716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fidic.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fidic.org.pub/"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ebgate.ec.europa.eu/europeaid/online-services/index.cfm?do=publi.welcome&amp;nbPubliList=15&amp;orderby=upd&amp;orderbyad=Desc&amp;searchtype=Q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a:extLst>
              <a:ext uri="{FF2B5EF4-FFF2-40B4-BE49-F238E27FC236}">
                <a16:creationId xmlns:a16="http://schemas.microsoft.com/office/drawing/2014/main" id="{E9E507B7-83C1-CF45-B613-A56364037E65}"/>
              </a:ext>
            </a:extLst>
          </p:cNvPr>
          <p:cNvSpPr>
            <a:spLocks noChangeArrowheads="1"/>
          </p:cNvSpPr>
          <p:nvPr/>
        </p:nvSpPr>
        <p:spPr bwMode="auto">
          <a:xfrm>
            <a:off x="1447800" y="1848198"/>
            <a:ext cx="6248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dirty="0">
                <a:solidFill>
                  <a:srgbClr val="000048"/>
                </a:solidFill>
              </a:rPr>
              <a:t>Topics in Works FIDIC based contracts</a:t>
            </a:r>
          </a:p>
        </p:txBody>
      </p:sp>
      <p:sp>
        <p:nvSpPr>
          <p:cNvPr id="3" name="Rectangle 8">
            <a:extLst>
              <a:ext uri="{FF2B5EF4-FFF2-40B4-BE49-F238E27FC236}">
                <a16:creationId xmlns:a16="http://schemas.microsoft.com/office/drawing/2014/main" id="{042CF3E9-30F4-E74B-99A2-44F068607599}"/>
              </a:ext>
            </a:extLst>
          </p:cNvPr>
          <p:cNvSpPr>
            <a:spLocks noChangeArrowheads="1"/>
          </p:cNvSpPr>
          <p:nvPr/>
        </p:nvSpPr>
        <p:spPr bwMode="auto">
          <a:xfrm>
            <a:off x="2490788" y="3068638"/>
            <a:ext cx="6470650" cy="266700"/>
          </a:xfrm>
          <a:prstGeom prst="rect">
            <a:avLst/>
          </a:prstGeom>
          <a:noFill/>
          <a:ln w="9525">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PT" altLang="en-US" sz="1100">
                <a:latin typeface="DIN-Bold" pitchFamily="34" charset="0"/>
              </a:rPr>
              <a:t>I  -  INTRODUCTION</a:t>
            </a:r>
          </a:p>
        </p:txBody>
      </p:sp>
      <p:sp>
        <p:nvSpPr>
          <p:cNvPr id="4" name="Rectangle 10">
            <a:extLst>
              <a:ext uri="{FF2B5EF4-FFF2-40B4-BE49-F238E27FC236}">
                <a16:creationId xmlns:a16="http://schemas.microsoft.com/office/drawing/2014/main" id="{ACD82EAC-46BC-CE44-AB9D-05C1B428C6D1}"/>
              </a:ext>
            </a:extLst>
          </p:cNvPr>
          <p:cNvSpPr>
            <a:spLocks noChangeArrowheads="1"/>
          </p:cNvSpPr>
          <p:nvPr/>
        </p:nvSpPr>
        <p:spPr bwMode="auto">
          <a:xfrm>
            <a:off x="2490788" y="3843338"/>
            <a:ext cx="6470650" cy="266700"/>
          </a:xfrm>
          <a:prstGeom prst="rect">
            <a:avLst/>
          </a:prstGeom>
          <a:noFill/>
          <a:ln w="9525">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latin typeface="DIN-Bold" pitchFamily="34" charset="0"/>
              </a:rPr>
              <a:t>III – PROJECT ELEMENTS</a:t>
            </a:r>
          </a:p>
        </p:txBody>
      </p:sp>
      <p:sp>
        <p:nvSpPr>
          <p:cNvPr id="5" name="Rectangle 12">
            <a:extLst>
              <a:ext uri="{FF2B5EF4-FFF2-40B4-BE49-F238E27FC236}">
                <a16:creationId xmlns:a16="http://schemas.microsoft.com/office/drawing/2014/main" id="{29B40CBC-C825-B74C-9272-2553B6CAB7AD}"/>
              </a:ext>
            </a:extLst>
          </p:cNvPr>
          <p:cNvSpPr>
            <a:spLocks noChangeArrowheads="1"/>
          </p:cNvSpPr>
          <p:nvPr/>
        </p:nvSpPr>
        <p:spPr bwMode="auto">
          <a:xfrm>
            <a:off x="2490788" y="3449638"/>
            <a:ext cx="6470650" cy="266700"/>
          </a:xfrm>
          <a:prstGeom prst="rect">
            <a:avLst/>
          </a:prstGeom>
          <a:noFill/>
          <a:ln w="9525">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PT" altLang="en-US" sz="1100">
                <a:latin typeface="DIN-Bold" pitchFamily="34" charset="0"/>
              </a:rPr>
              <a:t>II  -  WORKS</a:t>
            </a:r>
          </a:p>
        </p:txBody>
      </p:sp>
      <p:sp>
        <p:nvSpPr>
          <p:cNvPr id="6" name="Rectangle 17">
            <a:extLst>
              <a:ext uri="{FF2B5EF4-FFF2-40B4-BE49-F238E27FC236}">
                <a16:creationId xmlns:a16="http://schemas.microsoft.com/office/drawing/2014/main" id="{D5D2EBB6-505F-D541-ADAF-4B1444BB317A}"/>
              </a:ext>
            </a:extLst>
          </p:cNvPr>
          <p:cNvSpPr>
            <a:spLocks noChangeArrowheads="1"/>
          </p:cNvSpPr>
          <p:nvPr/>
        </p:nvSpPr>
        <p:spPr bwMode="auto">
          <a:xfrm>
            <a:off x="2484438" y="4252913"/>
            <a:ext cx="6470650" cy="266700"/>
          </a:xfrm>
          <a:prstGeom prst="rect">
            <a:avLst/>
          </a:prstGeom>
          <a:noFill/>
          <a:ln w="9525">
            <a:solidFill>
              <a:srgbClr val="66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latin typeface="DIN-Bold" pitchFamily="34" charset="0"/>
              </a:rPr>
              <a:t>IV – WORKS and FIDIC BASED CONTRACTS</a:t>
            </a:r>
          </a:p>
        </p:txBody>
      </p:sp>
    </p:spTree>
    <p:extLst>
      <p:ext uri="{BB962C8B-B14F-4D97-AF65-F5344CB8AC3E}">
        <p14:creationId xmlns:p14="http://schemas.microsoft.com/office/powerpoint/2010/main" val="5737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89D305FC-7237-AA4C-8881-3893FE19F9A7}"/>
              </a:ext>
            </a:extLst>
          </p:cNvPr>
          <p:cNvSpPr txBox="1">
            <a:spLocks noChangeArrowheads="1"/>
          </p:cNvSpPr>
          <p:nvPr/>
        </p:nvSpPr>
        <p:spPr bwMode="auto">
          <a:xfrm>
            <a:off x="683419" y="1700808"/>
            <a:ext cx="777716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1600" b="1" dirty="0"/>
              <a:t>Drafting and contents of the tender dossier</a:t>
            </a:r>
          </a:p>
          <a:p>
            <a:pPr algn="just" eaLnBrk="1" hangingPunct="1"/>
            <a:endParaRPr lang="en-US" altLang="en-US" sz="1600" dirty="0"/>
          </a:p>
          <a:p>
            <a:pPr algn="just" eaLnBrk="1" hangingPunct="1"/>
            <a:r>
              <a:rPr lang="en-US" altLang="en-US" sz="1600" b="1" dirty="0"/>
              <a:t>It is vital that tender documents are carefully drafted; not only for the proper execution of the contract but also for the sound functioning of the procurement procedure and project implementation.</a:t>
            </a:r>
          </a:p>
          <a:p>
            <a:pPr algn="just" eaLnBrk="1" hangingPunct="1"/>
            <a:endParaRPr lang="en-US" altLang="en-US" sz="1600" b="1" dirty="0"/>
          </a:p>
          <a:p>
            <a:pPr algn="just" eaLnBrk="1" hangingPunct="1"/>
            <a:r>
              <a:rPr lang="en-US" altLang="en-US" sz="1600" dirty="0"/>
              <a:t>These documents must contain all provisions and information that tenderers need to present in their tenders: </a:t>
            </a:r>
            <a:r>
              <a:rPr lang="en-US" altLang="en-US" sz="1600" b="1" dirty="0"/>
              <a:t>the procedures to follow, the documents to provide, cases of non-compliance, award criteria, etc</a:t>
            </a:r>
            <a:r>
              <a:rPr lang="en-US" altLang="en-US" sz="1600" dirty="0"/>
              <a:t>. </a:t>
            </a:r>
            <a:r>
              <a:rPr lang="en-US" altLang="en-US" sz="1600" b="1" dirty="0"/>
              <a:t>It may be desirable for representatives of the final beneficiaries to participate in the tender preparation at an early stage.</a:t>
            </a:r>
          </a:p>
          <a:p>
            <a:pPr algn="just" eaLnBrk="1" hangingPunct="1"/>
            <a:endParaRPr lang="en-US" altLang="en-US" sz="1600" dirty="0"/>
          </a:p>
          <a:p>
            <a:pPr algn="just" eaLnBrk="1" hangingPunct="1"/>
            <a:r>
              <a:rPr lang="en-US" altLang="en-US" sz="1600" b="1" dirty="0"/>
              <a:t>Technical specifications must afford equal access for candidates and tenderers and not have the effect of creating unjustified obstacles to competitive tendering</a:t>
            </a:r>
            <a:r>
              <a:rPr lang="en-US" altLang="en-US" sz="1600" dirty="0"/>
              <a:t>. They define the </a:t>
            </a:r>
            <a:r>
              <a:rPr lang="en-US" altLang="en-US" sz="1600" b="1" dirty="0"/>
              <a:t>characteristics required for the Works with regard to the purpose for which they are intended</a:t>
            </a:r>
            <a:r>
              <a:rPr lang="en-US" altLang="en-US" sz="1600" dirty="0"/>
              <a:t> by the Contracting Authority.</a:t>
            </a:r>
          </a:p>
        </p:txBody>
      </p:sp>
      <p:sp>
        <p:nvSpPr>
          <p:cNvPr id="20483" name="Text Box 4">
            <a:extLst>
              <a:ext uri="{FF2B5EF4-FFF2-40B4-BE49-F238E27FC236}">
                <a16:creationId xmlns:a16="http://schemas.microsoft.com/office/drawing/2014/main" id="{04E2A72B-B5B5-6044-9C75-09F7C9660A5C}"/>
              </a:ext>
            </a:extLst>
          </p:cNvPr>
          <p:cNvSpPr txBox="1">
            <a:spLocks noChangeArrowheads="1"/>
          </p:cNvSpPr>
          <p:nvPr/>
        </p:nvSpPr>
        <p:spPr bwMode="auto">
          <a:xfrm>
            <a:off x="7524328" y="5625962"/>
            <a:ext cx="13684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dirty="0">
                <a:solidFill>
                  <a:srgbClr val="000000"/>
                </a:solidFill>
                <a:latin typeface="DIN-Regular" pitchFamily="34" charset="0"/>
              </a:rPr>
              <a:t>cont. ►</a:t>
            </a:r>
            <a:endParaRPr lang="en-US" altLang="en-US" dirty="0">
              <a:latin typeface="DIN-Regular" pitchFamily="34" charset="0"/>
            </a:endParaRPr>
          </a:p>
        </p:txBody>
      </p:sp>
    </p:spTree>
    <p:extLst>
      <p:ext uri="{BB962C8B-B14F-4D97-AF65-F5344CB8AC3E}">
        <p14:creationId xmlns:p14="http://schemas.microsoft.com/office/powerpoint/2010/main" val="31364082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5D83E75B-621A-C941-8DEC-1948754D2F18}"/>
              </a:ext>
            </a:extLst>
          </p:cNvPr>
          <p:cNvSpPr txBox="1">
            <a:spLocks noChangeArrowheads="1"/>
          </p:cNvSpPr>
          <p:nvPr/>
        </p:nvSpPr>
        <p:spPr bwMode="auto">
          <a:xfrm>
            <a:off x="827584" y="2060848"/>
            <a:ext cx="76327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	Drafting and contents of the tender dossier (</a:t>
            </a:r>
            <a:r>
              <a:rPr lang="en-US" altLang="en-US" b="1" dirty="0" err="1"/>
              <a:t>cont</a:t>
            </a:r>
            <a:r>
              <a:rPr lang="en-US" altLang="en-US" b="1" dirty="0"/>
              <a:t>)</a:t>
            </a:r>
          </a:p>
          <a:p>
            <a:pPr eaLnBrk="1" hangingPunct="1"/>
            <a:r>
              <a:rPr lang="en-US" altLang="en-US" dirty="0"/>
              <a:t>	</a:t>
            </a:r>
          </a:p>
          <a:p>
            <a:pPr algn="just" eaLnBrk="1" hangingPunct="1"/>
            <a:r>
              <a:rPr lang="en-US" altLang="en-US" dirty="0"/>
              <a:t>	Particular attention must be paid to the preparation of the Technical Specifications for the works tendered. </a:t>
            </a:r>
          </a:p>
          <a:p>
            <a:pPr algn="just" eaLnBrk="1" hangingPunct="1"/>
            <a:r>
              <a:rPr lang="en-US" altLang="en-US" dirty="0"/>
              <a:t>	</a:t>
            </a:r>
          </a:p>
          <a:p>
            <a:pPr algn="just" eaLnBrk="1" hangingPunct="1"/>
            <a:r>
              <a:rPr lang="en-US" altLang="en-US" dirty="0"/>
              <a:t>	These are the key to successful procurement and a sound works contract and project.</a:t>
            </a:r>
          </a:p>
          <a:p>
            <a:pPr algn="just" eaLnBrk="1" hangingPunct="1"/>
            <a:endParaRPr lang="en-US" altLang="en-US" dirty="0"/>
          </a:p>
          <a:p>
            <a:pPr algn="just" eaLnBrk="1" hangingPunct="1"/>
            <a:r>
              <a:rPr lang="en-US" altLang="en-US" dirty="0"/>
              <a:t>	The Technical Specifications indicate - where applicable, lot by lot - the exact nature and performance characteristics of the works. </a:t>
            </a:r>
          </a:p>
        </p:txBody>
      </p:sp>
      <p:sp>
        <p:nvSpPr>
          <p:cNvPr id="22531" name="Text Box 4">
            <a:extLst>
              <a:ext uri="{FF2B5EF4-FFF2-40B4-BE49-F238E27FC236}">
                <a16:creationId xmlns:a16="http://schemas.microsoft.com/office/drawing/2014/main" id="{AF94710F-AE7D-064E-81CA-4FCB12CCE508}"/>
              </a:ext>
            </a:extLst>
          </p:cNvPr>
          <p:cNvSpPr txBox="1">
            <a:spLocks noChangeArrowheads="1"/>
          </p:cNvSpPr>
          <p:nvPr/>
        </p:nvSpPr>
        <p:spPr bwMode="auto">
          <a:xfrm>
            <a:off x="7524750" y="565467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000000"/>
                </a:solidFill>
                <a:latin typeface="DIN-Regular" pitchFamily="34" charset="0"/>
              </a:rPr>
              <a:t>cont. ►</a:t>
            </a:r>
            <a:endParaRPr lang="en-US" altLang="en-US">
              <a:latin typeface="DIN-Regular" pitchFamily="34" charset="0"/>
            </a:endParaRPr>
          </a:p>
        </p:txBody>
      </p:sp>
    </p:spTree>
    <p:extLst>
      <p:ext uri="{BB962C8B-B14F-4D97-AF65-F5344CB8AC3E}">
        <p14:creationId xmlns:p14="http://schemas.microsoft.com/office/powerpoint/2010/main" val="16341756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37B9E102-50DD-914D-A816-1E13C0E2C0A5}"/>
              </a:ext>
            </a:extLst>
          </p:cNvPr>
          <p:cNvSpPr txBox="1">
            <a:spLocks noChangeArrowheads="1"/>
          </p:cNvSpPr>
          <p:nvPr/>
        </p:nvSpPr>
        <p:spPr bwMode="auto">
          <a:xfrm>
            <a:off x="576262" y="1988840"/>
            <a:ext cx="7991475"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	Drafting and contents of the tender dossier (</a:t>
            </a:r>
            <a:r>
              <a:rPr lang="en-US" altLang="en-US" b="1" dirty="0" err="1"/>
              <a:t>cont</a:t>
            </a:r>
            <a:r>
              <a:rPr lang="en-US" altLang="en-US" b="1" dirty="0"/>
              <a:t>)…</a:t>
            </a:r>
          </a:p>
          <a:p>
            <a:pPr eaLnBrk="1" hangingPunct="1"/>
            <a:r>
              <a:rPr lang="en-US" altLang="en-US" dirty="0"/>
              <a:t>	</a:t>
            </a:r>
          </a:p>
          <a:p>
            <a:pPr lvl="1" algn="just" eaLnBrk="1" hangingPunct="1">
              <a:buFontTx/>
              <a:buChar char="•"/>
            </a:pPr>
            <a:r>
              <a:rPr lang="en-US" altLang="en-US" dirty="0"/>
              <a:t>It is essential that the performance characteristics correspond to the intended purpose. </a:t>
            </a:r>
          </a:p>
          <a:p>
            <a:pPr lvl="1" algn="just" eaLnBrk="1" hangingPunct="1">
              <a:buFontTx/>
              <a:buChar char="•"/>
            </a:pPr>
            <a:r>
              <a:rPr lang="en-US" altLang="en-US" dirty="0"/>
              <a:t>If there needs to be an information meeting or site visit to clarify technical requirements at the site where the works are to be carried out, this should be specified in the instructions to tenderers, together with details of the arrangements.</a:t>
            </a:r>
          </a:p>
          <a:p>
            <a:pPr lvl="1" algn="just" eaLnBrk="1" hangingPunct="1">
              <a:buFontTx/>
              <a:buChar char="•"/>
            </a:pPr>
            <a:r>
              <a:rPr lang="en-US" altLang="en-US" dirty="0"/>
              <a:t>The purpose of the Technical Specifications is to define the required works precisely. </a:t>
            </a:r>
          </a:p>
          <a:p>
            <a:pPr lvl="1" algn="just" eaLnBrk="1" hangingPunct="1">
              <a:buFontTx/>
              <a:buChar char="•"/>
            </a:pPr>
            <a:r>
              <a:rPr lang="en-US" altLang="en-US" dirty="0"/>
              <a:t>The minimum quality standards, defined by the Technical Specifications, will enable the Evaluation Committee to determine which tenders are technically compliant.</a:t>
            </a:r>
          </a:p>
          <a:p>
            <a:pPr algn="just" eaLnBrk="1" hangingPunct="1"/>
            <a:endParaRPr lang="en-US" altLang="en-US" dirty="0"/>
          </a:p>
          <a:p>
            <a:pPr eaLnBrk="1" hangingPunct="1"/>
            <a:endParaRPr lang="en-US" altLang="en-US" dirty="0"/>
          </a:p>
        </p:txBody>
      </p:sp>
      <p:sp>
        <p:nvSpPr>
          <p:cNvPr id="24579" name="Text Box 4">
            <a:extLst>
              <a:ext uri="{FF2B5EF4-FFF2-40B4-BE49-F238E27FC236}">
                <a16:creationId xmlns:a16="http://schemas.microsoft.com/office/drawing/2014/main" id="{4541DB71-0697-A244-8061-F0A8E00EDBC6}"/>
              </a:ext>
            </a:extLst>
          </p:cNvPr>
          <p:cNvSpPr txBox="1">
            <a:spLocks noChangeArrowheads="1"/>
          </p:cNvSpPr>
          <p:nvPr/>
        </p:nvSpPr>
        <p:spPr bwMode="auto">
          <a:xfrm>
            <a:off x="7524750" y="565467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solidFill>
                  <a:srgbClr val="000000"/>
                </a:solidFill>
                <a:latin typeface="DIN-Regular" pitchFamily="34" charset="0"/>
              </a:rPr>
              <a:t>cont. ►</a:t>
            </a:r>
            <a:endParaRPr lang="en-US" altLang="en-US">
              <a:latin typeface="DIN-Regular" pitchFamily="34" charset="0"/>
            </a:endParaRPr>
          </a:p>
        </p:txBody>
      </p:sp>
    </p:spTree>
    <p:extLst>
      <p:ext uri="{BB962C8B-B14F-4D97-AF65-F5344CB8AC3E}">
        <p14:creationId xmlns:p14="http://schemas.microsoft.com/office/powerpoint/2010/main" val="29414182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1C1E595-A26C-DC47-BBF3-5FE860459DDE}"/>
              </a:ext>
            </a:extLst>
          </p:cNvPr>
          <p:cNvSpPr txBox="1">
            <a:spLocks noChangeArrowheads="1"/>
          </p:cNvSpPr>
          <p:nvPr/>
        </p:nvSpPr>
        <p:spPr bwMode="auto">
          <a:xfrm>
            <a:off x="827584" y="1916832"/>
            <a:ext cx="770413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t>	Drafting and contents of the tender dossier, </a:t>
            </a:r>
            <a:r>
              <a:rPr lang="en-US" altLang="en-US" sz="1600" b="1" dirty="0" err="1"/>
              <a:t>cont</a:t>
            </a:r>
            <a:r>
              <a:rPr lang="en-US" altLang="en-US" sz="1600" b="1" dirty="0"/>
              <a:t>…</a:t>
            </a:r>
          </a:p>
          <a:p>
            <a:pPr eaLnBrk="1" hangingPunct="1"/>
            <a:endParaRPr lang="fi-FI" altLang="en-US" sz="1600" b="1" dirty="0"/>
          </a:p>
          <a:p>
            <a:pPr eaLnBrk="1" hangingPunct="1"/>
            <a:r>
              <a:rPr lang="fi-FI" altLang="en-US" sz="1600" b="1" dirty="0"/>
              <a:t>	</a:t>
            </a:r>
            <a:r>
              <a:rPr lang="fi-FI" altLang="en-US" sz="1600" b="1" dirty="0" err="1"/>
              <a:t>Variant</a:t>
            </a:r>
            <a:r>
              <a:rPr lang="fi-FI" altLang="en-US" sz="1600" b="1" dirty="0"/>
              <a:t> </a:t>
            </a:r>
            <a:r>
              <a:rPr lang="fi-FI" altLang="en-US" sz="1600" b="1" dirty="0" err="1"/>
              <a:t>solutions</a:t>
            </a:r>
            <a:r>
              <a:rPr lang="fi-FI" altLang="en-US" sz="1600" b="1" dirty="0"/>
              <a:t>:</a:t>
            </a:r>
            <a:endParaRPr lang="en-US" altLang="en-US" sz="1600" b="1" dirty="0"/>
          </a:p>
          <a:p>
            <a:pPr eaLnBrk="1" hangingPunct="1"/>
            <a:r>
              <a:rPr lang="en-US" altLang="en-US" sz="1600" dirty="0"/>
              <a:t>	Procurement notices must indicate whether or not tenderers may submit tenders for 'variant solutions'. </a:t>
            </a:r>
            <a:r>
              <a:rPr lang="en-US" altLang="en-US" sz="1600" b="1" dirty="0"/>
              <a:t>Where variants are allowed by the tender dossier, the Contracting Authority may take them into account when:</a:t>
            </a:r>
          </a:p>
          <a:p>
            <a:pPr eaLnBrk="1" hangingPunct="1"/>
            <a:endParaRPr lang="en-US" altLang="en-US" sz="1600" b="1" dirty="0"/>
          </a:p>
          <a:p>
            <a:pPr lvl="1" eaLnBrk="1" hangingPunct="1">
              <a:buFontTx/>
              <a:buAutoNum type="arabicPeriod"/>
            </a:pPr>
            <a:r>
              <a:rPr lang="en-US" altLang="en-US" sz="1600" b="1" dirty="0"/>
              <a:t>they are submitted by the tenderer submitting the least expensive, compliant tender; and</a:t>
            </a:r>
          </a:p>
          <a:p>
            <a:pPr lvl="1" eaLnBrk="1" hangingPunct="1">
              <a:buFontTx/>
              <a:buAutoNum type="arabicPeriod"/>
            </a:pPr>
            <a:r>
              <a:rPr lang="en-US" altLang="en-US" sz="1600" b="1" dirty="0"/>
              <a:t>they meet the technical specifications required by the tender dossier</a:t>
            </a:r>
            <a:r>
              <a:rPr lang="en-US" altLang="en-US" sz="1600" dirty="0"/>
              <a:t>, attaining at least the minimum quality and performance required.</a:t>
            </a:r>
          </a:p>
          <a:p>
            <a:pPr eaLnBrk="1" hangingPunct="1"/>
            <a:endParaRPr lang="en-US" altLang="en-US" sz="1600" dirty="0"/>
          </a:p>
          <a:p>
            <a:pPr eaLnBrk="1" hangingPunct="1"/>
            <a:r>
              <a:rPr lang="en-US" altLang="en-US" sz="1600" dirty="0"/>
              <a:t>	The Contracting Authority must clearly state in the tender dossier the minimum specifications to be respected by the variants and any specific requirements for their presentation.</a:t>
            </a:r>
          </a:p>
        </p:txBody>
      </p:sp>
    </p:spTree>
    <p:extLst>
      <p:ext uri="{BB962C8B-B14F-4D97-AF65-F5344CB8AC3E}">
        <p14:creationId xmlns:p14="http://schemas.microsoft.com/office/powerpoint/2010/main" val="20243395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A5519C2F-594F-CC45-9FF1-C77593F29CA1}"/>
              </a:ext>
            </a:extLst>
          </p:cNvPr>
          <p:cNvSpPr txBox="1">
            <a:spLocks noChangeArrowheads="1"/>
          </p:cNvSpPr>
          <p:nvPr/>
        </p:nvSpPr>
        <p:spPr bwMode="auto">
          <a:xfrm>
            <a:off x="899592" y="1772816"/>
            <a:ext cx="7559675"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b="1" dirty="0"/>
              <a:t>Award criteria:</a:t>
            </a:r>
          </a:p>
          <a:p>
            <a:pPr eaLnBrk="1" hangingPunct="1"/>
            <a:endParaRPr lang="en-US" altLang="en-US" sz="1600" b="1" dirty="0"/>
          </a:p>
          <a:p>
            <a:pPr eaLnBrk="1" hangingPunct="1"/>
            <a:r>
              <a:rPr lang="en-US" altLang="en-TR" sz="1600" b="1" dirty="0"/>
              <a:t>Award criteria Purpose: </a:t>
            </a:r>
          </a:p>
          <a:p>
            <a:pPr eaLnBrk="1" hangingPunct="1"/>
            <a:r>
              <a:rPr lang="en-US" altLang="en-TR" sz="1600" b="1" dirty="0"/>
              <a:t>to determine what is the best offer, the most convenient for the Contracting Authority </a:t>
            </a:r>
          </a:p>
          <a:p>
            <a:pPr eaLnBrk="1" hangingPunct="1"/>
            <a:endParaRPr lang="en-US" altLang="en-TR" sz="1600" b="1" dirty="0"/>
          </a:p>
          <a:p>
            <a:pPr eaLnBrk="1" hangingPunct="1"/>
            <a:r>
              <a:rPr lang="en-US" altLang="en-TR" sz="1600" b="1" dirty="0"/>
              <a:t>• Price: </a:t>
            </a:r>
          </a:p>
          <a:p>
            <a:pPr eaLnBrk="1" hangingPunct="1"/>
            <a:r>
              <a:rPr lang="en-US" altLang="en-TR" sz="1600" b="1" dirty="0"/>
              <a:t>The award of the contract is made to the cheapest bid amongst those technically compliant. For services and works. </a:t>
            </a:r>
          </a:p>
          <a:p>
            <a:pPr eaLnBrk="1" hangingPunct="1"/>
            <a:endParaRPr lang="en-US" altLang="en-TR" sz="1600" b="1" dirty="0"/>
          </a:p>
          <a:p>
            <a:pPr eaLnBrk="1" hangingPunct="1"/>
            <a:r>
              <a:rPr lang="en-US" altLang="en-TR" sz="1600" b="1" dirty="0"/>
              <a:t>• Most economically advantageous tender (best value for money): Used in services. The award is a combination of price and quality (but in PRAG only)</a:t>
            </a:r>
          </a:p>
          <a:p>
            <a:pPr eaLnBrk="1" hangingPunct="1"/>
            <a:endParaRPr lang="en-US" altLang="en-TR" sz="1600" b="1" dirty="0"/>
          </a:p>
          <a:p>
            <a:pPr eaLnBrk="1" hangingPunct="1"/>
            <a:r>
              <a:rPr lang="en-US" altLang="en-TR" sz="1600" b="1" dirty="0"/>
              <a:t>• Quality of the proposal: </a:t>
            </a:r>
          </a:p>
          <a:p>
            <a:pPr eaLnBrk="1" hangingPunct="1"/>
            <a:r>
              <a:rPr lang="en-US" altLang="en-TR" sz="1600" b="1" dirty="0"/>
              <a:t>For Call for Proposals, the award of a grant is based on the quality of the proposal. </a:t>
            </a:r>
            <a:endParaRPr lang="en-US" altLang="en-US" sz="1600" b="1" dirty="0"/>
          </a:p>
        </p:txBody>
      </p:sp>
    </p:spTree>
    <p:extLst>
      <p:ext uri="{BB962C8B-B14F-4D97-AF65-F5344CB8AC3E}">
        <p14:creationId xmlns:p14="http://schemas.microsoft.com/office/powerpoint/2010/main" val="29493347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2B519E88-809B-5842-B7D3-C5D854650430}"/>
              </a:ext>
            </a:extLst>
          </p:cNvPr>
          <p:cNvSpPr>
            <a:spLocks noGrp="1" noChangeArrowheads="1"/>
          </p:cNvSpPr>
          <p:nvPr>
            <p:ph type="body" idx="4294967295"/>
          </p:nvPr>
        </p:nvSpPr>
        <p:spPr bwMode="auto">
          <a:xfrm>
            <a:off x="899592" y="2004219"/>
            <a:ext cx="7559675" cy="2849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5600" indent="-355600" algn="ctr">
              <a:lnSpc>
                <a:spcPct val="60000"/>
              </a:lnSpc>
              <a:spcBef>
                <a:spcPct val="15000"/>
              </a:spcBef>
              <a:spcAft>
                <a:spcPct val="10000"/>
              </a:spcAft>
            </a:pPr>
            <a:endParaRPr lang="en-GB" altLang="en-US" dirty="0"/>
          </a:p>
          <a:p>
            <a:pPr marL="355600" indent="-355600" algn="ctr">
              <a:lnSpc>
                <a:spcPct val="60000"/>
              </a:lnSpc>
              <a:spcBef>
                <a:spcPct val="15000"/>
              </a:spcBef>
              <a:spcAft>
                <a:spcPct val="10000"/>
              </a:spcAft>
            </a:pPr>
            <a:endParaRPr lang="pt-PT" altLang="en-US" sz="3600" dirty="0"/>
          </a:p>
          <a:p>
            <a:pPr marL="355600" indent="-355600" algn="ctr">
              <a:lnSpc>
                <a:spcPct val="60000"/>
              </a:lnSpc>
              <a:spcBef>
                <a:spcPct val="15000"/>
              </a:spcBef>
              <a:spcAft>
                <a:spcPct val="10000"/>
              </a:spcAft>
              <a:buFontTx/>
              <a:buNone/>
            </a:pPr>
            <a:r>
              <a:rPr lang="pt-PT" altLang="en-US" sz="2000" dirty="0"/>
              <a:t>III – PROJECT ELEMENTS </a:t>
            </a:r>
          </a:p>
          <a:p>
            <a:pPr marL="355600" indent="-355600" algn="ctr">
              <a:lnSpc>
                <a:spcPct val="60000"/>
              </a:lnSpc>
              <a:spcBef>
                <a:spcPct val="15000"/>
              </a:spcBef>
              <a:spcAft>
                <a:spcPct val="10000"/>
              </a:spcAft>
              <a:buFontTx/>
              <a:buNone/>
            </a:pPr>
            <a:endParaRPr lang="pt-PT" altLang="en-US" sz="2000" dirty="0"/>
          </a:p>
        </p:txBody>
      </p:sp>
    </p:spTree>
    <p:extLst>
      <p:ext uri="{BB962C8B-B14F-4D97-AF65-F5344CB8AC3E}">
        <p14:creationId xmlns:p14="http://schemas.microsoft.com/office/powerpoint/2010/main" val="5509602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8CD3CFC1-6BE4-2349-8895-AD1876A76805}"/>
              </a:ext>
            </a:extLst>
          </p:cNvPr>
          <p:cNvSpPr txBox="1">
            <a:spLocks noChangeArrowheads="1"/>
          </p:cNvSpPr>
          <p:nvPr/>
        </p:nvSpPr>
        <p:spPr bwMode="auto">
          <a:xfrm>
            <a:off x="865981" y="3826788"/>
            <a:ext cx="7412037"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dirty="0">
                <a:latin typeface="DIN-Regular" pitchFamily="34" charset="0"/>
              </a:rPr>
              <a:t>The purpose</a:t>
            </a:r>
            <a:r>
              <a:rPr lang="en-US" altLang="en-US" dirty="0">
                <a:latin typeface="DIN-Regular" pitchFamily="34" charset="0"/>
              </a:rPr>
              <a:t> of Terms of Reference (for service contracts) and Technical Specifications (for supply and works contracts) is </a:t>
            </a:r>
            <a:r>
              <a:rPr lang="en-US" altLang="en-US" b="1" dirty="0">
                <a:latin typeface="DIN-Regular" pitchFamily="34" charset="0"/>
              </a:rPr>
              <a:t>to give instructions and guidance to contractors at the tendering stage</a:t>
            </a:r>
            <a:r>
              <a:rPr lang="en-US" altLang="en-US" dirty="0">
                <a:latin typeface="DIN-Regular" pitchFamily="34" charset="0"/>
              </a:rPr>
              <a:t> about the nature of the tender they will need to submit and to serve as the contractor's mandate during the project implementations. </a:t>
            </a:r>
          </a:p>
          <a:p>
            <a:pPr algn="just">
              <a:spcBef>
                <a:spcPct val="50000"/>
              </a:spcBef>
            </a:pPr>
            <a:r>
              <a:rPr lang="en-US" altLang="en-US" b="1" dirty="0">
                <a:latin typeface="DIN-Regular" pitchFamily="34" charset="0"/>
              </a:rPr>
              <a:t>The Technical Specifications</a:t>
            </a:r>
            <a:r>
              <a:rPr lang="en-US" altLang="en-US" dirty="0">
                <a:latin typeface="DIN-Regular" pitchFamily="34" charset="0"/>
              </a:rPr>
              <a:t> </a:t>
            </a:r>
            <a:r>
              <a:rPr lang="en-US" altLang="en-US" b="1" dirty="0">
                <a:latin typeface="DIN-Regular" pitchFamily="34" charset="0"/>
              </a:rPr>
              <a:t>will be included in the Tender Dossier and will become an annex of the eventual contract</a:t>
            </a:r>
            <a:r>
              <a:rPr lang="en-US" altLang="en-US" dirty="0">
                <a:latin typeface="DIN-Regular" pitchFamily="34" charset="0"/>
              </a:rPr>
              <a:t> awarded as a result of the tender.</a:t>
            </a:r>
            <a:endParaRPr lang="en-US" altLang="en-US" dirty="0">
              <a:latin typeface="DIN-Bold" pitchFamily="34" charset="0"/>
            </a:endParaRPr>
          </a:p>
        </p:txBody>
      </p:sp>
      <p:sp>
        <p:nvSpPr>
          <p:cNvPr id="32771" name="Text Box 3">
            <a:extLst>
              <a:ext uri="{FF2B5EF4-FFF2-40B4-BE49-F238E27FC236}">
                <a16:creationId xmlns:a16="http://schemas.microsoft.com/office/drawing/2014/main" id="{BB05B168-A81D-B441-8787-919FBE2DC646}"/>
              </a:ext>
            </a:extLst>
          </p:cNvPr>
          <p:cNvSpPr txBox="1">
            <a:spLocks noChangeArrowheads="1"/>
          </p:cNvSpPr>
          <p:nvPr/>
        </p:nvSpPr>
        <p:spPr bwMode="auto">
          <a:xfrm>
            <a:off x="1547664" y="2697956"/>
            <a:ext cx="216058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PT" altLang="en-US" sz="1400" b="1"/>
              <a:t>SERVICE CONTRACTS</a:t>
            </a:r>
          </a:p>
        </p:txBody>
      </p:sp>
      <p:sp>
        <p:nvSpPr>
          <p:cNvPr id="32772" name="Text Box 4">
            <a:extLst>
              <a:ext uri="{FF2B5EF4-FFF2-40B4-BE49-F238E27FC236}">
                <a16:creationId xmlns:a16="http://schemas.microsoft.com/office/drawing/2014/main" id="{5975D1E6-991D-FE43-87DF-F62C1E6AEAE0}"/>
              </a:ext>
            </a:extLst>
          </p:cNvPr>
          <p:cNvSpPr txBox="1">
            <a:spLocks noChangeArrowheads="1"/>
          </p:cNvSpPr>
          <p:nvPr/>
        </p:nvSpPr>
        <p:spPr bwMode="auto">
          <a:xfrm>
            <a:off x="1547664" y="3112293"/>
            <a:ext cx="2160588" cy="633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PT" altLang="en-US" sz="1400" b="1" dirty="0"/>
              <a:t>SUPPLY &amp; WORKS</a:t>
            </a:r>
          </a:p>
          <a:p>
            <a:pPr eaLnBrk="1" hangingPunct="1">
              <a:spcBef>
                <a:spcPct val="50000"/>
              </a:spcBef>
            </a:pPr>
            <a:r>
              <a:rPr lang="pt-PT" altLang="en-US" sz="1400" b="1" dirty="0"/>
              <a:t>CONTRACTS</a:t>
            </a:r>
          </a:p>
        </p:txBody>
      </p:sp>
      <p:sp>
        <p:nvSpPr>
          <p:cNvPr id="32773" name="Line 5">
            <a:extLst>
              <a:ext uri="{FF2B5EF4-FFF2-40B4-BE49-F238E27FC236}">
                <a16:creationId xmlns:a16="http://schemas.microsoft.com/office/drawing/2014/main" id="{F7C60F10-ABC0-1C4B-A7BA-01C7E122C7FB}"/>
              </a:ext>
            </a:extLst>
          </p:cNvPr>
          <p:cNvSpPr>
            <a:spLocks noChangeShapeType="1"/>
          </p:cNvSpPr>
          <p:nvPr/>
        </p:nvSpPr>
        <p:spPr bwMode="auto">
          <a:xfrm>
            <a:off x="3708252" y="2840831"/>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Line 6">
            <a:extLst>
              <a:ext uri="{FF2B5EF4-FFF2-40B4-BE49-F238E27FC236}">
                <a16:creationId xmlns:a16="http://schemas.microsoft.com/office/drawing/2014/main" id="{8E5EC25C-1B64-094D-B52C-844C5CF74D21}"/>
              </a:ext>
            </a:extLst>
          </p:cNvPr>
          <p:cNvSpPr>
            <a:spLocks noChangeShapeType="1"/>
          </p:cNvSpPr>
          <p:nvPr/>
        </p:nvSpPr>
        <p:spPr bwMode="auto">
          <a:xfrm>
            <a:off x="3708252" y="3417093"/>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5" name="Text Box 7">
            <a:extLst>
              <a:ext uri="{FF2B5EF4-FFF2-40B4-BE49-F238E27FC236}">
                <a16:creationId xmlns:a16="http://schemas.microsoft.com/office/drawing/2014/main" id="{BD8E9DD4-F09F-174F-8E0F-E5990B451513}"/>
              </a:ext>
            </a:extLst>
          </p:cNvPr>
          <p:cNvSpPr txBox="1">
            <a:spLocks noChangeArrowheads="1"/>
          </p:cNvSpPr>
          <p:nvPr/>
        </p:nvSpPr>
        <p:spPr bwMode="auto">
          <a:xfrm>
            <a:off x="4571852" y="2697956"/>
            <a:ext cx="287972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PT" altLang="en-US" sz="1400" b="1"/>
              <a:t>TERMS OF REFERENCE</a:t>
            </a:r>
          </a:p>
        </p:txBody>
      </p:sp>
      <p:sp>
        <p:nvSpPr>
          <p:cNvPr id="32776" name="Text Box 8">
            <a:extLst>
              <a:ext uri="{FF2B5EF4-FFF2-40B4-BE49-F238E27FC236}">
                <a16:creationId xmlns:a16="http://schemas.microsoft.com/office/drawing/2014/main" id="{65DAFE67-CA05-FD48-9396-001929BCCA75}"/>
              </a:ext>
            </a:extLst>
          </p:cNvPr>
          <p:cNvSpPr txBox="1">
            <a:spLocks noChangeArrowheads="1"/>
          </p:cNvSpPr>
          <p:nvPr/>
        </p:nvSpPr>
        <p:spPr bwMode="auto">
          <a:xfrm>
            <a:off x="4571852" y="3247231"/>
            <a:ext cx="2879725"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pt-PT" altLang="en-US" sz="1400" b="1"/>
              <a:t>TECHNICAL SPECIFICATIONS</a:t>
            </a:r>
          </a:p>
        </p:txBody>
      </p:sp>
      <p:sp>
        <p:nvSpPr>
          <p:cNvPr id="32777" name="Text Box 9">
            <a:extLst>
              <a:ext uri="{FF2B5EF4-FFF2-40B4-BE49-F238E27FC236}">
                <a16:creationId xmlns:a16="http://schemas.microsoft.com/office/drawing/2014/main" id="{C6798359-CEAD-354C-AD79-8B3C11741424}"/>
              </a:ext>
            </a:extLst>
          </p:cNvPr>
          <p:cNvSpPr txBox="1">
            <a:spLocks noChangeArrowheads="1"/>
          </p:cNvSpPr>
          <p:nvPr/>
        </p:nvSpPr>
        <p:spPr bwMode="auto">
          <a:xfrm>
            <a:off x="1440037" y="1965096"/>
            <a:ext cx="53285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latin typeface="DIN-Regular" pitchFamily="34" charset="0"/>
              </a:rPr>
              <a:t>TERMS OF REFERENCE &amp; TECHNICAL SPECIFICATIONS	</a:t>
            </a:r>
            <a:endParaRPr lang="en-US" altLang="en-US" b="1">
              <a:latin typeface="DIN-Bold" pitchFamily="34" charset="0"/>
            </a:endParaRPr>
          </a:p>
        </p:txBody>
      </p:sp>
    </p:spTree>
    <p:extLst>
      <p:ext uri="{BB962C8B-B14F-4D97-AF65-F5344CB8AC3E}">
        <p14:creationId xmlns:p14="http://schemas.microsoft.com/office/powerpoint/2010/main" val="1233344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4BF3B2B3-6AC4-CE4C-B530-80CDAE40CB02}"/>
              </a:ext>
            </a:extLst>
          </p:cNvPr>
          <p:cNvSpPr txBox="1">
            <a:spLocks noChangeArrowheads="1"/>
          </p:cNvSpPr>
          <p:nvPr/>
        </p:nvSpPr>
        <p:spPr bwMode="auto">
          <a:xfrm>
            <a:off x="831849" y="2791669"/>
            <a:ext cx="74803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dirty="0">
                <a:solidFill>
                  <a:srgbClr val="000000"/>
                </a:solidFill>
                <a:latin typeface="DIN-Regular" pitchFamily="34" charset="0"/>
              </a:rPr>
              <a:t>The thorough preparation of the Technical Specifications is extremely important for the ultimate success of the project</a:t>
            </a:r>
            <a:r>
              <a:rPr lang="en-US" altLang="en-US" dirty="0">
                <a:solidFill>
                  <a:srgbClr val="000000"/>
                </a:solidFill>
                <a:latin typeface="DIN-Regular" pitchFamily="34" charset="0"/>
              </a:rPr>
              <a:t>. It is important to ensure that the project has been properly conceived, that the work is carried out on schedule and that resources will not be wasted.</a:t>
            </a:r>
          </a:p>
          <a:p>
            <a:pPr algn="just">
              <a:spcBef>
                <a:spcPct val="50000"/>
              </a:spcBef>
            </a:pPr>
            <a:r>
              <a:rPr lang="en-US" altLang="en-US" dirty="0">
                <a:solidFill>
                  <a:srgbClr val="000000"/>
                </a:solidFill>
                <a:latin typeface="DIN-Regular" pitchFamily="34" charset="0"/>
              </a:rPr>
              <a:t>Therefore greater effort during the project preparation will save time and money in the later stages of the project cycle.</a:t>
            </a:r>
          </a:p>
          <a:p>
            <a:pPr algn="just">
              <a:spcBef>
                <a:spcPct val="50000"/>
              </a:spcBef>
            </a:pPr>
            <a:r>
              <a:rPr lang="en-US" altLang="en-US" dirty="0">
                <a:solidFill>
                  <a:srgbClr val="000000"/>
                </a:solidFill>
                <a:latin typeface="DIN-Regular" pitchFamily="34" charset="0"/>
              </a:rPr>
              <a:t>Technical specifications and budget must afford equal access for candidates and tenderers and not have effect of creating unjustified obstacles to competitive tendering.</a:t>
            </a:r>
          </a:p>
        </p:txBody>
      </p:sp>
      <p:sp>
        <p:nvSpPr>
          <p:cNvPr id="34820" name="Text Box 4">
            <a:extLst>
              <a:ext uri="{FF2B5EF4-FFF2-40B4-BE49-F238E27FC236}">
                <a16:creationId xmlns:a16="http://schemas.microsoft.com/office/drawing/2014/main" id="{601E5197-53D3-3848-905F-9C96320B24A4}"/>
              </a:ext>
            </a:extLst>
          </p:cNvPr>
          <p:cNvSpPr txBox="1">
            <a:spLocks noChangeArrowheads="1"/>
          </p:cNvSpPr>
          <p:nvPr/>
        </p:nvSpPr>
        <p:spPr bwMode="auto">
          <a:xfrm>
            <a:off x="3114242" y="1988840"/>
            <a:ext cx="29155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solidFill>
                  <a:srgbClr val="000000"/>
                </a:solidFill>
                <a:latin typeface="DIN-Regular" pitchFamily="34" charset="0"/>
              </a:rPr>
              <a:t>TECHNICAL SPECIFICATIONS	</a:t>
            </a:r>
            <a:endParaRPr lang="en-US" altLang="en-US" b="1" dirty="0">
              <a:latin typeface="DIN-Bold" pitchFamily="34" charset="0"/>
            </a:endParaRPr>
          </a:p>
        </p:txBody>
      </p:sp>
    </p:spTree>
    <p:extLst>
      <p:ext uri="{BB962C8B-B14F-4D97-AF65-F5344CB8AC3E}">
        <p14:creationId xmlns:p14="http://schemas.microsoft.com/office/powerpoint/2010/main" val="26665931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4E98CB98-C69C-DA41-A072-8B8A043EB92D}"/>
              </a:ext>
            </a:extLst>
          </p:cNvPr>
          <p:cNvSpPr txBox="1">
            <a:spLocks noChangeArrowheads="1"/>
          </p:cNvSpPr>
          <p:nvPr/>
        </p:nvSpPr>
        <p:spPr bwMode="auto">
          <a:xfrm>
            <a:off x="865981" y="2219033"/>
            <a:ext cx="7412038"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700" dirty="0">
                <a:latin typeface="DIN-Regular" pitchFamily="34" charset="0"/>
              </a:rPr>
              <a:t>Technical Specifications define the characteristics of works regarding to the porpoise for which they are intended by the Contracting Authority Those characteristics include:</a:t>
            </a:r>
          </a:p>
          <a:p>
            <a:pPr>
              <a:spcBef>
                <a:spcPct val="50000"/>
              </a:spcBef>
              <a:buFontTx/>
              <a:buChar char="•"/>
            </a:pPr>
            <a:r>
              <a:rPr lang="en-US" altLang="en-US" sz="1700" dirty="0">
                <a:latin typeface="DIN-Regular" pitchFamily="34" charset="0"/>
              </a:rPr>
              <a:t>  The quality levels;</a:t>
            </a:r>
          </a:p>
          <a:p>
            <a:pPr>
              <a:spcBef>
                <a:spcPct val="50000"/>
              </a:spcBef>
              <a:buFontTx/>
              <a:buChar char="•"/>
            </a:pPr>
            <a:r>
              <a:rPr lang="en-US" altLang="en-US" sz="1700" dirty="0">
                <a:latin typeface="DIN-Regular" pitchFamily="34" charset="0"/>
              </a:rPr>
              <a:t>  Environmental performance;</a:t>
            </a:r>
          </a:p>
          <a:p>
            <a:pPr>
              <a:spcBef>
                <a:spcPct val="50000"/>
              </a:spcBef>
              <a:buFontTx/>
              <a:buChar char="•"/>
            </a:pPr>
            <a:r>
              <a:rPr lang="en-US" altLang="en-US" sz="1700" dirty="0">
                <a:latin typeface="DIN-Regular" pitchFamily="34" charset="0"/>
              </a:rPr>
              <a:t>  Design of all requirements </a:t>
            </a:r>
          </a:p>
          <a:p>
            <a:pPr>
              <a:spcBef>
                <a:spcPct val="50000"/>
              </a:spcBef>
              <a:buFontTx/>
              <a:buChar char="•"/>
            </a:pPr>
            <a:r>
              <a:rPr lang="en-US" altLang="en-US" sz="1700" dirty="0">
                <a:latin typeface="DIN-Regular" pitchFamily="34" charset="0"/>
              </a:rPr>
              <a:t>  The levels and procedures for conformity assessment;</a:t>
            </a:r>
          </a:p>
          <a:p>
            <a:pPr>
              <a:spcBef>
                <a:spcPct val="50000"/>
              </a:spcBef>
              <a:buFontTx/>
              <a:buChar char="•"/>
            </a:pPr>
            <a:r>
              <a:rPr lang="en-US" altLang="en-US" sz="1700" dirty="0">
                <a:latin typeface="DIN-Regular" pitchFamily="34" charset="0"/>
              </a:rPr>
              <a:t>  Fitness to use;</a:t>
            </a:r>
          </a:p>
          <a:p>
            <a:pPr>
              <a:spcBef>
                <a:spcPct val="50000"/>
              </a:spcBef>
              <a:buFontTx/>
              <a:buChar char="•"/>
            </a:pPr>
            <a:r>
              <a:rPr lang="en-US" altLang="en-US" sz="1700" dirty="0">
                <a:latin typeface="DIN-Regular" pitchFamily="34" charset="0"/>
              </a:rPr>
              <a:t>  Safety or dimensions, including, terminology, symbols, testing and test methods, packaging, marking and labeling, production procedures and methods.</a:t>
            </a:r>
          </a:p>
        </p:txBody>
      </p:sp>
      <p:sp>
        <p:nvSpPr>
          <p:cNvPr id="36867" name="Text Box 3">
            <a:extLst>
              <a:ext uri="{FF2B5EF4-FFF2-40B4-BE49-F238E27FC236}">
                <a16:creationId xmlns:a16="http://schemas.microsoft.com/office/drawing/2014/main" id="{CF844A44-9C74-3947-934D-74B33C25AB97}"/>
              </a:ext>
            </a:extLst>
          </p:cNvPr>
          <p:cNvSpPr txBox="1">
            <a:spLocks noChangeArrowheads="1"/>
          </p:cNvSpPr>
          <p:nvPr/>
        </p:nvSpPr>
        <p:spPr bwMode="auto">
          <a:xfrm>
            <a:off x="3131840" y="1844824"/>
            <a:ext cx="288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latin typeface="DIN-Regular" pitchFamily="34" charset="0"/>
              </a:rPr>
              <a:t>TECHNICAL SPECIFICATIONS</a:t>
            </a:r>
            <a:endParaRPr lang="en-US" altLang="en-US" b="1" dirty="0">
              <a:latin typeface="DIN-Bold" pitchFamily="34" charset="0"/>
            </a:endParaRPr>
          </a:p>
        </p:txBody>
      </p:sp>
    </p:spTree>
    <p:extLst>
      <p:ext uri="{BB962C8B-B14F-4D97-AF65-F5344CB8AC3E}">
        <p14:creationId xmlns:p14="http://schemas.microsoft.com/office/powerpoint/2010/main" val="30044976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43B4F00B-41E0-9740-B1EF-39AA5F6B3BAD}"/>
              </a:ext>
            </a:extLst>
          </p:cNvPr>
          <p:cNvSpPr txBox="1">
            <a:spLocks noChangeArrowheads="1"/>
          </p:cNvSpPr>
          <p:nvPr/>
        </p:nvSpPr>
        <p:spPr bwMode="auto">
          <a:xfrm>
            <a:off x="755576" y="2767125"/>
            <a:ext cx="77768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dirty="0">
                <a:latin typeface="DIN-Regular" pitchFamily="34" charset="0"/>
              </a:rPr>
              <a:t>The Technical Specifications are prepared by or on behalf of the Contracting Authority.</a:t>
            </a:r>
          </a:p>
          <a:p>
            <a:pPr algn="just">
              <a:spcBef>
                <a:spcPct val="50000"/>
              </a:spcBef>
            </a:pPr>
            <a:r>
              <a:rPr lang="en-US" altLang="en-US" b="1" dirty="0">
                <a:latin typeface="DIN-Regular" pitchFamily="34" charset="0"/>
              </a:rPr>
              <a:t>Once the Tender Dossier have been finalized the tender procedure should be launched as soon as possible</a:t>
            </a:r>
            <a:r>
              <a:rPr lang="en-US" altLang="en-US" dirty="0">
                <a:latin typeface="DIN-Regular" pitchFamily="34" charset="0"/>
              </a:rPr>
              <a:t>. </a:t>
            </a:r>
          </a:p>
          <a:p>
            <a:pPr algn="just">
              <a:spcBef>
                <a:spcPct val="50000"/>
              </a:spcBef>
            </a:pPr>
            <a:r>
              <a:rPr lang="en-US" altLang="en-US" dirty="0">
                <a:latin typeface="DIN-Regular" pitchFamily="34" charset="0"/>
              </a:rPr>
              <a:t>Technical Specifications – the bases for the project work plan – must reflect situation at the time of project start-up so as to avoid considerable effort having to be spent re-designing the project during the inception period.</a:t>
            </a:r>
          </a:p>
        </p:txBody>
      </p:sp>
      <p:sp>
        <p:nvSpPr>
          <p:cNvPr id="38915" name="Text Box 3">
            <a:extLst>
              <a:ext uri="{FF2B5EF4-FFF2-40B4-BE49-F238E27FC236}">
                <a16:creationId xmlns:a16="http://schemas.microsoft.com/office/drawing/2014/main" id="{127CDC26-71E8-D541-A2E5-6132A61DC9A7}"/>
              </a:ext>
            </a:extLst>
          </p:cNvPr>
          <p:cNvSpPr txBox="1">
            <a:spLocks noChangeArrowheads="1"/>
          </p:cNvSpPr>
          <p:nvPr/>
        </p:nvSpPr>
        <p:spPr bwMode="auto">
          <a:xfrm>
            <a:off x="3241067" y="2132856"/>
            <a:ext cx="28079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latin typeface="DIN-Regular" pitchFamily="34" charset="0"/>
              </a:rPr>
              <a:t>TECHNICAL SPECIFICATIONS	</a:t>
            </a:r>
            <a:endParaRPr lang="en-US" altLang="en-US" b="1">
              <a:latin typeface="DIN-Bold" pitchFamily="34" charset="0"/>
            </a:endParaRPr>
          </a:p>
        </p:txBody>
      </p:sp>
    </p:spTree>
    <p:extLst>
      <p:ext uri="{BB962C8B-B14F-4D97-AF65-F5344CB8AC3E}">
        <p14:creationId xmlns:p14="http://schemas.microsoft.com/office/powerpoint/2010/main" val="16462792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A8BA85BA-2698-D64B-B177-EC1FFD30F52E}"/>
              </a:ext>
            </a:extLst>
          </p:cNvPr>
          <p:cNvSpPr>
            <a:spLocks noGrp="1" noChangeArrowheads="1"/>
          </p:cNvSpPr>
          <p:nvPr>
            <p:ph type="body" idx="4294967295"/>
          </p:nvPr>
        </p:nvSpPr>
        <p:spPr bwMode="auto">
          <a:xfrm>
            <a:off x="899592" y="2420888"/>
            <a:ext cx="7559675" cy="2849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5600" indent="-355600" algn="ctr">
              <a:lnSpc>
                <a:spcPct val="60000"/>
              </a:lnSpc>
              <a:spcBef>
                <a:spcPct val="15000"/>
              </a:spcBef>
              <a:spcAft>
                <a:spcPct val="10000"/>
              </a:spcAft>
            </a:pPr>
            <a:endParaRPr lang="en-GB" altLang="en-US" dirty="0"/>
          </a:p>
          <a:p>
            <a:pPr marL="355600" indent="-355600" algn="ctr">
              <a:lnSpc>
                <a:spcPct val="60000"/>
              </a:lnSpc>
              <a:spcBef>
                <a:spcPct val="15000"/>
              </a:spcBef>
              <a:spcAft>
                <a:spcPct val="10000"/>
              </a:spcAft>
            </a:pPr>
            <a:endParaRPr lang="pt-PT" altLang="en-US" sz="3600" dirty="0"/>
          </a:p>
          <a:p>
            <a:pPr marL="355600" indent="-355600" algn="ctr">
              <a:lnSpc>
                <a:spcPct val="60000"/>
              </a:lnSpc>
              <a:spcBef>
                <a:spcPct val="15000"/>
              </a:spcBef>
              <a:spcAft>
                <a:spcPct val="10000"/>
              </a:spcAft>
              <a:buFontTx/>
              <a:buNone/>
            </a:pPr>
            <a:r>
              <a:rPr lang="pt-PT" altLang="en-US" dirty="0"/>
              <a:t>I – INTRODUCTION</a:t>
            </a:r>
          </a:p>
        </p:txBody>
      </p:sp>
    </p:spTree>
    <p:extLst>
      <p:ext uri="{BB962C8B-B14F-4D97-AF65-F5344CB8AC3E}">
        <p14:creationId xmlns:p14="http://schemas.microsoft.com/office/powerpoint/2010/main" val="3229342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a:extLst>
              <a:ext uri="{FF2B5EF4-FFF2-40B4-BE49-F238E27FC236}">
                <a16:creationId xmlns:a16="http://schemas.microsoft.com/office/drawing/2014/main" id="{3956519D-B25B-724F-B82A-6C177FF5DD4B}"/>
              </a:ext>
            </a:extLst>
          </p:cNvPr>
          <p:cNvSpPr txBox="1">
            <a:spLocks noChangeArrowheads="1"/>
          </p:cNvSpPr>
          <p:nvPr/>
        </p:nvSpPr>
        <p:spPr bwMode="auto">
          <a:xfrm>
            <a:off x="755576" y="1844824"/>
            <a:ext cx="7345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dirty="0">
                <a:latin typeface="DIN-Regular" pitchFamily="34" charset="0"/>
              </a:rPr>
              <a:t> Contract Forecast	</a:t>
            </a:r>
            <a:endParaRPr lang="en-US" altLang="en-US" b="1" dirty="0">
              <a:latin typeface="DIN-Bold" pitchFamily="34" charset="0"/>
            </a:endParaRPr>
          </a:p>
        </p:txBody>
      </p:sp>
      <p:sp>
        <p:nvSpPr>
          <p:cNvPr id="40963" name="Text Box 5">
            <a:extLst>
              <a:ext uri="{FF2B5EF4-FFF2-40B4-BE49-F238E27FC236}">
                <a16:creationId xmlns:a16="http://schemas.microsoft.com/office/drawing/2014/main" id="{332CC9C1-325D-FF4B-8FC3-80FD9E0F87B0}"/>
              </a:ext>
            </a:extLst>
          </p:cNvPr>
          <p:cNvSpPr txBox="1">
            <a:spLocks noChangeArrowheads="1"/>
          </p:cNvSpPr>
          <p:nvPr/>
        </p:nvSpPr>
        <p:spPr bwMode="auto">
          <a:xfrm>
            <a:off x="757164" y="2348062"/>
            <a:ext cx="7345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dirty="0">
                <a:latin typeface="DIN-Regular" pitchFamily="34" charset="0"/>
              </a:rPr>
              <a:t> Procurement Notice</a:t>
            </a:r>
            <a:endParaRPr lang="en-US" altLang="en-US" b="1" dirty="0">
              <a:latin typeface="DIN-Bold" pitchFamily="34" charset="0"/>
            </a:endParaRPr>
          </a:p>
        </p:txBody>
      </p:sp>
      <p:sp>
        <p:nvSpPr>
          <p:cNvPr id="40964" name="Text Box 6">
            <a:extLst>
              <a:ext uri="{FF2B5EF4-FFF2-40B4-BE49-F238E27FC236}">
                <a16:creationId xmlns:a16="http://schemas.microsoft.com/office/drawing/2014/main" id="{46CA7C43-E83F-6249-9865-A5238AE4AA53}"/>
              </a:ext>
            </a:extLst>
          </p:cNvPr>
          <p:cNvSpPr txBox="1">
            <a:spLocks noChangeArrowheads="1"/>
          </p:cNvSpPr>
          <p:nvPr/>
        </p:nvSpPr>
        <p:spPr bwMode="auto">
          <a:xfrm>
            <a:off x="757164" y="2852887"/>
            <a:ext cx="7345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a:latin typeface="DIN-Regular" pitchFamily="34" charset="0"/>
              </a:rPr>
              <a:t> Invitation to Tender</a:t>
            </a:r>
            <a:endParaRPr lang="en-US" altLang="en-US" b="1">
              <a:latin typeface="DIN-Bold" pitchFamily="34" charset="0"/>
            </a:endParaRPr>
          </a:p>
        </p:txBody>
      </p:sp>
      <p:sp>
        <p:nvSpPr>
          <p:cNvPr id="40965" name="Text Box 10">
            <a:extLst>
              <a:ext uri="{FF2B5EF4-FFF2-40B4-BE49-F238E27FC236}">
                <a16:creationId xmlns:a16="http://schemas.microsoft.com/office/drawing/2014/main" id="{9428C0A7-6BBE-EF4F-A0DD-8955AB05E249}"/>
              </a:ext>
            </a:extLst>
          </p:cNvPr>
          <p:cNvSpPr txBox="1">
            <a:spLocks noChangeArrowheads="1"/>
          </p:cNvSpPr>
          <p:nvPr/>
        </p:nvSpPr>
        <p:spPr bwMode="auto">
          <a:xfrm>
            <a:off x="755576" y="3926037"/>
            <a:ext cx="734536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a:latin typeface="DIN-Regular" pitchFamily="34" charset="0"/>
              </a:rPr>
              <a:t> Different types of Guarantees:</a:t>
            </a:r>
          </a:p>
          <a:p>
            <a:pPr lvl="2">
              <a:spcBef>
                <a:spcPct val="50000"/>
              </a:spcBef>
            </a:pPr>
            <a:r>
              <a:rPr lang="en-US" altLang="en-US" sz="1600" b="1"/>
              <a:t>Tender Guarantee</a:t>
            </a:r>
          </a:p>
          <a:p>
            <a:pPr lvl="2">
              <a:spcBef>
                <a:spcPct val="50000"/>
              </a:spcBef>
            </a:pPr>
            <a:r>
              <a:rPr lang="en-US" altLang="en-US" sz="1600" b="1"/>
              <a:t>Performance Guarantee</a:t>
            </a:r>
          </a:p>
          <a:p>
            <a:pPr lvl="2">
              <a:spcBef>
                <a:spcPct val="50000"/>
              </a:spcBef>
            </a:pPr>
            <a:r>
              <a:rPr lang="en-GB" altLang="en-US" sz="1600" b="1"/>
              <a:t>Pre-financing Payment Guarantee</a:t>
            </a:r>
            <a:r>
              <a:rPr lang="pt-PT" altLang="en-US" sz="1600" b="1"/>
              <a:t> </a:t>
            </a:r>
          </a:p>
          <a:p>
            <a:pPr lvl="2">
              <a:spcBef>
                <a:spcPct val="50000"/>
              </a:spcBef>
            </a:pPr>
            <a:r>
              <a:rPr lang="en-GB" altLang="en-US" sz="1600" b="1"/>
              <a:t>Retention Guarantee</a:t>
            </a:r>
            <a:endParaRPr lang="en-US" altLang="en-US" sz="1600" b="1"/>
          </a:p>
          <a:p>
            <a:pPr>
              <a:spcBef>
                <a:spcPct val="50000"/>
              </a:spcBef>
              <a:buFontTx/>
              <a:buChar char="•"/>
            </a:pPr>
            <a:endParaRPr lang="en-US" altLang="en-US" sz="1600" b="1">
              <a:latin typeface="DIN-Bold" pitchFamily="34" charset="0"/>
            </a:endParaRPr>
          </a:p>
        </p:txBody>
      </p:sp>
      <p:sp>
        <p:nvSpPr>
          <p:cNvPr id="40966" name="Text Box 11">
            <a:extLst>
              <a:ext uri="{FF2B5EF4-FFF2-40B4-BE49-F238E27FC236}">
                <a16:creationId xmlns:a16="http://schemas.microsoft.com/office/drawing/2014/main" id="{C2D65680-12E9-2C48-9251-5E539BF008EA}"/>
              </a:ext>
            </a:extLst>
          </p:cNvPr>
          <p:cNvSpPr txBox="1">
            <a:spLocks noChangeArrowheads="1"/>
          </p:cNvSpPr>
          <p:nvPr/>
        </p:nvSpPr>
        <p:spPr bwMode="auto">
          <a:xfrm>
            <a:off x="757164" y="3356124"/>
            <a:ext cx="7345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dirty="0">
                <a:latin typeface="DIN-Regular" pitchFamily="34" charset="0"/>
              </a:rPr>
              <a:t> Appendix to the Tender</a:t>
            </a:r>
            <a:endParaRPr lang="en-US" altLang="en-US" b="1" dirty="0">
              <a:latin typeface="DIN-Bold" pitchFamily="34" charset="0"/>
            </a:endParaRPr>
          </a:p>
        </p:txBody>
      </p:sp>
      <p:sp>
        <p:nvSpPr>
          <p:cNvPr id="40967" name="Text Box 2">
            <a:extLst>
              <a:ext uri="{FF2B5EF4-FFF2-40B4-BE49-F238E27FC236}">
                <a16:creationId xmlns:a16="http://schemas.microsoft.com/office/drawing/2014/main" id="{6A9C9E22-D870-374F-B4B4-7FAB9B7FA497}"/>
              </a:ext>
            </a:extLst>
          </p:cNvPr>
          <p:cNvSpPr txBox="1">
            <a:spLocks noChangeArrowheads="1"/>
          </p:cNvSpPr>
          <p:nvPr/>
        </p:nvSpPr>
        <p:spPr bwMode="auto">
          <a:xfrm>
            <a:off x="5003726" y="3140224"/>
            <a:ext cx="331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a:latin typeface="DIN-Regular" pitchFamily="34" charset="0"/>
              </a:rPr>
              <a:t> Cost estimation and BoQ	</a:t>
            </a:r>
            <a:endParaRPr lang="en-US" altLang="en-US" b="1">
              <a:latin typeface="DIN-Bold" pitchFamily="34" charset="0"/>
            </a:endParaRPr>
          </a:p>
        </p:txBody>
      </p:sp>
      <p:sp>
        <p:nvSpPr>
          <p:cNvPr id="40968" name="Text Box 7">
            <a:extLst>
              <a:ext uri="{FF2B5EF4-FFF2-40B4-BE49-F238E27FC236}">
                <a16:creationId xmlns:a16="http://schemas.microsoft.com/office/drawing/2014/main" id="{9F689231-AB48-9249-913C-AF16B87801FE}"/>
              </a:ext>
            </a:extLst>
          </p:cNvPr>
          <p:cNvSpPr txBox="1">
            <a:spLocks noChangeArrowheads="1"/>
          </p:cNvSpPr>
          <p:nvPr/>
        </p:nvSpPr>
        <p:spPr bwMode="auto">
          <a:xfrm>
            <a:off x="5005314" y="3643462"/>
            <a:ext cx="2663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a:latin typeface="DIN-Regular" pitchFamily="34" charset="0"/>
              </a:rPr>
              <a:t> Model Financial Bids	</a:t>
            </a:r>
            <a:endParaRPr lang="en-US" altLang="en-US" b="1">
              <a:latin typeface="DIN-Bold" pitchFamily="34" charset="0"/>
            </a:endParaRPr>
          </a:p>
        </p:txBody>
      </p:sp>
      <p:sp>
        <p:nvSpPr>
          <p:cNvPr id="40969" name="Text Box 8">
            <a:extLst>
              <a:ext uri="{FF2B5EF4-FFF2-40B4-BE49-F238E27FC236}">
                <a16:creationId xmlns:a16="http://schemas.microsoft.com/office/drawing/2014/main" id="{BD67C6FE-C0DD-DF4A-A1CC-D0C38A19E12A}"/>
              </a:ext>
            </a:extLst>
          </p:cNvPr>
          <p:cNvSpPr txBox="1">
            <a:spLocks noChangeArrowheads="1"/>
          </p:cNvSpPr>
          <p:nvPr/>
        </p:nvSpPr>
        <p:spPr bwMode="auto">
          <a:xfrm>
            <a:off x="5005314" y="2643337"/>
            <a:ext cx="273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b="1">
                <a:latin typeface="DIN-Regular" pitchFamily="34" charset="0"/>
              </a:rPr>
              <a:t> Technical Specifications</a:t>
            </a:r>
            <a:endParaRPr lang="en-US" altLang="en-US" b="1">
              <a:latin typeface="DIN-Bold" pitchFamily="34" charset="0"/>
            </a:endParaRPr>
          </a:p>
        </p:txBody>
      </p:sp>
      <p:sp>
        <p:nvSpPr>
          <p:cNvPr id="40970" name="Oval 6">
            <a:extLst>
              <a:ext uri="{FF2B5EF4-FFF2-40B4-BE49-F238E27FC236}">
                <a16:creationId xmlns:a16="http://schemas.microsoft.com/office/drawing/2014/main" id="{62511E26-3103-6F47-B4D5-2CD3B82CE3C6}"/>
              </a:ext>
            </a:extLst>
          </p:cNvPr>
          <p:cNvSpPr>
            <a:spLocks noChangeArrowheads="1"/>
          </p:cNvSpPr>
          <p:nvPr/>
        </p:nvSpPr>
        <p:spPr bwMode="auto">
          <a:xfrm>
            <a:off x="4286176" y="2529037"/>
            <a:ext cx="4392613" cy="1655762"/>
          </a:xfrm>
          <a:prstGeom prst="ellipse">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6453362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78B616AD-3F27-5F49-A240-786CDD59968C}"/>
              </a:ext>
            </a:extLst>
          </p:cNvPr>
          <p:cNvSpPr>
            <a:spLocks noGrp="1" noChangeArrowheads="1"/>
          </p:cNvSpPr>
          <p:nvPr>
            <p:ph type="body" idx="4294967295"/>
          </p:nvPr>
        </p:nvSpPr>
        <p:spPr bwMode="auto">
          <a:xfrm>
            <a:off x="899592" y="2004219"/>
            <a:ext cx="7559675" cy="28495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5600" indent="-355600" algn="ctr">
              <a:lnSpc>
                <a:spcPct val="60000"/>
              </a:lnSpc>
              <a:spcBef>
                <a:spcPct val="15000"/>
              </a:spcBef>
              <a:spcAft>
                <a:spcPct val="10000"/>
              </a:spcAft>
            </a:pPr>
            <a:endParaRPr lang="en-GB" altLang="en-US" dirty="0"/>
          </a:p>
          <a:p>
            <a:pPr marL="355600" indent="-355600" algn="ctr">
              <a:lnSpc>
                <a:spcPct val="60000"/>
              </a:lnSpc>
              <a:spcBef>
                <a:spcPct val="15000"/>
              </a:spcBef>
              <a:spcAft>
                <a:spcPct val="10000"/>
              </a:spcAft>
            </a:pPr>
            <a:endParaRPr lang="pt-PT" altLang="en-US" sz="3600" dirty="0"/>
          </a:p>
          <a:p>
            <a:pPr marL="355600" indent="-355600" algn="ctr">
              <a:lnSpc>
                <a:spcPct val="60000"/>
              </a:lnSpc>
              <a:spcBef>
                <a:spcPct val="15000"/>
              </a:spcBef>
              <a:spcAft>
                <a:spcPct val="10000"/>
              </a:spcAft>
              <a:buFontTx/>
              <a:buNone/>
            </a:pPr>
            <a:r>
              <a:rPr lang="pt-PT" altLang="en-US" sz="2000" dirty="0"/>
              <a:t>IV – FIDIC BASED CONTRACTS</a:t>
            </a:r>
          </a:p>
          <a:p>
            <a:pPr marL="355600" indent="-355600" algn="ctr">
              <a:lnSpc>
                <a:spcPct val="60000"/>
              </a:lnSpc>
              <a:spcBef>
                <a:spcPct val="15000"/>
              </a:spcBef>
              <a:spcAft>
                <a:spcPct val="10000"/>
              </a:spcAft>
              <a:buFontTx/>
              <a:buNone/>
            </a:pPr>
            <a:endParaRPr lang="pt-PT" altLang="en-US" sz="2000" dirty="0"/>
          </a:p>
        </p:txBody>
      </p:sp>
    </p:spTree>
    <p:extLst>
      <p:ext uri="{BB962C8B-B14F-4D97-AF65-F5344CB8AC3E}">
        <p14:creationId xmlns:p14="http://schemas.microsoft.com/office/powerpoint/2010/main" val="16730666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a:extLst>
              <a:ext uri="{FF2B5EF4-FFF2-40B4-BE49-F238E27FC236}">
                <a16:creationId xmlns:a16="http://schemas.microsoft.com/office/drawing/2014/main" id="{AEBFDFD1-681E-7548-A843-F25B33D4D439}"/>
              </a:ext>
            </a:extLst>
          </p:cNvPr>
          <p:cNvSpPr>
            <a:spLocks noChangeArrowheads="1"/>
          </p:cNvSpPr>
          <p:nvPr/>
        </p:nvSpPr>
        <p:spPr bwMode="auto">
          <a:xfrm>
            <a:off x="1547664" y="2041525"/>
            <a:ext cx="6248400" cy="2012950"/>
          </a:xfrm>
          <a:prstGeom prst="rect">
            <a:avLst/>
          </a:prstGeom>
          <a:noFill/>
          <a:ln>
            <a:noFill/>
          </a:ln>
          <a:effectLst/>
        </p:spPr>
        <p:txBody>
          <a:bodyPr>
            <a:spAutoFit/>
          </a:bodyPr>
          <a:lstStyle/>
          <a:p>
            <a:pPr algn="ctr">
              <a:spcBef>
                <a:spcPct val="50000"/>
              </a:spcBef>
              <a:defRPr/>
            </a:pPr>
            <a:r>
              <a:rPr lang="en-GB" altLang="en-US" sz="6000" dirty="0">
                <a:solidFill>
                  <a:srgbClr val="000048"/>
                </a:solidFill>
                <a:latin typeface="DIN-Black" pitchFamily="34" charset="0"/>
              </a:rPr>
              <a:t>FIDIC</a:t>
            </a:r>
            <a:r>
              <a:rPr lang="en-GB" altLang="en-US" sz="6600" dirty="0">
                <a:solidFill>
                  <a:srgbClr val="000048"/>
                </a:solidFill>
                <a:latin typeface="DIN-Black" pitchFamily="34" charset="0"/>
              </a:rPr>
              <a:t> </a:t>
            </a:r>
          </a:p>
          <a:p>
            <a:pPr algn="ctr">
              <a:spcBef>
                <a:spcPct val="50000"/>
              </a:spcBef>
              <a:defRPr/>
            </a:pPr>
            <a:r>
              <a:rPr lang="en-GB" altLang="en-US" sz="2000" dirty="0">
                <a:solidFill>
                  <a:srgbClr val="000048"/>
                </a:solidFill>
                <a:effectLst>
                  <a:outerShdw blurRad="38100" dist="38100" dir="2700000" algn="tl">
                    <a:srgbClr val="C0C0C0"/>
                  </a:outerShdw>
                </a:effectLst>
                <a:latin typeface="DIN-Black" pitchFamily="34" charset="0"/>
              </a:rPr>
              <a:t>Fédération Internationale des </a:t>
            </a:r>
            <a:r>
              <a:rPr lang="en-GB" altLang="en-US" sz="2000" dirty="0" err="1">
                <a:solidFill>
                  <a:srgbClr val="000048"/>
                </a:solidFill>
                <a:effectLst>
                  <a:outerShdw blurRad="38100" dist="38100" dir="2700000" algn="tl">
                    <a:srgbClr val="C0C0C0"/>
                  </a:outerShdw>
                </a:effectLst>
                <a:latin typeface="DIN-Black" pitchFamily="34" charset="0"/>
              </a:rPr>
              <a:t>Ingénieurs</a:t>
            </a:r>
            <a:r>
              <a:rPr lang="en-GB" altLang="en-US" sz="2000" dirty="0">
                <a:solidFill>
                  <a:srgbClr val="000048"/>
                </a:solidFill>
                <a:effectLst>
                  <a:outerShdw blurRad="38100" dist="38100" dir="2700000" algn="tl">
                    <a:srgbClr val="C0C0C0"/>
                  </a:outerShdw>
                </a:effectLst>
                <a:latin typeface="DIN-Black" pitchFamily="34" charset="0"/>
              </a:rPr>
              <a:t>-Conseils</a:t>
            </a:r>
          </a:p>
          <a:p>
            <a:pPr algn="ctr">
              <a:spcBef>
                <a:spcPct val="50000"/>
              </a:spcBef>
              <a:defRPr/>
            </a:pPr>
            <a:r>
              <a:rPr lang="en-US" altLang="en-US" sz="2000" dirty="0">
                <a:solidFill>
                  <a:srgbClr val="000048"/>
                </a:solidFill>
                <a:effectLst>
                  <a:outerShdw blurRad="38100" dist="38100" dir="2700000" algn="tl">
                    <a:srgbClr val="C0C0C0"/>
                  </a:outerShdw>
                </a:effectLst>
                <a:latin typeface="DIN-Black" pitchFamily="34" charset="0"/>
              </a:rPr>
              <a:t>International Federation of Consulting Engineers </a:t>
            </a:r>
            <a:endParaRPr lang="en-GB" altLang="en-US" sz="2000" dirty="0">
              <a:solidFill>
                <a:srgbClr val="000048"/>
              </a:solidFill>
              <a:effectLst>
                <a:outerShdw blurRad="38100" dist="38100" dir="2700000" algn="tl">
                  <a:srgbClr val="C0C0C0"/>
                </a:outerShdw>
              </a:effectLst>
              <a:latin typeface="DIN-Black" pitchFamily="34" charset="0"/>
            </a:endParaRPr>
          </a:p>
        </p:txBody>
      </p:sp>
      <p:pic>
        <p:nvPicPr>
          <p:cNvPr id="45060" name="Picture 1050">
            <a:extLst>
              <a:ext uri="{FF2B5EF4-FFF2-40B4-BE49-F238E27FC236}">
                <a16:creationId xmlns:a16="http://schemas.microsoft.com/office/drawing/2014/main" id="{FF55C9A4-9063-D74F-AD85-061B8B3FB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6038"/>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056">
            <a:extLst>
              <a:ext uri="{FF2B5EF4-FFF2-40B4-BE49-F238E27FC236}">
                <a16:creationId xmlns:a16="http://schemas.microsoft.com/office/drawing/2014/main" id="{4D5F67A8-A999-AC42-8463-9598AEBBE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330819"/>
            <a:ext cx="592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180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5">
            <a:extLst>
              <a:ext uri="{FF2B5EF4-FFF2-40B4-BE49-F238E27FC236}">
                <a16:creationId xmlns:a16="http://schemas.microsoft.com/office/drawing/2014/main" id="{34B87D73-ACC9-0A41-AC77-B0F9B98CF861}"/>
              </a:ext>
            </a:extLst>
          </p:cNvPr>
          <p:cNvSpPr txBox="1">
            <a:spLocks noChangeArrowheads="1"/>
          </p:cNvSpPr>
          <p:nvPr/>
        </p:nvSpPr>
        <p:spPr bwMode="auto">
          <a:xfrm>
            <a:off x="73026" y="2324417"/>
            <a:ext cx="912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Introduction</a:t>
            </a:r>
          </a:p>
        </p:txBody>
      </p:sp>
      <p:sp>
        <p:nvSpPr>
          <p:cNvPr id="47108" name="Rectangle 6">
            <a:extLst>
              <a:ext uri="{FF2B5EF4-FFF2-40B4-BE49-F238E27FC236}">
                <a16:creationId xmlns:a16="http://schemas.microsoft.com/office/drawing/2014/main" id="{2B9D121F-1593-474D-9B9E-BCE3EA29744E}"/>
              </a:ext>
            </a:extLst>
          </p:cNvPr>
          <p:cNvSpPr>
            <a:spLocks noChangeArrowheads="1"/>
          </p:cNvSpPr>
          <p:nvPr/>
        </p:nvSpPr>
        <p:spPr bwMode="auto">
          <a:xfrm>
            <a:off x="2212182" y="1837054"/>
            <a:ext cx="6875462"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dirty="0">
                <a:solidFill>
                  <a:srgbClr val="000000"/>
                </a:solidFill>
                <a:latin typeface="Arial Narrow" panose="020B0604020202020204" pitchFamily="34" charset="0"/>
                <a:cs typeface="Times New Roman" panose="02020603050405020304" pitchFamily="18" charset="0"/>
              </a:rPr>
              <a:t>FIDIC – GENERAL OVERVIEW</a:t>
            </a:r>
          </a:p>
        </p:txBody>
      </p:sp>
      <p:sp>
        <p:nvSpPr>
          <p:cNvPr id="47109" name="Rectangle 7">
            <a:extLst>
              <a:ext uri="{FF2B5EF4-FFF2-40B4-BE49-F238E27FC236}">
                <a16:creationId xmlns:a16="http://schemas.microsoft.com/office/drawing/2014/main" id="{B72CDCEC-6AB7-FC4C-B80D-BEB27FFCF07B}"/>
              </a:ext>
            </a:extLst>
          </p:cNvPr>
          <p:cNvSpPr>
            <a:spLocks noChangeArrowheads="1"/>
          </p:cNvSpPr>
          <p:nvPr/>
        </p:nvSpPr>
        <p:spPr bwMode="auto">
          <a:xfrm>
            <a:off x="985838" y="2324417"/>
            <a:ext cx="7907337" cy="149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dirty="0"/>
              <a:t>FIDIC, the International Federation of Consulting Engineers</a:t>
            </a:r>
            <a:r>
              <a:rPr lang="en-US" altLang="en-US" sz="1600" dirty="0"/>
              <a:t> </a:t>
            </a:r>
          </a:p>
          <a:p>
            <a:r>
              <a:rPr lang="en-US" altLang="en-US" sz="1600" dirty="0"/>
              <a:t>(the acronym is the French version of the name) represents the international business interests of firms belonging to national Member Associations of engineering-based consulting companies. As such, the Federation represents the business interest of firms supplying technology-based intellectual services for the built and natural environment.</a:t>
            </a:r>
          </a:p>
        </p:txBody>
      </p:sp>
      <p:sp>
        <p:nvSpPr>
          <p:cNvPr id="47110" name="Rectangle 8">
            <a:extLst>
              <a:ext uri="{FF2B5EF4-FFF2-40B4-BE49-F238E27FC236}">
                <a16:creationId xmlns:a16="http://schemas.microsoft.com/office/drawing/2014/main" id="{48A054B1-931F-1D43-8C38-086A8B644993}"/>
              </a:ext>
            </a:extLst>
          </p:cNvPr>
          <p:cNvSpPr>
            <a:spLocks noChangeArrowheads="1"/>
          </p:cNvSpPr>
          <p:nvPr/>
        </p:nvSpPr>
        <p:spPr bwMode="auto">
          <a:xfrm>
            <a:off x="985838" y="3933056"/>
            <a:ext cx="7942262" cy="205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Companies and organizations belonging to FIDIC national Member Associations may announce themselves as FIDIC members, and use the FIDIC logo.</a:t>
            </a:r>
          </a:p>
          <a:p>
            <a:endParaRPr lang="en-US" altLang="en-US" sz="1600" dirty="0"/>
          </a:p>
          <a:p>
            <a:endParaRPr lang="en-US" altLang="en-US" sz="1600" dirty="0"/>
          </a:p>
          <a:p>
            <a:r>
              <a:rPr lang="en-US" altLang="en-US" sz="1600" dirty="0"/>
              <a:t>Founded in 1913, FIDIC membership today numbers 64 Member Associations representing some 560 000 professionals. Full details of national associations are in the </a:t>
            </a:r>
            <a:r>
              <a:rPr lang="en-US" altLang="en-US" sz="1600" dirty="0">
                <a:solidFill>
                  <a:srgbClr val="000099"/>
                </a:solidFill>
              </a:rPr>
              <a:t>FIDIC Directory.</a:t>
            </a:r>
            <a:r>
              <a:rPr lang="en-US" altLang="en-US" sz="1600" dirty="0"/>
              <a:t> </a:t>
            </a:r>
          </a:p>
          <a:p>
            <a:r>
              <a:rPr lang="en-US" altLang="en-US" sz="1600" dirty="0"/>
              <a:t>(available at http://www1.fidic.org/directory/</a:t>
            </a:r>
            <a:r>
              <a:rPr lang="en-US" altLang="en-US" sz="1600" dirty="0" err="1"/>
              <a:t>default.asp</a:t>
            </a:r>
            <a:r>
              <a:rPr lang="en-US" altLang="en-US" sz="1600" dirty="0"/>
              <a:t>).</a:t>
            </a:r>
          </a:p>
        </p:txBody>
      </p:sp>
      <p:sp>
        <p:nvSpPr>
          <p:cNvPr id="47111" name="Text Box 9">
            <a:extLst>
              <a:ext uri="{FF2B5EF4-FFF2-40B4-BE49-F238E27FC236}">
                <a16:creationId xmlns:a16="http://schemas.microsoft.com/office/drawing/2014/main" id="{CE7B8E35-182C-4948-A808-E1BA8C366ADA}"/>
              </a:ext>
            </a:extLst>
          </p:cNvPr>
          <p:cNvSpPr txBox="1">
            <a:spLocks noChangeArrowheads="1"/>
          </p:cNvSpPr>
          <p:nvPr/>
        </p:nvSpPr>
        <p:spPr bwMode="auto">
          <a:xfrm>
            <a:off x="56356" y="3789040"/>
            <a:ext cx="735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Members</a:t>
            </a:r>
          </a:p>
        </p:txBody>
      </p:sp>
      <p:pic>
        <p:nvPicPr>
          <p:cNvPr id="47112" name="Picture 11" descr="FIDIC Logo">
            <a:extLst>
              <a:ext uri="{FF2B5EF4-FFF2-40B4-BE49-F238E27FC236}">
                <a16:creationId xmlns:a16="http://schemas.microsoft.com/office/drawing/2014/main" id="{E7623F54-B482-F74F-89C0-C4C989BA0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482876"/>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78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a:extLst>
              <a:ext uri="{FF2B5EF4-FFF2-40B4-BE49-F238E27FC236}">
                <a16:creationId xmlns:a16="http://schemas.microsoft.com/office/drawing/2014/main" id="{3615F7DB-8DB2-1343-9A42-070031D2219C}"/>
              </a:ext>
            </a:extLst>
          </p:cNvPr>
          <p:cNvSpPr txBox="1">
            <a:spLocks noChangeArrowheads="1"/>
          </p:cNvSpPr>
          <p:nvPr/>
        </p:nvSpPr>
        <p:spPr bwMode="auto">
          <a:xfrm>
            <a:off x="255588" y="1425575"/>
            <a:ext cx="719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latin typeface="Arial Narrow" panose="020B0604020202020204" pitchFamily="34" charset="0"/>
              </a:rPr>
              <a:t>Contacts</a:t>
            </a:r>
          </a:p>
        </p:txBody>
      </p:sp>
      <p:sp>
        <p:nvSpPr>
          <p:cNvPr id="49156" name="Rectangle 3">
            <a:extLst>
              <a:ext uri="{FF2B5EF4-FFF2-40B4-BE49-F238E27FC236}">
                <a16:creationId xmlns:a16="http://schemas.microsoft.com/office/drawing/2014/main" id="{800AA20F-9122-B845-A52E-8AF116791538}"/>
              </a:ext>
            </a:extLst>
          </p:cNvPr>
          <p:cNvSpPr>
            <a:spLocks noChangeArrowheads="1"/>
          </p:cNvSpPr>
          <p:nvPr/>
        </p:nvSpPr>
        <p:spPr bwMode="auto">
          <a:xfrm>
            <a:off x="1835696" y="1916832"/>
            <a:ext cx="6875462"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a:solidFill>
                  <a:srgbClr val="000000"/>
                </a:solidFill>
                <a:latin typeface="Arial Narrow" panose="020B0604020202020204" pitchFamily="34" charset="0"/>
                <a:cs typeface="Times New Roman" panose="02020603050405020304" pitchFamily="18" charset="0"/>
              </a:rPr>
              <a:t>FIDIC – GENERAL OVERVIEW</a:t>
            </a:r>
          </a:p>
        </p:txBody>
      </p:sp>
      <p:sp>
        <p:nvSpPr>
          <p:cNvPr id="49157" name="Rectangle 4">
            <a:extLst>
              <a:ext uri="{FF2B5EF4-FFF2-40B4-BE49-F238E27FC236}">
                <a16:creationId xmlns:a16="http://schemas.microsoft.com/office/drawing/2014/main" id="{53A81D48-7CB9-1841-9459-7DC9CCF74E65}"/>
              </a:ext>
            </a:extLst>
          </p:cNvPr>
          <p:cNvSpPr>
            <a:spLocks noChangeArrowheads="1"/>
          </p:cNvSpPr>
          <p:nvPr/>
        </p:nvSpPr>
        <p:spPr bwMode="auto">
          <a:xfrm>
            <a:off x="395288" y="2780928"/>
            <a:ext cx="8497887" cy="308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buFontTx/>
              <a:buChar char="•"/>
            </a:pPr>
            <a:r>
              <a:rPr lang="en-US" altLang="en-US" sz="1600" dirty="0"/>
              <a:t> Headquarters are in Geneva, Switzerland with Administrative staff of 5 – </a:t>
            </a:r>
            <a:r>
              <a:rPr lang="en-US" altLang="en-US" sz="1600" dirty="0" err="1"/>
              <a:t>tel</a:t>
            </a:r>
            <a:r>
              <a:rPr lang="en-US" altLang="en-US" sz="1600" dirty="0"/>
              <a:t>: + 41 22 7994900</a:t>
            </a:r>
          </a:p>
          <a:p>
            <a:pPr>
              <a:lnSpc>
                <a:spcPct val="200000"/>
              </a:lnSpc>
              <a:buFontTx/>
              <a:buChar char="•"/>
            </a:pPr>
            <a:r>
              <a:rPr lang="en-US" altLang="en-US" sz="1600" dirty="0"/>
              <a:t> Managing director – Enrico </a:t>
            </a:r>
            <a:r>
              <a:rPr lang="en-US" altLang="en-US" sz="1600" dirty="0" err="1"/>
              <a:t>Vink</a:t>
            </a:r>
            <a:endParaRPr lang="en-US" altLang="en-US" sz="1600" dirty="0"/>
          </a:p>
          <a:p>
            <a:pPr>
              <a:lnSpc>
                <a:spcPct val="200000"/>
              </a:lnSpc>
              <a:buFontTx/>
              <a:buChar char="•"/>
            </a:pPr>
            <a:r>
              <a:rPr lang="en-US" altLang="en-US" sz="1600" dirty="0"/>
              <a:t> CEO – </a:t>
            </a:r>
            <a:r>
              <a:rPr lang="en-US" altLang="en-TR" sz="1600" dirty="0">
                <a:solidFill>
                  <a:srgbClr val="222222"/>
                </a:solidFill>
              </a:rPr>
              <a:t>Nelson </a:t>
            </a:r>
            <a:r>
              <a:rPr lang="en-US" altLang="en-TR" sz="1600" dirty="0" err="1">
                <a:solidFill>
                  <a:srgbClr val="222222"/>
                </a:solidFill>
              </a:rPr>
              <a:t>Ogunshakin</a:t>
            </a:r>
            <a:endParaRPr lang="en-US" altLang="en-US" sz="1600" dirty="0"/>
          </a:p>
          <a:p>
            <a:pPr>
              <a:lnSpc>
                <a:spcPct val="150000"/>
              </a:lnSpc>
              <a:buFontTx/>
              <a:buChar char="•"/>
            </a:pPr>
            <a:r>
              <a:rPr lang="en-US" altLang="en-US" sz="1600" dirty="0"/>
              <a:t> President elected from Executive Council of 7 national   members for 2 year period</a:t>
            </a:r>
          </a:p>
          <a:p>
            <a:pPr>
              <a:lnSpc>
                <a:spcPct val="200000"/>
              </a:lnSpc>
              <a:buFontTx/>
              <a:buChar char="•"/>
            </a:pPr>
            <a:r>
              <a:rPr lang="en-US" altLang="en-US" sz="1600" dirty="0"/>
              <a:t>Website: </a:t>
            </a:r>
            <a:r>
              <a:rPr lang="en-US" altLang="en-US" sz="1600" dirty="0">
                <a:hlinkClick r:id="rId3"/>
              </a:rPr>
              <a:t>www.fidic.org</a:t>
            </a:r>
            <a:endParaRPr lang="en-US" altLang="en-US" sz="1600" dirty="0"/>
          </a:p>
          <a:p>
            <a:pPr>
              <a:lnSpc>
                <a:spcPct val="200000"/>
              </a:lnSpc>
              <a:buFontTx/>
              <a:buChar char="•"/>
            </a:pPr>
            <a:r>
              <a:rPr lang="en-US" altLang="en-US" sz="1600" dirty="0"/>
              <a:t>Publications are at </a:t>
            </a:r>
            <a:r>
              <a:rPr lang="en-US" altLang="en-US" sz="1600" dirty="0">
                <a:hlinkClick r:id="rId4"/>
              </a:rPr>
              <a:t>www.fidic.org.pub</a:t>
            </a:r>
            <a:r>
              <a:rPr lang="en-US" altLang="en-US" sz="1600" dirty="0"/>
              <a:t> </a:t>
            </a:r>
          </a:p>
        </p:txBody>
      </p:sp>
    </p:spTree>
    <p:extLst>
      <p:ext uri="{BB962C8B-B14F-4D97-AF65-F5344CB8AC3E}">
        <p14:creationId xmlns:p14="http://schemas.microsoft.com/office/powerpoint/2010/main" val="412248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a:extLst>
              <a:ext uri="{FF2B5EF4-FFF2-40B4-BE49-F238E27FC236}">
                <a16:creationId xmlns:a16="http://schemas.microsoft.com/office/drawing/2014/main" id="{6D6BAA16-1BD2-2446-9DBE-5DCEB3610720}"/>
              </a:ext>
            </a:extLst>
          </p:cNvPr>
          <p:cNvSpPr txBox="1">
            <a:spLocks noChangeArrowheads="1"/>
          </p:cNvSpPr>
          <p:nvPr/>
        </p:nvSpPr>
        <p:spPr bwMode="auto">
          <a:xfrm>
            <a:off x="127030" y="2487350"/>
            <a:ext cx="13319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Family of contracts</a:t>
            </a:r>
          </a:p>
        </p:txBody>
      </p:sp>
      <p:sp>
        <p:nvSpPr>
          <p:cNvPr id="51204" name="Rectangle 3">
            <a:extLst>
              <a:ext uri="{FF2B5EF4-FFF2-40B4-BE49-F238E27FC236}">
                <a16:creationId xmlns:a16="http://schemas.microsoft.com/office/drawing/2014/main" id="{DE5B1F83-DB77-1249-B1AE-D665A9CD209B}"/>
              </a:ext>
            </a:extLst>
          </p:cNvPr>
          <p:cNvSpPr>
            <a:spLocks noChangeArrowheads="1"/>
          </p:cNvSpPr>
          <p:nvPr/>
        </p:nvSpPr>
        <p:spPr bwMode="auto">
          <a:xfrm>
            <a:off x="2268538" y="1916832"/>
            <a:ext cx="6875462"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a:solidFill>
                  <a:srgbClr val="000000"/>
                </a:solidFill>
                <a:latin typeface="Arial Narrow" panose="020B0604020202020204" pitchFamily="34" charset="0"/>
                <a:cs typeface="Times New Roman" panose="02020603050405020304" pitchFamily="18" charset="0"/>
              </a:rPr>
              <a:t>FIDIC – GENERAL OVERVIEW</a:t>
            </a:r>
            <a:endParaRPr lang="pt-PT" altLang="en-US" sz="1600" b="1">
              <a:solidFill>
                <a:srgbClr val="000000"/>
              </a:solidFill>
              <a:latin typeface="Arial Narrow" panose="020B0604020202020204" pitchFamily="34" charset="0"/>
              <a:cs typeface="Times New Roman" panose="02020603050405020304" pitchFamily="18" charset="0"/>
            </a:endParaRPr>
          </a:p>
        </p:txBody>
      </p:sp>
      <p:sp>
        <p:nvSpPr>
          <p:cNvPr id="51205" name="Rectangle 7">
            <a:extLst>
              <a:ext uri="{FF2B5EF4-FFF2-40B4-BE49-F238E27FC236}">
                <a16:creationId xmlns:a16="http://schemas.microsoft.com/office/drawing/2014/main" id="{22B00542-DE4F-FA49-8FE3-EAC327BA258A}"/>
              </a:ext>
            </a:extLst>
          </p:cNvPr>
          <p:cNvSpPr>
            <a:spLocks noChangeArrowheads="1"/>
          </p:cNvSpPr>
          <p:nvPr/>
        </p:nvSpPr>
        <p:spPr bwMode="auto">
          <a:xfrm>
            <a:off x="1457325" y="2483426"/>
            <a:ext cx="743515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PT" altLang="en-US" sz="1600" dirty="0"/>
              <a:t>FI</a:t>
            </a:r>
            <a:r>
              <a:rPr lang="en-GB" altLang="en-US" sz="1600" dirty="0"/>
              <a:t>DIC has, over the years, issued a number of standard documents for use on construction projects. The contracts which are currently in most common use around the world are:</a:t>
            </a:r>
          </a:p>
          <a:p>
            <a:pPr algn="just"/>
            <a:r>
              <a:rPr lang="en-GB" altLang="en-US" sz="1600" dirty="0"/>
              <a:t> </a:t>
            </a:r>
          </a:p>
          <a:p>
            <a:pPr algn="just">
              <a:buFont typeface="Wingdings" pitchFamily="2" charset="2"/>
              <a:buChar char="§"/>
            </a:pPr>
            <a:r>
              <a:rPr lang="en-GB" altLang="en-US" sz="1600" dirty="0"/>
              <a:t> Short  Form of Contract </a:t>
            </a:r>
          </a:p>
          <a:p>
            <a:pPr algn="just">
              <a:buFont typeface="Wingdings" pitchFamily="2" charset="2"/>
              <a:buNone/>
            </a:pPr>
            <a:r>
              <a:rPr lang="en-GB" altLang="en-US" sz="1600" dirty="0"/>
              <a:t>  (The 1999 </a:t>
            </a:r>
            <a:r>
              <a:rPr lang="en-GB" altLang="en-US" sz="1600" b="1" dirty="0">
                <a:solidFill>
                  <a:srgbClr val="009900"/>
                </a:solidFill>
              </a:rPr>
              <a:t>Green</a:t>
            </a:r>
            <a:r>
              <a:rPr lang="en-GB" altLang="en-US" sz="1600" dirty="0">
                <a:solidFill>
                  <a:srgbClr val="009900"/>
                </a:solidFill>
              </a:rPr>
              <a:t> </a:t>
            </a:r>
            <a:r>
              <a:rPr lang="en-GB" altLang="en-US" sz="1600" dirty="0"/>
              <a:t>Book)</a:t>
            </a:r>
          </a:p>
          <a:p>
            <a:pPr algn="just">
              <a:buFont typeface="Wingdings" pitchFamily="2" charset="2"/>
              <a:buChar char="§"/>
            </a:pPr>
            <a:r>
              <a:rPr lang="en-GB" altLang="en-US" sz="1600" dirty="0"/>
              <a:t>The Conditions of Contract for Construction </a:t>
            </a:r>
          </a:p>
          <a:p>
            <a:pPr algn="just">
              <a:buFont typeface="Wingdings" pitchFamily="2" charset="2"/>
              <a:buNone/>
            </a:pPr>
            <a:r>
              <a:rPr lang="en-GB" altLang="en-US" sz="1600" dirty="0"/>
              <a:t>  (The 1999 </a:t>
            </a:r>
            <a:r>
              <a:rPr lang="en-GB" altLang="en-US" sz="1600" b="1" dirty="0">
                <a:solidFill>
                  <a:srgbClr val="FF0000"/>
                </a:solidFill>
              </a:rPr>
              <a:t>Red</a:t>
            </a:r>
            <a:r>
              <a:rPr lang="en-GB" altLang="en-US" sz="1600" dirty="0"/>
              <a:t> Book); </a:t>
            </a:r>
          </a:p>
          <a:p>
            <a:pPr algn="just">
              <a:buFont typeface="Wingdings" pitchFamily="2" charset="2"/>
              <a:buChar char="§"/>
            </a:pPr>
            <a:r>
              <a:rPr lang="en-GB" altLang="en-US" sz="1600" dirty="0"/>
              <a:t>The Conditions of Contract for Plant and Design-Build </a:t>
            </a:r>
          </a:p>
          <a:p>
            <a:pPr algn="just">
              <a:buFont typeface="Wingdings" pitchFamily="2" charset="2"/>
              <a:buNone/>
            </a:pPr>
            <a:r>
              <a:rPr lang="en-GB" altLang="en-US" sz="1600" dirty="0"/>
              <a:t>  (The 1999</a:t>
            </a:r>
            <a:r>
              <a:rPr lang="en-GB" altLang="en-US" sz="1600" b="1" dirty="0"/>
              <a:t> </a:t>
            </a:r>
            <a:r>
              <a:rPr lang="en-GB" altLang="en-US" sz="1600" b="1" dirty="0">
                <a:solidFill>
                  <a:srgbClr val="FFCC00"/>
                </a:solidFill>
              </a:rPr>
              <a:t>Yellow </a:t>
            </a:r>
            <a:r>
              <a:rPr lang="en-GB" altLang="en-US" sz="1600" dirty="0"/>
              <a:t>Book); </a:t>
            </a:r>
          </a:p>
          <a:p>
            <a:pPr algn="just">
              <a:buFont typeface="Wingdings" pitchFamily="2" charset="2"/>
              <a:buChar char="§"/>
            </a:pPr>
            <a:r>
              <a:rPr lang="en-GB" altLang="en-US" sz="1600" dirty="0"/>
              <a:t>The Conditions of Contract for EPC Turnkey Projects </a:t>
            </a:r>
          </a:p>
          <a:p>
            <a:pPr algn="just">
              <a:buFont typeface="Wingdings" pitchFamily="2" charset="2"/>
              <a:buNone/>
            </a:pPr>
            <a:r>
              <a:rPr lang="en-GB" altLang="en-US" sz="1600" dirty="0"/>
              <a:t>  (The 1999 </a:t>
            </a:r>
            <a:r>
              <a:rPr lang="en-GB" altLang="en-US" sz="1600" b="1" dirty="0">
                <a:solidFill>
                  <a:srgbClr val="5F5F5F"/>
                </a:solidFill>
              </a:rPr>
              <a:t>Silver</a:t>
            </a:r>
            <a:r>
              <a:rPr lang="en-GB" altLang="en-US" sz="1600" dirty="0"/>
              <a:t> Book). </a:t>
            </a:r>
          </a:p>
        </p:txBody>
      </p:sp>
    </p:spTree>
    <p:extLst>
      <p:ext uri="{BB962C8B-B14F-4D97-AF65-F5344CB8AC3E}">
        <p14:creationId xmlns:p14="http://schemas.microsoft.com/office/powerpoint/2010/main" val="422474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a:extLst>
              <a:ext uri="{FF2B5EF4-FFF2-40B4-BE49-F238E27FC236}">
                <a16:creationId xmlns:a16="http://schemas.microsoft.com/office/drawing/2014/main" id="{E7607B96-BBF8-2243-9800-3F274C183B83}"/>
              </a:ext>
            </a:extLst>
          </p:cNvPr>
          <p:cNvSpPr>
            <a:spLocks noGrp="1"/>
          </p:cNvSpPr>
          <p:nvPr>
            <p:ph type="sldNum" sz="quarter" idx="4294967295"/>
          </p:nvPr>
        </p:nvSpPr>
        <p:spPr bwMode="auto">
          <a:xfrm>
            <a:off x="395288" y="7606308"/>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6D96626-053E-8041-AE11-D1DA9B74CE60}" type="slidenum">
              <a:rPr lang="pt-PT" altLang="en-US" sz="1200"/>
              <a:pPr algn="r"/>
              <a:t>26</a:t>
            </a:fld>
            <a:endParaRPr lang="pt-PT" altLang="en-US" sz="1200"/>
          </a:p>
        </p:txBody>
      </p:sp>
      <p:pic>
        <p:nvPicPr>
          <p:cNvPr id="53251" name="Picture 30">
            <a:extLst>
              <a:ext uri="{FF2B5EF4-FFF2-40B4-BE49-F238E27FC236}">
                <a16:creationId xmlns:a16="http://schemas.microsoft.com/office/drawing/2014/main" id="{C6BBFFFA-2D5D-6D42-A2A6-E205AE099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13" y="3772353"/>
            <a:ext cx="1622143" cy="21248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2" name="Text Box 2">
            <a:extLst>
              <a:ext uri="{FF2B5EF4-FFF2-40B4-BE49-F238E27FC236}">
                <a16:creationId xmlns:a16="http://schemas.microsoft.com/office/drawing/2014/main" id="{CF1CD905-CE38-7C47-8570-35B11A3FFF89}"/>
              </a:ext>
            </a:extLst>
          </p:cNvPr>
          <p:cNvSpPr txBox="1">
            <a:spLocks noChangeArrowheads="1"/>
          </p:cNvSpPr>
          <p:nvPr/>
        </p:nvSpPr>
        <p:spPr bwMode="auto">
          <a:xfrm>
            <a:off x="255588" y="2596158"/>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latin typeface="Arial Narrow" panose="020B0604020202020204" pitchFamily="34" charset="0"/>
              </a:rPr>
              <a:t>Background</a:t>
            </a:r>
          </a:p>
        </p:txBody>
      </p:sp>
      <p:sp>
        <p:nvSpPr>
          <p:cNvPr id="53253" name="Rectangle 3">
            <a:extLst>
              <a:ext uri="{FF2B5EF4-FFF2-40B4-BE49-F238E27FC236}">
                <a16:creationId xmlns:a16="http://schemas.microsoft.com/office/drawing/2014/main" id="{32E42F1D-792A-B643-871B-8A1EF7A90D19}"/>
              </a:ext>
            </a:extLst>
          </p:cNvPr>
          <p:cNvSpPr>
            <a:spLocks noChangeArrowheads="1"/>
          </p:cNvSpPr>
          <p:nvPr/>
        </p:nvSpPr>
        <p:spPr bwMode="auto">
          <a:xfrm>
            <a:off x="6516216" y="1700808"/>
            <a:ext cx="2627784"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a:solidFill>
                  <a:srgbClr val="000000"/>
                </a:solidFill>
                <a:latin typeface="Arial Narrow" panose="020B0604020202020204" pitchFamily="34" charset="0"/>
                <a:cs typeface="Times New Roman" panose="02020603050405020304" pitchFamily="18" charset="0"/>
              </a:rPr>
              <a:t>FIDIC – GENERAL OVERVIEW</a:t>
            </a:r>
            <a:endParaRPr lang="pt-PT" altLang="en-US" sz="1600" b="1">
              <a:solidFill>
                <a:srgbClr val="000000"/>
              </a:solidFill>
              <a:latin typeface="Arial Narrow" panose="020B0604020202020204" pitchFamily="34" charset="0"/>
              <a:cs typeface="Times New Roman" panose="02020603050405020304" pitchFamily="18" charset="0"/>
            </a:endParaRPr>
          </a:p>
        </p:txBody>
      </p:sp>
      <p:sp>
        <p:nvSpPr>
          <p:cNvPr id="53254" name="Rectangle 4">
            <a:extLst>
              <a:ext uri="{FF2B5EF4-FFF2-40B4-BE49-F238E27FC236}">
                <a16:creationId xmlns:a16="http://schemas.microsoft.com/office/drawing/2014/main" id="{9585D4AF-582B-C742-A0E1-27D50AE2ABD2}"/>
              </a:ext>
            </a:extLst>
          </p:cNvPr>
          <p:cNvSpPr>
            <a:spLocks noChangeArrowheads="1"/>
          </p:cNvSpPr>
          <p:nvPr/>
        </p:nvSpPr>
        <p:spPr bwMode="auto">
          <a:xfrm>
            <a:off x="1403648" y="2492971"/>
            <a:ext cx="74847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1600" dirty="0"/>
              <a:t>In the past, a variety of formats were used, but the new Books have the same outline and the contents are ordered in similar ways, usually in  20 main clauses.</a:t>
            </a:r>
          </a:p>
        </p:txBody>
      </p:sp>
      <p:sp>
        <p:nvSpPr>
          <p:cNvPr id="53255" name="Rectangle 26">
            <a:extLst>
              <a:ext uri="{FF2B5EF4-FFF2-40B4-BE49-F238E27FC236}">
                <a16:creationId xmlns:a16="http://schemas.microsoft.com/office/drawing/2014/main" id="{5D41948C-0C66-F648-9C09-B72CF9CA2AAC}"/>
              </a:ext>
            </a:extLst>
          </p:cNvPr>
          <p:cNvSpPr>
            <a:spLocks noChangeArrowheads="1"/>
          </p:cNvSpPr>
          <p:nvPr/>
        </p:nvSpPr>
        <p:spPr bwMode="auto">
          <a:xfrm>
            <a:off x="1161934" y="3339154"/>
            <a:ext cx="1414165"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en-US" sz="1600" dirty="0">
                <a:solidFill>
                  <a:srgbClr val="4D4D4D"/>
                </a:solidFill>
              </a:rPr>
              <a:t>Before 1999</a:t>
            </a:r>
          </a:p>
        </p:txBody>
      </p:sp>
      <p:sp>
        <p:nvSpPr>
          <p:cNvPr id="53256" name="Rectangle 27">
            <a:extLst>
              <a:ext uri="{FF2B5EF4-FFF2-40B4-BE49-F238E27FC236}">
                <a16:creationId xmlns:a16="http://schemas.microsoft.com/office/drawing/2014/main" id="{6AD5F1DD-7C6B-BF46-8831-F1F9134F08B4}"/>
              </a:ext>
            </a:extLst>
          </p:cNvPr>
          <p:cNvSpPr>
            <a:spLocks noChangeArrowheads="1"/>
          </p:cNvSpPr>
          <p:nvPr/>
        </p:nvSpPr>
        <p:spPr bwMode="auto">
          <a:xfrm>
            <a:off x="5940152" y="3339154"/>
            <a:ext cx="2811025"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600" dirty="0">
                <a:solidFill>
                  <a:srgbClr val="4D4D4D"/>
                </a:solidFill>
              </a:rPr>
              <a:t>Starting in 1999</a:t>
            </a:r>
          </a:p>
        </p:txBody>
      </p:sp>
      <p:pic>
        <p:nvPicPr>
          <p:cNvPr id="53257" name="Picture 29">
            <a:extLst>
              <a:ext uri="{FF2B5EF4-FFF2-40B4-BE49-F238E27FC236}">
                <a16:creationId xmlns:a16="http://schemas.microsoft.com/office/drawing/2014/main" id="{56B36C5B-1383-D94A-BBFC-3AF41E5452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311" y="3780255"/>
            <a:ext cx="1622143" cy="21248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8" name="Picture 28">
            <a:extLst>
              <a:ext uri="{FF2B5EF4-FFF2-40B4-BE49-F238E27FC236}">
                <a16:creationId xmlns:a16="http://schemas.microsoft.com/office/drawing/2014/main" id="{EBE253EA-DCC6-2641-AC3F-E34F7314B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302" y="3772353"/>
            <a:ext cx="1897063" cy="213789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9" name="Picture 32">
            <a:extLst>
              <a:ext uri="{FF2B5EF4-FFF2-40B4-BE49-F238E27FC236}">
                <a16:creationId xmlns:a16="http://schemas.microsoft.com/office/drawing/2014/main" id="{97328858-809A-E646-85A4-FDC16C7641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6214" y="3794539"/>
            <a:ext cx="1621622" cy="21026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60" name="Picture 33">
            <a:extLst>
              <a:ext uri="{FF2B5EF4-FFF2-40B4-BE49-F238E27FC236}">
                <a16:creationId xmlns:a16="http://schemas.microsoft.com/office/drawing/2014/main" id="{09B5BE0E-6414-444A-97D1-A685FC9C140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8685" y="3794539"/>
            <a:ext cx="1716700" cy="2107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61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2">
            <a:extLst>
              <a:ext uri="{FF2B5EF4-FFF2-40B4-BE49-F238E27FC236}">
                <a16:creationId xmlns:a16="http://schemas.microsoft.com/office/drawing/2014/main" id="{58D11108-25FE-2345-91A9-B265010DD0CE}"/>
              </a:ext>
            </a:extLst>
          </p:cNvPr>
          <p:cNvSpPr txBox="1">
            <a:spLocks noChangeArrowheads="1"/>
          </p:cNvSpPr>
          <p:nvPr/>
        </p:nvSpPr>
        <p:spPr bwMode="auto">
          <a:xfrm>
            <a:off x="203182" y="2542082"/>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Background</a:t>
            </a:r>
          </a:p>
        </p:txBody>
      </p:sp>
      <p:sp>
        <p:nvSpPr>
          <p:cNvPr id="55300" name="Rectangle 3">
            <a:extLst>
              <a:ext uri="{FF2B5EF4-FFF2-40B4-BE49-F238E27FC236}">
                <a16:creationId xmlns:a16="http://schemas.microsoft.com/office/drawing/2014/main" id="{7F161320-6BFE-CC4F-9B91-050DAC41B4E4}"/>
              </a:ext>
            </a:extLst>
          </p:cNvPr>
          <p:cNvSpPr>
            <a:spLocks noChangeArrowheads="1"/>
          </p:cNvSpPr>
          <p:nvPr/>
        </p:nvSpPr>
        <p:spPr bwMode="auto">
          <a:xfrm>
            <a:off x="6372199" y="1841957"/>
            <a:ext cx="2775975"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dirty="0">
                <a:solidFill>
                  <a:srgbClr val="000000"/>
                </a:solidFill>
                <a:latin typeface="Arial Narrow" panose="020B0604020202020204" pitchFamily="34" charset="0"/>
                <a:cs typeface="Times New Roman" panose="02020603050405020304" pitchFamily="18" charset="0"/>
              </a:rPr>
              <a:t>FIDIC – GENERAL OVERVIEW</a:t>
            </a:r>
            <a:endParaRPr lang="pt-PT" altLang="en-US" sz="1600" b="1" dirty="0">
              <a:solidFill>
                <a:srgbClr val="000000"/>
              </a:solidFill>
              <a:latin typeface="Arial Narrow" panose="020B0604020202020204" pitchFamily="34" charset="0"/>
              <a:cs typeface="Times New Roman" panose="02020603050405020304" pitchFamily="18" charset="0"/>
            </a:endParaRPr>
          </a:p>
        </p:txBody>
      </p:sp>
      <p:sp>
        <p:nvSpPr>
          <p:cNvPr id="55301" name="Rectangle 4">
            <a:extLst>
              <a:ext uri="{FF2B5EF4-FFF2-40B4-BE49-F238E27FC236}">
                <a16:creationId xmlns:a16="http://schemas.microsoft.com/office/drawing/2014/main" id="{8B7BA848-2416-1C4B-8DDC-49E413F8A2CE}"/>
              </a:ext>
            </a:extLst>
          </p:cNvPr>
          <p:cNvSpPr>
            <a:spLocks noChangeArrowheads="1"/>
          </p:cNvSpPr>
          <p:nvPr/>
        </p:nvSpPr>
        <p:spPr bwMode="auto">
          <a:xfrm>
            <a:off x="1974918" y="2526208"/>
            <a:ext cx="6553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1600" dirty="0"/>
              <a:t>The old ‘</a:t>
            </a:r>
            <a:r>
              <a:rPr lang="en-GB" altLang="en-US" sz="1600" b="1" dirty="0">
                <a:solidFill>
                  <a:srgbClr val="A00F04"/>
                </a:solidFill>
              </a:rPr>
              <a:t>Red Book</a:t>
            </a:r>
            <a:r>
              <a:rPr lang="en-US" altLang="en-US" sz="1600" dirty="0"/>
              <a:t>’ is superseded by the new Conditions of Contract for Construction.</a:t>
            </a:r>
          </a:p>
        </p:txBody>
      </p:sp>
      <p:sp>
        <p:nvSpPr>
          <p:cNvPr id="55302" name="Rectangle 8">
            <a:extLst>
              <a:ext uri="{FF2B5EF4-FFF2-40B4-BE49-F238E27FC236}">
                <a16:creationId xmlns:a16="http://schemas.microsoft.com/office/drawing/2014/main" id="{C6AC4BA7-F1D1-BE49-AA23-52D82D77F107}"/>
              </a:ext>
            </a:extLst>
          </p:cNvPr>
          <p:cNvSpPr>
            <a:spLocks noChangeArrowheads="1"/>
          </p:cNvSpPr>
          <p:nvPr/>
        </p:nvSpPr>
        <p:spPr bwMode="auto">
          <a:xfrm>
            <a:off x="3059832" y="2960427"/>
            <a:ext cx="4956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000" b="1" dirty="0">
                <a:solidFill>
                  <a:srgbClr val="A00F04"/>
                </a:solidFill>
              </a:rPr>
              <a:t>Employer / consultant design</a:t>
            </a:r>
          </a:p>
        </p:txBody>
      </p:sp>
      <p:pic>
        <p:nvPicPr>
          <p:cNvPr id="55303" name="Picture 10">
            <a:extLst>
              <a:ext uri="{FF2B5EF4-FFF2-40B4-BE49-F238E27FC236}">
                <a16:creationId xmlns:a16="http://schemas.microsoft.com/office/drawing/2014/main" id="{F6FA012D-0327-0241-B007-2DB8E99CE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3467671"/>
            <a:ext cx="1889125" cy="2449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12">
            <a:extLst>
              <a:ext uri="{FF2B5EF4-FFF2-40B4-BE49-F238E27FC236}">
                <a16:creationId xmlns:a16="http://schemas.microsoft.com/office/drawing/2014/main" id="{C6716E94-A78F-2A49-A836-9E88267C4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451" y="3392824"/>
            <a:ext cx="1897062" cy="25209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5" name="AutoShape 16">
            <a:extLst>
              <a:ext uri="{FF2B5EF4-FFF2-40B4-BE49-F238E27FC236}">
                <a16:creationId xmlns:a16="http://schemas.microsoft.com/office/drawing/2014/main" id="{423DDC0A-99F5-0F4D-ADE7-88CAE9614E55}"/>
              </a:ext>
            </a:extLst>
          </p:cNvPr>
          <p:cNvSpPr>
            <a:spLocks noChangeArrowheads="1"/>
          </p:cNvSpPr>
          <p:nvPr/>
        </p:nvSpPr>
        <p:spPr bwMode="auto">
          <a:xfrm>
            <a:off x="5135563" y="4365104"/>
            <a:ext cx="1081087" cy="503238"/>
          </a:xfrm>
          <a:prstGeom prst="rightArrow">
            <a:avLst>
              <a:gd name="adj1" fmla="val 50000"/>
              <a:gd name="adj2" fmla="val 53707"/>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527662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a:extLst>
              <a:ext uri="{FF2B5EF4-FFF2-40B4-BE49-F238E27FC236}">
                <a16:creationId xmlns:a16="http://schemas.microsoft.com/office/drawing/2014/main" id="{5328D7C2-C38A-1141-A8B2-C03E69C47759}"/>
              </a:ext>
            </a:extLst>
          </p:cNvPr>
          <p:cNvSpPr txBox="1">
            <a:spLocks noChangeArrowheads="1"/>
          </p:cNvSpPr>
          <p:nvPr/>
        </p:nvSpPr>
        <p:spPr bwMode="auto">
          <a:xfrm>
            <a:off x="253402" y="2347968"/>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latin typeface="Arial Narrow" panose="020B0604020202020204" pitchFamily="34" charset="0"/>
              </a:rPr>
              <a:t>Background</a:t>
            </a:r>
          </a:p>
        </p:txBody>
      </p:sp>
      <p:sp>
        <p:nvSpPr>
          <p:cNvPr id="57348" name="Rectangle 3">
            <a:extLst>
              <a:ext uri="{FF2B5EF4-FFF2-40B4-BE49-F238E27FC236}">
                <a16:creationId xmlns:a16="http://schemas.microsoft.com/office/drawing/2014/main" id="{1B400736-691E-0946-ABDF-A0CFA6AFEFA2}"/>
              </a:ext>
            </a:extLst>
          </p:cNvPr>
          <p:cNvSpPr>
            <a:spLocks noChangeArrowheads="1"/>
          </p:cNvSpPr>
          <p:nvPr/>
        </p:nvSpPr>
        <p:spPr bwMode="auto">
          <a:xfrm>
            <a:off x="6372200" y="1826492"/>
            <a:ext cx="2771800"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a:solidFill>
                  <a:srgbClr val="000000"/>
                </a:solidFill>
                <a:latin typeface="Arial Narrow" panose="020B0604020202020204" pitchFamily="34" charset="0"/>
                <a:cs typeface="Times New Roman" panose="02020603050405020304" pitchFamily="18" charset="0"/>
              </a:rPr>
              <a:t>FIDIC – GENERAL OVERVIEW</a:t>
            </a:r>
            <a:endParaRPr lang="pt-PT" altLang="en-US" sz="1600" b="1">
              <a:solidFill>
                <a:srgbClr val="000000"/>
              </a:solidFill>
              <a:latin typeface="Arial Narrow" panose="020B0604020202020204" pitchFamily="34" charset="0"/>
              <a:cs typeface="Times New Roman" panose="02020603050405020304" pitchFamily="18" charset="0"/>
            </a:endParaRPr>
          </a:p>
        </p:txBody>
      </p:sp>
      <p:sp>
        <p:nvSpPr>
          <p:cNvPr id="57349" name="Rectangle 4">
            <a:extLst>
              <a:ext uri="{FF2B5EF4-FFF2-40B4-BE49-F238E27FC236}">
                <a16:creationId xmlns:a16="http://schemas.microsoft.com/office/drawing/2014/main" id="{B7CBE47C-1B2A-D34E-BD48-68FBF05BDA13}"/>
              </a:ext>
            </a:extLst>
          </p:cNvPr>
          <p:cNvSpPr>
            <a:spLocks noChangeArrowheads="1"/>
          </p:cNvSpPr>
          <p:nvPr/>
        </p:nvSpPr>
        <p:spPr bwMode="auto">
          <a:xfrm>
            <a:off x="2035032" y="2385218"/>
            <a:ext cx="6553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1600" dirty="0"/>
              <a:t>The old ‘</a:t>
            </a:r>
            <a:r>
              <a:rPr lang="en-US" altLang="en-US" sz="1600" b="1" dirty="0">
                <a:solidFill>
                  <a:srgbClr val="FFCC00"/>
                </a:solidFill>
              </a:rPr>
              <a:t>Yellow</a:t>
            </a:r>
            <a:r>
              <a:rPr lang="en-US" altLang="en-US" sz="1600" dirty="0"/>
              <a:t>’ and ‘</a:t>
            </a:r>
            <a:r>
              <a:rPr lang="en-US" altLang="en-US" sz="1600" b="1" dirty="0">
                <a:solidFill>
                  <a:srgbClr val="FF9900"/>
                </a:solidFill>
              </a:rPr>
              <a:t>Orange</a:t>
            </a:r>
            <a:r>
              <a:rPr lang="en-US" altLang="en-US" sz="1600" dirty="0"/>
              <a:t>’ Books are superseded by the new Conditions of Contract for Plant and Design-Build.</a:t>
            </a:r>
          </a:p>
        </p:txBody>
      </p:sp>
      <p:pic>
        <p:nvPicPr>
          <p:cNvPr id="57350" name="Picture 9">
            <a:extLst>
              <a:ext uri="{FF2B5EF4-FFF2-40B4-BE49-F238E27FC236}">
                <a16:creationId xmlns:a16="http://schemas.microsoft.com/office/drawing/2014/main" id="{EFEB1A73-B5B3-BE44-8827-C11A3D6B0B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682" y="3429000"/>
            <a:ext cx="1893888" cy="245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1" name="Rectangle 15">
            <a:extLst>
              <a:ext uri="{FF2B5EF4-FFF2-40B4-BE49-F238E27FC236}">
                <a16:creationId xmlns:a16="http://schemas.microsoft.com/office/drawing/2014/main" id="{53E9508A-954A-4448-B8A8-12B29101D724}"/>
              </a:ext>
            </a:extLst>
          </p:cNvPr>
          <p:cNvSpPr>
            <a:spLocks noChangeArrowheads="1"/>
          </p:cNvSpPr>
          <p:nvPr/>
        </p:nvSpPr>
        <p:spPr bwMode="auto">
          <a:xfrm>
            <a:off x="2709069" y="2903962"/>
            <a:ext cx="3313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000" dirty="0">
                <a:solidFill>
                  <a:srgbClr val="FF9900"/>
                </a:solidFill>
              </a:rPr>
              <a:t>Contractor design</a:t>
            </a:r>
          </a:p>
        </p:txBody>
      </p:sp>
      <p:pic>
        <p:nvPicPr>
          <p:cNvPr id="57352" name="Picture 19">
            <a:extLst>
              <a:ext uri="{FF2B5EF4-FFF2-40B4-BE49-F238E27FC236}">
                <a16:creationId xmlns:a16="http://schemas.microsoft.com/office/drawing/2014/main" id="{37C60CBA-E20D-C540-98DF-A00F80F1F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2282" y="3429000"/>
            <a:ext cx="1885950" cy="245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3" name="Picture 21">
            <a:extLst>
              <a:ext uri="{FF2B5EF4-FFF2-40B4-BE49-F238E27FC236}">
                <a16:creationId xmlns:a16="http://schemas.microsoft.com/office/drawing/2014/main" id="{84615457-C40A-7A4A-9571-476C53A147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9128" y="3429000"/>
            <a:ext cx="1868488" cy="245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4" name="AutoShape 25">
            <a:extLst>
              <a:ext uri="{FF2B5EF4-FFF2-40B4-BE49-F238E27FC236}">
                <a16:creationId xmlns:a16="http://schemas.microsoft.com/office/drawing/2014/main" id="{1D1673D9-3986-DE41-96DB-70AABDCA3FC4}"/>
              </a:ext>
            </a:extLst>
          </p:cNvPr>
          <p:cNvSpPr>
            <a:spLocks noChangeArrowheads="1"/>
          </p:cNvSpPr>
          <p:nvPr/>
        </p:nvSpPr>
        <p:spPr bwMode="auto">
          <a:xfrm>
            <a:off x="5399087" y="4182269"/>
            <a:ext cx="1081087" cy="503238"/>
          </a:xfrm>
          <a:prstGeom prst="rightArrow">
            <a:avLst>
              <a:gd name="adj1" fmla="val 50000"/>
              <a:gd name="adj2" fmla="val 53707"/>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186082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4">
            <a:extLst>
              <a:ext uri="{FF2B5EF4-FFF2-40B4-BE49-F238E27FC236}">
                <a16:creationId xmlns:a16="http://schemas.microsoft.com/office/drawing/2014/main" id="{B4BBD2AC-393E-3648-A881-2548314F95BB}"/>
              </a:ext>
            </a:extLst>
          </p:cNvPr>
          <p:cNvSpPr>
            <a:spLocks noChangeArrowheads="1"/>
          </p:cNvSpPr>
          <p:nvPr/>
        </p:nvSpPr>
        <p:spPr bwMode="auto">
          <a:xfrm>
            <a:off x="1232723" y="1795803"/>
            <a:ext cx="17287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dirty="0">
                <a:latin typeface="Calibri" panose="020F0502020204030204" pitchFamily="34" charset="0"/>
                <a:cs typeface="Calibri" panose="020F0502020204030204" pitchFamily="34" charset="0"/>
              </a:rPr>
              <a:t>Straightforward project?</a:t>
            </a:r>
            <a:endParaRPr lang="pt-PT" altLang="en-US" sz="1200" dirty="0">
              <a:latin typeface="Calibri" panose="020F0502020204030204" pitchFamily="34" charset="0"/>
              <a:cs typeface="Calibri" panose="020F0502020204030204" pitchFamily="34" charset="0"/>
            </a:endParaRPr>
          </a:p>
        </p:txBody>
      </p:sp>
      <p:sp>
        <p:nvSpPr>
          <p:cNvPr id="59396" name="Text Box 2">
            <a:extLst>
              <a:ext uri="{FF2B5EF4-FFF2-40B4-BE49-F238E27FC236}">
                <a16:creationId xmlns:a16="http://schemas.microsoft.com/office/drawing/2014/main" id="{4894492F-05E5-9048-ABF5-C3194B929BD1}"/>
              </a:ext>
            </a:extLst>
          </p:cNvPr>
          <p:cNvSpPr txBox="1">
            <a:spLocks noChangeArrowheads="1"/>
          </p:cNvSpPr>
          <p:nvPr/>
        </p:nvSpPr>
        <p:spPr bwMode="auto">
          <a:xfrm>
            <a:off x="7260" y="1786037"/>
            <a:ext cx="1003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Calibri" panose="020F0502020204030204" pitchFamily="34" charset="0"/>
                <a:cs typeface="Calibri" panose="020F0502020204030204" pitchFamily="34" charset="0"/>
              </a:rPr>
              <a:t>Selecting the</a:t>
            </a:r>
          </a:p>
          <a:p>
            <a:r>
              <a:rPr lang="en-US" altLang="en-US" sz="1200" b="1" dirty="0">
                <a:latin typeface="Calibri" panose="020F0502020204030204" pitchFamily="34" charset="0"/>
                <a:cs typeface="Calibri" panose="020F0502020204030204" pitchFamily="34" charset="0"/>
              </a:rPr>
              <a:t> right  book</a:t>
            </a:r>
          </a:p>
        </p:txBody>
      </p:sp>
      <p:sp>
        <p:nvSpPr>
          <p:cNvPr id="59397" name="Rectangle 3">
            <a:extLst>
              <a:ext uri="{FF2B5EF4-FFF2-40B4-BE49-F238E27FC236}">
                <a16:creationId xmlns:a16="http://schemas.microsoft.com/office/drawing/2014/main" id="{D15D693D-D5D8-0547-911B-7F6557466245}"/>
              </a:ext>
            </a:extLst>
          </p:cNvPr>
          <p:cNvSpPr>
            <a:spLocks noChangeArrowheads="1"/>
          </p:cNvSpPr>
          <p:nvPr/>
        </p:nvSpPr>
        <p:spPr bwMode="auto">
          <a:xfrm>
            <a:off x="6893452" y="1827706"/>
            <a:ext cx="2051050" cy="45465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200" b="1">
                <a:solidFill>
                  <a:srgbClr val="000000"/>
                </a:solidFill>
                <a:latin typeface="Calibri" panose="020F0502020204030204" pitchFamily="34" charset="0"/>
                <a:cs typeface="Calibri" panose="020F0502020204030204" pitchFamily="34" charset="0"/>
              </a:rPr>
              <a:t>FIDIC – GENERAL OVERVIEW</a:t>
            </a:r>
            <a:endParaRPr lang="pt-PT" altLang="en-US" sz="1200" b="1">
              <a:solidFill>
                <a:srgbClr val="000000"/>
              </a:solidFill>
              <a:latin typeface="Calibri" panose="020F0502020204030204" pitchFamily="34" charset="0"/>
              <a:cs typeface="Calibri" panose="020F0502020204030204" pitchFamily="34" charset="0"/>
            </a:endParaRPr>
          </a:p>
        </p:txBody>
      </p:sp>
      <p:sp>
        <p:nvSpPr>
          <p:cNvPr id="59398" name="Rectangle 4">
            <a:extLst>
              <a:ext uri="{FF2B5EF4-FFF2-40B4-BE49-F238E27FC236}">
                <a16:creationId xmlns:a16="http://schemas.microsoft.com/office/drawing/2014/main" id="{8F862577-12C6-5E4A-90F4-AE12DD99A68A}"/>
              </a:ext>
            </a:extLst>
          </p:cNvPr>
          <p:cNvSpPr>
            <a:spLocks noChangeArrowheads="1"/>
          </p:cNvSpPr>
          <p:nvPr/>
        </p:nvSpPr>
        <p:spPr bwMode="auto">
          <a:xfrm>
            <a:off x="1551106" y="3834651"/>
            <a:ext cx="248523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dirty="0">
                <a:latin typeface="Calibri" panose="020F0502020204030204" pitchFamily="34" charset="0"/>
                <a:cs typeface="Calibri" panose="020F0502020204030204" pitchFamily="34" charset="0"/>
              </a:rPr>
              <a:t>Plant and/or high unforeseen risks?</a:t>
            </a:r>
          </a:p>
        </p:txBody>
      </p:sp>
      <p:sp>
        <p:nvSpPr>
          <p:cNvPr id="59399" name="Rectangle 6">
            <a:extLst>
              <a:ext uri="{FF2B5EF4-FFF2-40B4-BE49-F238E27FC236}">
                <a16:creationId xmlns:a16="http://schemas.microsoft.com/office/drawing/2014/main" id="{B47D3B20-F789-4F43-9338-56FCD43F1E49}"/>
              </a:ext>
            </a:extLst>
          </p:cNvPr>
          <p:cNvSpPr>
            <a:spLocks noChangeArrowheads="1"/>
          </p:cNvSpPr>
          <p:nvPr/>
        </p:nvSpPr>
        <p:spPr bwMode="auto">
          <a:xfrm>
            <a:off x="2105814" y="4641049"/>
            <a:ext cx="1930521"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dirty="0">
                <a:latin typeface="Calibri" panose="020F0502020204030204" pitchFamily="34" charset="0"/>
                <a:cs typeface="Calibri" panose="020F0502020204030204" pitchFamily="34" charset="0"/>
              </a:rPr>
              <a:t>Fixed price - lump sum</a:t>
            </a:r>
          </a:p>
          <a:p>
            <a:r>
              <a:rPr lang="en-GB" altLang="en-US" sz="1200" dirty="0">
                <a:latin typeface="Calibri" panose="020F0502020204030204" pitchFamily="34" charset="0"/>
                <a:cs typeface="Calibri" panose="020F0502020204030204" pitchFamily="34" charset="0"/>
              </a:rPr>
              <a:t>Little employer involvement</a:t>
            </a:r>
          </a:p>
          <a:p>
            <a:r>
              <a:rPr lang="en-GB" altLang="en-US" sz="1200" dirty="0">
                <a:latin typeface="Calibri" panose="020F0502020204030204" pitchFamily="34" charset="0"/>
                <a:cs typeface="Calibri" panose="020F0502020204030204" pitchFamily="34" charset="0"/>
              </a:rPr>
              <a:t>No major unforeseen risks   </a:t>
            </a:r>
          </a:p>
        </p:txBody>
      </p:sp>
      <p:sp>
        <p:nvSpPr>
          <p:cNvPr id="59400" name="Rectangle 7">
            <a:extLst>
              <a:ext uri="{FF2B5EF4-FFF2-40B4-BE49-F238E27FC236}">
                <a16:creationId xmlns:a16="http://schemas.microsoft.com/office/drawing/2014/main" id="{ECDDD967-FD39-5744-BB58-1DD6D9742B20}"/>
              </a:ext>
            </a:extLst>
          </p:cNvPr>
          <p:cNvSpPr>
            <a:spLocks noChangeArrowheads="1"/>
          </p:cNvSpPr>
          <p:nvPr/>
        </p:nvSpPr>
        <p:spPr bwMode="auto">
          <a:xfrm>
            <a:off x="1299485" y="2332137"/>
            <a:ext cx="4318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200" b="1">
                <a:latin typeface="Calibri" panose="020F0502020204030204" pitchFamily="34" charset="0"/>
                <a:cs typeface="Calibri" panose="020F0502020204030204" pitchFamily="34" charset="0"/>
              </a:rPr>
              <a:t>no</a:t>
            </a:r>
          </a:p>
        </p:txBody>
      </p:sp>
      <p:sp>
        <p:nvSpPr>
          <p:cNvPr id="59401" name="Line 9">
            <a:extLst>
              <a:ext uri="{FF2B5EF4-FFF2-40B4-BE49-F238E27FC236}">
                <a16:creationId xmlns:a16="http://schemas.microsoft.com/office/drawing/2014/main" id="{A51EAC47-1DE2-634F-91AC-E663A097605A}"/>
              </a:ext>
            </a:extLst>
          </p:cNvPr>
          <p:cNvSpPr>
            <a:spLocks noChangeShapeType="1"/>
          </p:cNvSpPr>
          <p:nvPr/>
        </p:nvSpPr>
        <p:spPr bwMode="auto">
          <a:xfrm>
            <a:off x="9033785" y="4443512"/>
            <a:ext cx="0" cy="103667"/>
          </a:xfrm>
          <a:prstGeom prst="line">
            <a:avLst/>
          </a:prstGeom>
          <a:noFill/>
          <a:ln w="12700">
            <a:solidFill>
              <a:srgbClr val="5CC28F"/>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sp>
        <p:nvSpPr>
          <p:cNvPr id="58378" name="Rectangle 13">
            <a:extLst>
              <a:ext uri="{FF2B5EF4-FFF2-40B4-BE49-F238E27FC236}">
                <a16:creationId xmlns:a16="http://schemas.microsoft.com/office/drawing/2014/main" id="{BA684356-FF08-A84B-8916-B395485331A2}"/>
              </a:ext>
            </a:extLst>
          </p:cNvPr>
          <p:cNvSpPr>
            <a:spLocks noChangeArrowheads="1"/>
          </p:cNvSpPr>
          <p:nvPr/>
        </p:nvSpPr>
        <p:spPr bwMode="auto">
          <a:xfrm>
            <a:off x="2163881" y="5481038"/>
            <a:ext cx="5832475" cy="462307"/>
          </a:xfrm>
          <a:prstGeom prst="rect">
            <a:avLst/>
          </a:prstGeom>
          <a:noFill/>
          <a:ln w="9525">
            <a:solidFill>
              <a:schemeClr val="tx1"/>
            </a:solidFill>
            <a:prstDash val="sysDot"/>
            <a:miter lim="800000"/>
            <a:headEnd/>
            <a:tailEnd/>
          </a:ln>
          <a:effec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b="1" dirty="0">
                <a:latin typeface="Calibri" panose="020F0502020204030204" pitchFamily="34" charset="0"/>
                <a:cs typeface="Calibri" panose="020F0502020204030204" pitchFamily="34" charset="0"/>
              </a:rPr>
              <a:t>DISCUSS IN DETAIL </a:t>
            </a:r>
          </a:p>
          <a:p>
            <a:pPr>
              <a:defRPr/>
            </a:pPr>
            <a:r>
              <a:rPr lang="en-GB" altLang="en-US" sz="1200" dirty="0">
                <a:latin typeface="Calibri" panose="020F0502020204030204" pitchFamily="34" charset="0"/>
                <a:cs typeface="Calibri" panose="020F0502020204030204" pitchFamily="34" charset="0"/>
              </a:rPr>
              <a:t>Employer ’s requirements with the Contractor, and negotiate a modified FIDIC contract</a:t>
            </a:r>
          </a:p>
        </p:txBody>
      </p:sp>
      <p:pic>
        <p:nvPicPr>
          <p:cNvPr id="59403" name="Picture 17">
            <a:extLst>
              <a:ext uri="{FF2B5EF4-FFF2-40B4-BE49-F238E27FC236}">
                <a16:creationId xmlns:a16="http://schemas.microsoft.com/office/drawing/2014/main" id="{48451D77-972B-B84D-A26C-9DE6C073F09D}"/>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416" y="2399456"/>
            <a:ext cx="1033462" cy="1249922"/>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4" name="Picture 23">
            <a:extLst>
              <a:ext uri="{FF2B5EF4-FFF2-40B4-BE49-F238E27FC236}">
                <a16:creationId xmlns:a16="http://schemas.microsoft.com/office/drawing/2014/main" id="{FE66AF3E-D223-3F41-8F7E-DC84682481C5}"/>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397" y="4221262"/>
            <a:ext cx="1011238" cy="1229189"/>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5" name="Picture 26">
            <a:extLst>
              <a:ext uri="{FF2B5EF4-FFF2-40B4-BE49-F238E27FC236}">
                <a16:creationId xmlns:a16="http://schemas.microsoft.com/office/drawing/2014/main" id="{0CF27F2D-2339-DF4A-924C-EF9442C5E505}"/>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460" y="3284637"/>
            <a:ext cx="1022350" cy="1239556"/>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6" name="Line 29">
            <a:extLst>
              <a:ext uri="{FF2B5EF4-FFF2-40B4-BE49-F238E27FC236}">
                <a16:creationId xmlns:a16="http://schemas.microsoft.com/office/drawing/2014/main" id="{EF58814E-AE5B-3241-99A4-DB08B8D08D85}"/>
              </a:ext>
            </a:extLst>
          </p:cNvPr>
          <p:cNvSpPr>
            <a:spLocks noChangeShapeType="1"/>
          </p:cNvSpPr>
          <p:nvPr/>
        </p:nvSpPr>
        <p:spPr bwMode="auto">
          <a:xfrm>
            <a:off x="3011497" y="1934302"/>
            <a:ext cx="358775"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sp>
        <p:nvSpPr>
          <p:cNvPr id="59407" name="Rectangle 30">
            <a:extLst>
              <a:ext uri="{FF2B5EF4-FFF2-40B4-BE49-F238E27FC236}">
                <a16:creationId xmlns:a16="http://schemas.microsoft.com/office/drawing/2014/main" id="{96FD64F9-1E9D-DB47-8006-9F4555F8382D}"/>
              </a:ext>
            </a:extLst>
          </p:cNvPr>
          <p:cNvSpPr>
            <a:spLocks noChangeArrowheads="1"/>
          </p:cNvSpPr>
          <p:nvPr/>
        </p:nvSpPr>
        <p:spPr bwMode="auto">
          <a:xfrm>
            <a:off x="3028272" y="1916212"/>
            <a:ext cx="576263"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GB" altLang="en-US" sz="1200" b="1">
                <a:latin typeface="Calibri" panose="020F0502020204030204" pitchFamily="34" charset="0"/>
                <a:cs typeface="Calibri" panose="020F0502020204030204" pitchFamily="34" charset="0"/>
              </a:rPr>
              <a:t>yes</a:t>
            </a:r>
          </a:p>
        </p:txBody>
      </p:sp>
      <p:sp>
        <p:nvSpPr>
          <p:cNvPr id="59408" name="Line 31">
            <a:extLst>
              <a:ext uri="{FF2B5EF4-FFF2-40B4-BE49-F238E27FC236}">
                <a16:creationId xmlns:a16="http://schemas.microsoft.com/office/drawing/2014/main" id="{89B83F72-D474-6C43-8018-E9137682362F}"/>
              </a:ext>
            </a:extLst>
          </p:cNvPr>
          <p:cNvSpPr>
            <a:spLocks noChangeShapeType="1"/>
          </p:cNvSpPr>
          <p:nvPr/>
        </p:nvSpPr>
        <p:spPr bwMode="auto">
          <a:xfrm flipH="1">
            <a:off x="1309182" y="2193853"/>
            <a:ext cx="0" cy="670871"/>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pic>
        <p:nvPicPr>
          <p:cNvPr id="59409" name="Picture 39">
            <a:extLst>
              <a:ext uri="{FF2B5EF4-FFF2-40B4-BE49-F238E27FC236}">
                <a16:creationId xmlns:a16="http://schemas.microsoft.com/office/drawing/2014/main" id="{47DE45C2-4522-6A44-BCA0-FCCD957D8D87}"/>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9681" y="1694318"/>
            <a:ext cx="1003300" cy="1224746"/>
          </a:xfrm>
          <a:prstGeom prst="rect">
            <a:avLst/>
          </a:prstGeom>
          <a:noFill/>
          <a:ln w="127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9410" name="Rectangle 43">
            <a:extLst>
              <a:ext uri="{FF2B5EF4-FFF2-40B4-BE49-F238E27FC236}">
                <a16:creationId xmlns:a16="http://schemas.microsoft.com/office/drawing/2014/main" id="{200D31BD-0AC4-4C4C-977D-F2370E2EA60B}"/>
              </a:ext>
            </a:extLst>
          </p:cNvPr>
          <p:cNvSpPr>
            <a:spLocks noChangeArrowheads="1"/>
          </p:cNvSpPr>
          <p:nvPr/>
        </p:nvSpPr>
        <p:spPr bwMode="auto">
          <a:xfrm>
            <a:off x="1083591" y="2855569"/>
            <a:ext cx="21605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200" dirty="0">
                <a:latin typeface="Calibri" panose="020F0502020204030204" pitchFamily="34" charset="0"/>
                <a:cs typeface="Calibri" panose="020F0502020204030204" pitchFamily="34" charset="0"/>
              </a:rPr>
              <a:t>Employer / consultant design?</a:t>
            </a:r>
          </a:p>
        </p:txBody>
      </p:sp>
      <p:sp>
        <p:nvSpPr>
          <p:cNvPr id="59411" name="Line 45">
            <a:extLst>
              <a:ext uri="{FF2B5EF4-FFF2-40B4-BE49-F238E27FC236}">
                <a16:creationId xmlns:a16="http://schemas.microsoft.com/office/drawing/2014/main" id="{9806CC94-B32A-9040-9EA2-E828B442FFDD}"/>
              </a:ext>
            </a:extLst>
          </p:cNvPr>
          <p:cNvSpPr>
            <a:spLocks noChangeShapeType="1"/>
          </p:cNvSpPr>
          <p:nvPr/>
        </p:nvSpPr>
        <p:spPr bwMode="auto">
          <a:xfrm>
            <a:off x="3171147" y="2994067"/>
            <a:ext cx="1400853" cy="2847"/>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sp>
        <p:nvSpPr>
          <p:cNvPr id="59412" name="Rectangle 46">
            <a:extLst>
              <a:ext uri="{FF2B5EF4-FFF2-40B4-BE49-F238E27FC236}">
                <a16:creationId xmlns:a16="http://schemas.microsoft.com/office/drawing/2014/main" id="{E1DCDA11-5754-C440-8728-E9110699C2B6}"/>
              </a:ext>
            </a:extLst>
          </p:cNvPr>
          <p:cNvSpPr>
            <a:spLocks noChangeArrowheads="1"/>
          </p:cNvSpPr>
          <p:nvPr/>
        </p:nvSpPr>
        <p:spPr bwMode="auto">
          <a:xfrm>
            <a:off x="3460073" y="3205993"/>
            <a:ext cx="576262"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GB" altLang="en-US" sz="1200" b="1" dirty="0">
                <a:latin typeface="Calibri" panose="020F0502020204030204" pitchFamily="34" charset="0"/>
                <a:cs typeface="Calibri" panose="020F0502020204030204" pitchFamily="34" charset="0"/>
              </a:rPr>
              <a:t>yes</a:t>
            </a:r>
          </a:p>
        </p:txBody>
      </p:sp>
      <p:sp>
        <p:nvSpPr>
          <p:cNvPr id="59413" name="Rectangle 47">
            <a:extLst>
              <a:ext uri="{FF2B5EF4-FFF2-40B4-BE49-F238E27FC236}">
                <a16:creationId xmlns:a16="http://schemas.microsoft.com/office/drawing/2014/main" id="{EB1D73E8-B9D8-5C42-8AE5-44B6DEE972F0}"/>
              </a:ext>
            </a:extLst>
          </p:cNvPr>
          <p:cNvSpPr>
            <a:spLocks noChangeArrowheads="1"/>
          </p:cNvSpPr>
          <p:nvPr/>
        </p:nvSpPr>
        <p:spPr bwMode="auto">
          <a:xfrm>
            <a:off x="2071096" y="3226223"/>
            <a:ext cx="4318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200" b="1" dirty="0">
                <a:latin typeface="Calibri" panose="020F0502020204030204" pitchFamily="34" charset="0"/>
                <a:cs typeface="Calibri" panose="020F0502020204030204" pitchFamily="34" charset="0"/>
              </a:rPr>
              <a:t>no</a:t>
            </a:r>
          </a:p>
        </p:txBody>
      </p:sp>
      <p:sp>
        <p:nvSpPr>
          <p:cNvPr id="59414" name="Line 48">
            <a:extLst>
              <a:ext uri="{FF2B5EF4-FFF2-40B4-BE49-F238E27FC236}">
                <a16:creationId xmlns:a16="http://schemas.microsoft.com/office/drawing/2014/main" id="{5E2B4D1D-9728-EB4F-871D-D3482BDFF759}"/>
              </a:ext>
            </a:extLst>
          </p:cNvPr>
          <p:cNvSpPr>
            <a:spLocks noChangeShapeType="1"/>
          </p:cNvSpPr>
          <p:nvPr/>
        </p:nvSpPr>
        <p:spPr bwMode="auto">
          <a:xfrm flipH="1">
            <a:off x="2020210" y="3132568"/>
            <a:ext cx="0" cy="67087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sp>
        <p:nvSpPr>
          <p:cNvPr id="59415" name="Line 49">
            <a:extLst>
              <a:ext uri="{FF2B5EF4-FFF2-40B4-BE49-F238E27FC236}">
                <a16:creationId xmlns:a16="http://schemas.microsoft.com/office/drawing/2014/main" id="{16159F0C-E5F7-B445-A3D8-721DAE8043FF}"/>
              </a:ext>
            </a:extLst>
          </p:cNvPr>
          <p:cNvSpPr>
            <a:spLocks noChangeShapeType="1"/>
          </p:cNvSpPr>
          <p:nvPr/>
        </p:nvSpPr>
        <p:spPr bwMode="auto">
          <a:xfrm>
            <a:off x="4036335" y="3973471"/>
            <a:ext cx="1903818"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sp>
        <p:nvSpPr>
          <p:cNvPr id="59416" name="Rectangle 50">
            <a:extLst>
              <a:ext uri="{FF2B5EF4-FFF2-40B4-BE49-F238E27FC236}">
                <a16:creationId xmlns:a16="http://schemas.microsoft.com/office/drawing/2014/main" id="{2647F0F2-8A25-4646-BD8F-894F477151F2}"/>
              </a:ext>
            </a:extLst>
          </p:cNvPr>
          <p:cNvSpPr>
            <a:spLocks noChangeArrowheads="1"/>
          </p:cNvSpPr>
          <p:nvPr/>
        </p:nvSpPr>
        <p:spPr bwMode="auto">
          <a:xfrm>
            <a:off x="4202863" y="4092139"/>
            <a:ext cx="6477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GB" altLang="en-US" sz="1200" b="1" dirty="0">
                <a:latin typeface="Calibri" panose="020F0502020204030204" pitchFamily="34" charset="0"/>
                <a:cs typeface="Calibri" panose="020F0502020204030204" pitchFamily="34" charset="0"/>
              </a:rPr>
              <a:t>yes</a:t>
            </a:r>
          </a:p>
        </p:txBody>
      </p:sp>
      <p:sp>
        <p:nvSpPr>
          <p:cNvPr id="59417" name="Rectangle 52">
            <a:extLst>
              <a:ext uri="{FF2B5EF4-FFF2-40B4-BE49-F238E27FC236}">
                <a16:creationId xmlns:a16="http://schemas.microsoft.com/office/drawing/2014/main" id="{5F6E9CDD-84F1-CE41-A285-142E6962A923}"/>
              </a:ext>
            </a:extLst>
          </p:cNvPr>
          <p:cNvSpPr>
            <a:spLocks noChangeArrowheads="1"/>
          </p:cNvSpPr>
          <p:nvPr/>
        </p:nvSpPr>
        <p:spPr bwMode="auto">
          <a:xfrm>
            <a:off x="4951854" y="5091374"/>
            <a:ext cx="6477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GB" altLang="en-US" sz="1200" b="1" dirty="0">
                <a:latin typeface="Calibri" panose="020F0502020204030204" pitchFamily="34" charset="0"/>
                <a:cs typeface="Calibri" panose="020F0502020204030204" pitchFamily="34" charset="0"/>
              </a:rPr>
              <a:t>yes</a:t>
            </a:r>
          </a:p>
        </p:txBody>
      </p:sp>
      <p:sp>
        <p:nvSpPr>
          <p:cNvPr id="59418" name="Line 53">
            <a:extLst>
              <a:ext uri="{FF2B5EF4-FFF2-40B4-BE49-F238E27FC236}">
                <a16:creationId xmlns:a16="http://schemas.microsoft.com/office/drawing/2014/main" id="{FEF45623-F1BB-5348-9D63-3B0D2363FDFA}"/>
              </a:ext>
            </a:extLst>
          </p:cNvPr>
          <p:cNvSpPr>
            <a:spLocks noChangeShapeType="1"/>
          </p:cNvSpPr>
          <p:nvPr/>
        </p:nvSpPr>
        <p:spPr bwMode="auto">
          <a:xfrm>
            <a:off x="3975874" y="4964535"/>
            <a:ext cx="3098936" cy="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sp>
        <p:nvSpPr>
          <p:cNvPr id="59419" name="Rectangle 54">
            <a:extLst>
              <a:ext uri="{FF2B5EF4-FFF2-40B4-BE49-F238E27FC236}">
                <a16:creationId xmlns:a16="http://schemas.microsoft.com/office/drawing/2014/main" id="{FF92B17D-A4A7-7B4E-BF9E-C126607F822C}"/>
              </a:ext>
            </a:extLst>
          </p:cNvPr>
          <p:cNvSpPr>
            <a:spLocks noChangeArrowheads="1"/>
          </p:cNvSpPr>
          <p:nvPr/>
        </p:nvSpPr>
        <p:spPr bwMode="auto">
          <a:xfrm>
            <a:off x="929365" y="5180299"/>
            <a:ext cx="4318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200" b="1">
                <a:latin typeface="Calibri" panose="020F0502020204030204" pitchFamily="34" charset="0"/>
                <a:cs typeface="Calibri" panose="020F0502020204030204" pitchFamily="34" charset="0"/>
              </a:rPr>
              <a:t>no</a:t>
            </a:r>
          </a:p>
        </p:txBody>
      </p:sp>
      <p:sp>
        <p:nvSpPr>
          <p:cNvPr id="59420" name="AutoShape 58">
            <a:extLst>
              <a:ext uri="{FF2B5EF4-FFF2-40B4-BE49-F238E27FC236}">
                <a16:creationId xmlns:a16="http://schemas.microsoft.com/office/drawing/2014/main" id="{9A1662EE-B4D3-FA45-8E5C-5F12EFB3EE97}"/>
              </a:ext>
            </a:extLst>
          </p:cNvPr>
          <p:cNvSpPr>
            <a:spLocks noChangeArrowheads="1"/>
          </p:cNvSpPr>
          <p:nvPr/>
        </p:nvSpPr>
        <p:spPr bwMode="auto">
          <a:xfrm>
            <a:off x="1715711" y="4813643"/>
            <a:ext cx="358775" cy="1208456"/>
          </a:xfrm>
          <a:prstGeom prst="curvedRightArrow">
            <a:avLst>
              <a:gd name="adj1" fmla="val 83496"/>
              <a:gd name="adj2" fmla="val 155708"/>
              <a:gd name="adj3" fmla="val 33333"/>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200">
              <a:latin typeface="Calibri" panose="020F0502020204030204" pitchFamily="34" charset="0"/>
              <a:cs typeface="Calibri" panose="020F0502020204030204" pitchFamily="34" charset="0"/>
            </a:endParaRPr>
          </a:p>
        </p:txBody>
      </p:sp>
      <p:sp>
        <p:nvSpPr>
          <p:cNvPr id="59421" name="Rectangle 59">
            <a:extLst>
              <a:ext uri="{FF2B5EF4-FFF2-40B4-BE49-F238E27FC236}">
                <a16:creationId xmlns:a16="http://schemas.microsoft.com/office/drawing/2014/main" id="{A69C80A4-E4F8-4A4E-BB82-9CB81A68D207}"/>
              </a:ext>
            </a:extLst>
          </p:cNvPr>
          <p:cNvSpPr>
            <a:spLocks noChangeArrowheads="1"/>
          </p:cNvSpPr>
          <p:nvPr/>
        </p:nvSpPr>
        <p:spPr bwMode="auto">
          <a:xfrm>
            <a:off x="2834438" y="4187296"/>
            <a:ext cx="431800"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200" b="1" dirty="0">
                <a:latin typeface="Calibri" panose="020F0502020204030204" pitchFamily="34" charset="0"/>
                <a:cs typeface="Calibri" panose="020F0502020204030204" pitchFamily="34" charset="0"/>
              </a:rPr>
              <a:t>no</a:t>
            </a:r>
          </a:p>
        </p:txBody>
      </p:sp>
      <p:sp>
        <p:nvSpPr>
          <p:cNvPr id="59422" name="Line 60">
            <a:extLst>
              <a:ext uri="{FF2B5EF4-FFF2-40B4-BE49-F238E27FC236}">
                <a16:creationId xmlns:a16="http://schemas.microsoft.com/office/drawing/2014/main" id="{71B5E063-AA35-4D40-88F6-FDCCBE0DC95D}"/>
              </a:ext>
            </a:extLst>
          </p:cNvPr>
          <p:cNvSpPr>
            <a:spLocks noChangeShapeType="1"/>
          </p:cNvSpPr>
          <p:nvPr/>
        </p:nvSpPr>
        <p:spPr bwMode="auto">
          <a:xfrm flipH="1">
            <a:off x="2691562" y="4092127"/>
            <a:ext cx="0" cy="467980"/>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93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ECE6D05F-AF09-DB4F-B62C-6C84D04A1A71}"/>
              </a:ext>
            </a:extLst>
          </p:cNvPr>
          <p:cNvSpPr txBox="1">
            <a:spLocks noChangeArrowheads="1"/>
          </p:cNvSpPr>
          <p:nvPr/>
        </p:nvSpPr>
        <p:spPr bwMode="auto">
          <a:xfrm>
            <a:off x="611560" y="1772816"/>
            <a:ext cx="828198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dirty="0">
                <a:solidFill>
                  <a:srgbClr val="000000"/>
                </a:solidFill>
              </a:rPr>
              <a:t>Practical Guide (PRAG) is the working tool </a:t>
            </a:r>
            <a:r>
              <a:rPr lang="en-US" altLang="en-US" dirty="0"/>
              <a:t>on contract procedures for European Union that provides contracting authorities, tenderers, and contractors with practical assistance in preparing and implementing procurement and grant contracts in the field of EU external action.</a:t>
            </a:r>
          </a:p>
          <a:p>
            <a:pPr algn="just">
              <a:spcBef>
                <a:spcPct val="50000"/>
              </a:spcBef>
            </a:pPr>
            <a:endParaRPr lang="en-US" altLang="en-US" dirty="0"/>
          </a:p>
          <a:p>
            <a:pPr algn="just">
              <a:spcBef>
                <a:spcPct val="50000"/>
              </a:spcBef>
            </a:pPr>
            <a:r>
              <a:rPr lang="en-US" altLang="en-US" dirty="0"/>
              <a:t>The practical guide explains both procurement and grant award procedures applying to European Union external actions financed from the general budget of the European Union and the European Development Fund (EDF).</a:t>
            </a:r>
          </a:p>
          <a:p>
            <a:pPr algn="just">
              <a:spcBef>
                <a:spcPct val="50000"/>
              </a:spcBef>
            </a:pPr>
            <a:r>
              <a:rPr lang="en-US" altLang="en-US" dirty="0">
                <a:solidFill>
                  <a:srgbClr val="000000"/>
                </a:solidFill>
              </a:rPr>
              <a:t>There are strict rules governing the way in which the contracts are awarded. </a:t>
            </a:r>
          </a:p>
          <a:p>
            <a:pPr algn="just">
              <a:spcBef>
                <a:spcPct val="50000"/>
              </a:spcBef>
            </a:pPr>
            <a:r>
              <a:rPr lang="en-US" altLang="en-US" dirty="0">
                <a:solidFill>
                  <a:srgbClr val="000000"/>
                </a:solidFill>
              </a:rPr>
              <a:t>These rules help to ensure that suitably qualified contractors are chosen without bias and that the best value for money is obtained, with the full transparency to the use of public funds.</a:t>
            </a:r>
            <a:endParaRPr lang="en-US" altLang="en-US" dirty="0"/>
          </a:p>
        </p:txBody>
      </p:sp>
    </p:spTree>
    <p:extLst>
      <p:ext uri="{BB962C8B-B14F-4D97-AF65-F5344CB8AC3E}">
        <p14:creationId xmlns:p14="http://schemas.microsoft.com/office/powerpoint/2010/main" val="26149736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2">
            <a:extLst>
              <a:ext uri="{FF2B5EF4-FFF2-40B4-BE49-F238E27FC236}">
                <a16:creationId xmlns:a16="http://schemas.microsoft.com/office/drawing/2014/main" id="{C0FC88CA-08AC-3A49-88A9-423C793BFEA4}"/>
              </a:ext>
            </a:extLst>
          </p:cNvPr>
          <p:cNvSpPr txBox="1">
            <a:spLocks noChangeArrowheads="1"/>
          </p:cNvSpPr>
          <p:nvPr/>
        </p:nvSpPr>
        <p:spPr bwMode="auto">
          <a:xfrm>
            <a:off x="237312" y="1750590"/>
            <a:ext cx="1003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b="1" dirty="0">
                <a:latin typeface="Arial Narrow" panose="020B0604020202020204" pitchFamily="34" charset="0"/>
              </a:rPr>
              <a:t>FIDIC contracts:</a:t>
            </a:r>
          </a:p>
          <a:p>
            <a:r>
              <a:rPr lang="en-GB" altLang="en-US" sz="1200" b="1" dirty="0">
                <a:latin typeface="Arial Narrow" panose="020B0604020202020204" pitchFamily="34" charset="0"/>
              </a:rPr>
              <a:t>Features and advantages </a:t>
            </a:r>
          </a:p>
        </p:txBody>
      </p:sp>
      <p:sp>
        <p:nvSpPr>
          <p:cNvPr id="61444" name="Rectangle 3">
            <a:extLst>
              <a:ext uri="{FF2B5EF4-FFF2-40B4-BE49-F238E27FC236}">
                <a16:creationId xmlns:a16="http://schemas.microsoft.com/office/drawing/2014/main" id="{21ABE3C6-36C6-2145-A169-EDA06C1ED0B4}"/>
              </a:ext>
            </a:extLst>
          </p:cNvPr>
          <p:cNvSpPr>
            <a:spLocks noChangeArrowheads="1"/>
          </p:cNvSpPr>
          <p:nvPr/>
        </p:nvSpPr>
        <p:spPr bwMode="auto">
          <a:xfrm>
            <a:off x="6156176" y="1850444"/>
            <a:ext cx="2627784"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a:solidFill>
                  <a:srgbClr val="000000"/>
                </a:solidFill>
                <a:latin typeface="Arial Narrow" panose="020B0604020202020204" pitchFamily="34" charset="0"/>
                <a:cs typeface="Times New Roman" panose="02020603050405020304" pitchFamily="18" charset="0"/>
              </a:rPr>
              <a:t>FIDIC – GENERAL OVERVIEW</a:t>
            </a:r>
            <a:endParaRPr lang="en-GB" altLang="en-US" sz="1600" b="1">
              <a:solidFill>
                <a:srgbClr val="000000"/>
              </a:solidFill>
              <a:latin typeface="Arial Narrow" panose="020B0604020202020204" pitchFamily="34" charset="0"/>
              <a:cs typeface="Times New Roman" panose="02020603050405020304" pitchFamily="18" charset="0"/>
            </a:endParaRPr>
          </a:p>
        </p:txBody>
      </p:sp>
      <p:sp>
        <p:nvSpPr>
          <p:cNvPr id="61445" name="Line 5">
            <a:extLst>
              <a:ext uri="{FF2B5EF4-FFF2-40B4-BE49-F238E27FC236}">
                <a16:creationId xmlns:a16="http://schemas.microsoft.com/office/drawing/2014/main" id="{C8961B10-4720-1643-9BDB-E485148F5B94}"/>
              </a:ext>
            </a:extLst>
          </p:cNvPr>
          <p:cNvSpPr>
            <a:spLocks noChangeShapeType="1"/>
          </p:cNvSpPr>
          <p:nvPr/>
        </p:nvSpPr>
        <p:spPr bwMode="auto">
          <a:xfrm>
            <a:off x="9424988" y="4432300"/>
            <a:ext cx="0" cy="111125"/>
          </a:xfrm>
          <a:prstGeom prst="line">
            <a:avLst/>
          </a:prstGeom>
          <a:noFill/>
          <a:ln w="12700">
            <a:solidFill>
              <a:srgbClr val="5CC28F"/>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6" name="Text Box 18">
            <a:extLst>
              <a:ext uri="{FF2B5EF4-FFF2-40B4-BE49-F238E27FC236}">
                <a16:creationId xmlns:a16="http://schemas.microsoft.com/office/drawing/2014/main" id="{37B61B54-6DE9-6B4F-871D-60D00C948003}"/>
              </a:ext>
            </a:extLst>
          </p:cNvPr>
          <p:cNvSpPr txBox="1">
            <a:spLocks noChangeArrowheads="1"/>
          </p:cNvSpPr>
          <p:nvPr/>
        </p:nvSpPr>
        <p:spPr bwMode="auto">
          <a:xfrm>
            <a:off x="1814319" y="1865526"/>
            <a:ext cx="396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GB" altLang="en-US" sz="2400" b="1" dirty="0"/>
              <a:t>FIDIC CONTRACTS</a:t>
            </a:r>
          </a:p>
        </p:txBody>
      </p:sp>
      <p:graphicFrame>
        <p:nvGraphicFramePr>
          <p:cNvPr id="390297" name="Group 153">
            <a:extLst>
              <a:ext uri="{FF2B5EF4-FFF2-40B4-BE49-F238E27FC236}">
                <a16:creationId xmlns:a16="http://schemas.microsoft.com/office/drawing/2014/main" id="{F21C8E70-A3DA-9747-95E1-6E2409EFD82E}"/>
              </a:ext>
            </a:extLst>
          </p:cNvPr>
          <p:cNvGraphicFramePr>
            <a:graphicFrameLocks noGrp="1"/>
          </p:cNvGraphicFramePr>
          <p:nvPr>
            <p:extLst>
              <p:ext uri="{D42A27DB-BD31-4B8C-83A1-F6EECF244321}">
                <p14:modId xmlns:p14="http://schemas.microsoft.com/office/powerpoint/2010/main" val="509540866"/>
              </p:ext>
            </p:extLst>
          </p:nvPr>
        </p:nvGraphicFramePr>
        <p:xfrm>
          <a:off x="2981056" y="2572915"/>
          <a:ext cx="5617342" cy="3091179"/>
        </p:xfrm>
        <a:graphic>
          <a:graphicData uri="http://schemas.openxmlformats.org/drawingml/2006/table">
            <a:tbl>
              <a:tblPr/>
              <a:tblGrid>
                <a:gridCol w="1375615">
                  <a:extLst>
                    <a:ext uri="{9D8B030D-6E8A-4147-A177-3AD203B41FA5}">
                      <a16:colId xmlns:a16="http://schemas.microsoft.com/office/drawing/2014/main" val="20000"/>
                    </a:ext>
                  </a:extLst>
                </a:gridCol>
                <a:gridCol w="4241727">
                  <a:extLst>
                    <a:ext uri="{9D8B030D-6E8A-4147-A177-3AD203B41FA5}">
                      <a16:colId xmlns:a16="http://schemas.microsoft.com/office/drawing/2014/main" val="20001"/>
                    </a:ext>
                  </a:extLst>
                </a:gridCol>
              </a:tblGrid>
              <a:tr h="709217">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1" i="0" u="none" strike="noStrike" cap="none" normalizeH="0" baseline="0" dirty="0">
                          <a:ln>
                            <a:noFill/>
                          </a:ln>
                          <a:solidFill>
                            <a:srgbClr val="000000"/>
                          </a:solidFill>
                          <a:effectLst>
                            <a:outerShdw blurRad="38100" dist="38100" dir="2700000" algn="tl">
                              <a:srgbClr val="FFFFFF"/>
                            </a:outerShdw>
                          </a:effectLst>
                          <a:latin typeface="Arial Narrow" panose="020B0606020202030204" pitchFamily="34" charset="0"/>
                        </a:rPr>
                        <a:t>Effective</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0" i="0" u="none" strike="noStrike" cap="none" normalizeH="0" baseline="0">
                          <a:ln>
                            <a:noFill/>
                          </a:ln>
                          <a:solidFill>
                            <a:srgbClr val="000000"/>
                          </a:solidFill>
                          <a:effectLst/>
                          <a:latin typeface="Arial Narrow" panose="020B0606020202030204" pitchFamily="34" charset="0"/>
                        </a:rPr>
                        <a:t>They establish clear and complete conditions between the parties, explicit and reasonable time limits, and provision for dispute resolution by adjudication.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extLst>
                  <a:ext uri="{0D108BD9-81ED-4DB2-BD59-A6C34878D82A}">
                    <a16:rowId xmlns:a16="http://schemas.microsoft.com/office/drawing/2014/main" val="10000"/>
                  </a:ext>
                </a:extLst>
              </a:tr>
              <a:tr h="499079">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1" i="0" u="none" strike="noStrike" cap="none" normalizeH="0" baseline="0">
                          <a:ln>
                            <a:noFill/>
                          </a:ln>
                          <a:solidFill>
                            <a:srgbClr val="000000"/>
                          </a:solidFill>
                          <a:effectLst>
                            <a:outerShdw blurRad="38100" dist="38100" dir="2700000" algn="tl">
                              <a:srgbClr val="FFFFFF"/>
                            </a:outerShdw>
                          </a:effectLst>
                          <a:latin typeface="Arial Narrow" panose="020B0606020202030204" pitchFamily="34" charset="0"/>
                        </a:rPr>
                        <a:t>Balanced</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0" i="0" u="none" strike="noStrike" cap="none" normalizeH="0" baseline="0">
                          <a:ln>
                            <a:noFill/>
                          </a:ln>
                          <a:solidFill>
                            <a:srgbClr val="000000"/>
                          </a:solidFill>
                          <a:effectLst/>
                          <a:latin typeface="Arial Narrow" panose="020B0606020202030204" pitchFamily="34" charset="0"/>
                        </a:rPr>
                        <a:t>Fair apportioning of risks, rights and obligations between the parties. </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CCFF"/>
                    </a:solidFill>
                  </a:tcPr>
                </a:tc>
                <a:extLst>
                  <a:ext uri="{0D108BD9-81ED-4DB2-BD59-A6C34878D82A}">
                    <a16:rowId xmlns:a16="http://schemas.microsoft.com/office/drawing/2014/main" val="10001"/>
                  </a:ext>
                </a:extLst>
              </a:tr>
              <a:tr h="499079">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1" i="0" u="none" strike="noStrike" cap="none" normalizeH="0" baseline="0">
                          <a:ln>
                            <a:noFill/>
                          </a:ln>
                          <a:solidFill>
                            <a:srgbClr val="000000"/>
                          </a:solidFill>
                          <a:effectLst>
                            <a:outerShdw blurRad="38100" dist="38100" dir="2700000" algn="tl">
                              <a:srgbClr val="FFFFFF"/>
                            </a:outerShdw>
                          </a:effectLst>
                          <a:latin typeface="Arial Narrow" panose="020B0606020202030204" pitchFamily="34" charset="0"/>
                        </a:rPr>
                        <a:t>Accepted</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0" i="0" u="none" strike="noStrike" cap="none" normalizeH="0" baseline="0">
                          <a:ln>
                            <a:noFill/>
                          </a:ln>
                          <a:solidFill>
                            <a:srgbClr val="000000"/>
                          </a:solidFill>
                          <a:effectLst/>
                          <a:latin typeface="Arial Narrow" panose="020B0606020202030204" pitchFamily="34" charset="0"/>
                        </a:rPr>
                        <a:t>They are widely known, and recognised, and used for international contracts.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66"/>
                    </a:solidFill>
                  </a:tcPr>
                </a:tc>
                <a:extLst>
                  <a:ext uri="{0D108BD9-81ED-4DB2-BD59-A6C34878D82A}">
                    <a16:rowId xmlns:a16="http://schemas.microsoft.com/office/drawing/2014/main" val="10002"/>
                  </a:ext>
                </a:extLst>
              </a:tr>
              <a:tr h="499079">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1" i="0" u="none" strike="noStrike" cap="none" normalizeH="0" baseline="0">
                          <a:ln>
                            <a:noFill/>
                          </a:ln>
                          <a:solidFill>
                            <a:srgbClr val="000000"/>
                          </a:solidFill>
                          <a:effectLst>
                            <a:outerShdw blurRad="38100" dist="38100" dir="2700000" algn="tl">
                              <a:srgbClr val="FFFFFF"/>
                            </a:outerShdw>
                          </a:effectLst>
                          <a:latin typeface="Arial Narrow" panose="020B0606020202030204" pitchFamily="34" charset="0"/>
                        </a:rPr>
                        <a:t>Supported</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0" i="0" u="none" strike="noStrike" cap="none" normalizeH="0" baseline="0">
                          <a:ln>
                            <a:noFill/>
                          </a:ln>
                          <a:solidFill>
                            <a:srgbClr val="000000"/>
                          </a:solidFill>
                          <a:effectLst/>
                          <a:latin typeface="Arial Narrow" panose="020B0606020202030204" pitchFamily="34" charset="0"/>
                        </a:rPr>
                        <a:t>By development banks and other international and governmental authorities.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3"/>
                  </a:ext>
                </a:extLst>
              </a:tr>
              <a:tr h="530819">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1" i="0" u="none" strike="noStrike" cap="none" normalizeH="0" baseline="0">
                          <a:ln>
                            <a:noFill/>
                          </a:ln>
                          <a:solidFill>
                            <a:srgbClr val="000000"/>
                          </a:solidFill>
                          <a:effectLst>
                            <a:outerShdw blurRad="38100" dist="38100" dir="2700000" algn="tl">
                              <a:srgbClr val="FFFFFF"/>
                            </a:outerShdw>
                          </a:effectLst>
                          <a:latin typeface="Arial Narrow" panose="020B0606020202030204" pitchFamily="34" charset="0"/>
                        </a:rPr>
                        <a:t>Well tried</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spcAft>
                          <a:spcPct val="40000"/>
                        </a:spcAft>
                        <a:buFont typeface="Wingdings" panose="05000000000000000000" pitchFamily="2" charset="2"/>
                        <a:defRPr sz="2000">
                          <a:solidFill>
                            <a:srgbClr val="000000"/>
                          </a:solidFill>
                          <a:latin typeface="Arial Narrow" panose="020B0606020202030204" pitchFamily="34" charset="0"/>
                        </a:defRPr>
                      </a:lvl1pPr>
                      <a:lvl2pPr marL="179388">
                        <a:spcBef>
                          <a:spcPct val="20000"/>
                        </a:spcBef>
                        <a:spcAft>
                          <a:spcPct val="30000"/>
                        </a:spcAft>
                        <a:buFont typeface="Wingdings" panose="05000000000000000000" pitchFamily="2" charset="2"/>
                        <a:defRPr>
                          <a:solidFill>
                            <a:schemeClr val="tx1"/>
                          </a:solidFill>
                          <a:latin typeface="Arial Narrow" panose="020B0606020202030204" pitchFamily="34" charset="0"/>
                        </a:defRPr>
                      </a:lvl2pPr>
                      <a:lvl3pPr marL="534988">
                        <a:spcBef>
                          <a:spcPct val="20000"/>
                        </a:spcBef>
                        <a:spcAft>
                          <a:spcPct val="30000"/>
                        </a:spcAft>
                        <a:buFont typeface="Wingdings" panose="05000000000000000000" pitchFamily="2" charset="2"/>
                        <a:defRPr sz="1600">
                          <a:solidFill>
                            <a:schemeClr val="tx1"/>
                          </a:solidFill>
                          <a:latin typeface="Arial Narrow" panose="020B0606020202030204" pitchFamily="34" charset="0"/>
                        </a:defRPr>
                      </a:lvl3pPr>
                      <a:lvl4pPr marL="992188">
                        <a:spcBef>
                          <a:spcPct val="20000"/>
                        </a:spcBef>
                        <a:spcAft>
                          <a:spcPct val="30000"/>
                        </a:spcAft>
                        <a:defRPr sz="1600">
                          <a:solidFill>
                            <a:schemeClr val="tx1"/>
                          </a:solidFill>
                          <a:latin typeface="Arial Narrow" panose="020B060602020203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40000"/>
                        </a:spcAft>
                        <a:buClrTx/>
                        <a:buSzTx/>
                        <a:buFont typeface="Wingdings" panose="05000000000000000000" pitchFamily="2" charset="2"/>
                        <a:buNone/>
                        <a:tabLst/>
                      </a:pPr>
                      <a:r>
                        <a:rPr kumimoji="0" lang="en-GB" altLang="en-US" sz="1600" b="0" i="0" u="none" strike="noStrike" cap="none" normalizeH="0" baseline="0" dirty="0">
                          <a:ln>
                            <a:noFill/>
                          </a:ln>
                          <a:solidFill>
                            <a:srgbClr val="000000"/>
                          </a:solidFill>
                          <a:effectLst/>
                          <a:latin typeface="Arial Narrow" panose="020B0606020202030204" pitchFamily="34" charset="0"/>
                        </a:rPr>
                        <a:t>Most of them have been used for a long time.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4"/>
                  </a:ext>
                </a:extLst>
              </a:tr>
            </a:tbl>
          </a:graphicData>
        </a:graphic>
      </p:graphicFrame>
      <p:grpSp>
        <p:nvGrpSpPr>
          <p:cNvPr id="61467" name="Group 137">
            <a:extLst>
              <a:ext uri="{FF2B5EF4-FFF2-40B4-BE49-F238E27FC236}">
                <a16:creationId xmlns:a16="http://schemas.microsoft.com/office/drawing/2014/main" id="{E051ECD6-7AE8-DB4A-A975-97D354FD53A4}"/>
              </a:ext>
            </a:extLst>
          </p:cNvPr>
          <p:cNvGrpSpPr>
            <a:grpSpLocks/>
          </p:cNvGrpSpPr>
          <p:nvPr/>
        </p:nvGrpSpPr>
        <p:grpSpPr bwMode="auto">
          <a:xfrm>
            <a:off x="177252" y="2662238"/>
            <a:ext cx="4818062" cy="2808287"/>
            <a:chOff x="2608" y="1525"/>
            <a:chExt cx="3239" cy="1838"/>
          </a:xfrm>
        </p:grpSpPr>
        <p:sp>
          <p:nvSpPr>
            <p:cNvPr id="61468" name="Line 138">
              <a:extLst>
                <a:ext uri="{FF2B5EF4-FFF2-40B4-BE49-F238E27FC236}">
                  <a16:creationId xmlns:a16="http://schemas.microsoft.com/office/drawing/2014/main" id="{BB4D29EA-D47D-5147-9870-C3C2C7D2AB63}"/>
                </a:ext>
              </a:extLst>
            </p:cNvPr>
            <p:cNvSpPr>
              <a:spLocks noChangeShapeType="1"/>
            </p:cNvSpPr>
            <p:nvPr/>
          </p:nvSpPr>
          <p:spPr bwMode="auto">
            <a:xfrm>
              <a:off x="5847" y="2572"/>
              <a:ext cx="0" cy="70"/>
            </a:xfrm>
            <a:prstGeom prst="line">
              <a:avLst/>
            </a:prstGeom>
            <a:noFill/>
            <a:ln w="12700">
              <a:solidFill>
                <a:srgbClr val="5CC28F"/>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469" name="Diagram 139">
              <a:extLst>
                <a:ext uri="{FF2B5EF4-FFF2-40B4-BE49-F238E27FC236}">
                  <a16:creationId xmlns:a16="http://schemas.microsoft.com/office/drawing/2014/main" id="{43BAC130-4668-4349-BB72-C418205EC650}"/>
                </a:ext>
              </a:extLst>
            </p:cNvPr>
            <p:cNvGrpSpPr>
              <a:grpSpLocks noChangeAspect="1"/>
            </p:cNvGrpSpPr>
            <p:nvPr/>
          </p:nvGrpSpPr>
          <p:grpSpPr bwMode="auto">
            <a:xfrm>
              <a:off x="2608" y="1525"/>
              <a:ext cx="1860" cy="1838"/>
              <a:chOff x="1395" y="671"/>
              <a:chExt cx="2926" cy="2892"/>
            </a:xfrm>
          </p:grpSpPr>
          <p:sp>
            <p:nvSpPr>
              <p:cNvPr id="61470" name="_s390285">
                <a:extLst>
                  <a:ext uri="{FF2B5EF4-FFF2-40B4-BE49-F238E27FC236}">
                    <a16:creationId xmlns:a16="http://schemas.microsoft.com/office/drawing/2014/main" id="{5F68FB5C-B211-0D4C-A242-C6C25FF16D8D}"/>
                  </a:ext>
                </a:extLst>
              </p:cNvPr>
              <p:cNvSpPr>
                <a:spLocks noChangeArrowheads="1" noTextEdit="1"/>
              </p:cNvSpPr>
              <p:nvPr/>
            </p:nvSpPr>
            <p:spPr bwMode="auto">
              <a:xfrm>
                <a:off x="2322" y="1173"/>
                <a:ext cx="1072" cy="1072"/>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a:p>
            </p:txBody>
          </p:sp>
          <p:sp>
            <p:nvSpPr>
              <p:cNvPr id="4" name="_s390286">
                <a:extLst>
                  <a:ext uri="{FF2B5EF4-FFF2-40B4-BE49-F238E27FC236}">
                    <a16:creationId xmlns:a16="http://schemas.microsoft.com/office/drawing/2014/main" id="{180B9ED3-2331-3A4C-B33D-6A8321F37878}"/>
                  </a:ext>
                </a:extLst>
              </p:cNvPr>
              <p:cNvSpPr>
                <a:spLocks noChangeArrowheads="1"/>
              </p:cNvSpPr>
              <p:nvPr/>
            </p:nvSpPr>
            <p:spPr bwMode="auto">
              <a:xfrm>
                <a:off x="2699" y="799"/>
                <a:ext cx="317" cy="268"/>
              </a:xfrm>
              <a:prstGeom prst="rect">
                <a:avLst/>
              </a:prstGeom>
              <a:noFill/>
              <a:ln>
                <a:noFill/>
              </a:ln>
            </p:spPr>
            <p:txBody>
              <a:bodyPr wrap="none" lIns="0" tIns="0" rIns="0" bIns="0" anchor="ctr"/>
              <a:lstStyle/>
              <a:p>
                <a:pPr algn="ctr" eaLnBrk="1" hangingPunct="1">
                  <a:defRPr/>
                </a:pPr>
                <a:r>
                  <a:rPr lang="pt-PT" altLang="en-US" sz="700" b="1">
                    <a:effectLst>
                      <a:outerShdw blurRad="38100" dist="38100" dir="2700000" algn="tl">
                        <a:srgbClr val="C0C0C0"/>
                      </a:outerShdw>
                    </a:effectLst>
                  </a:rPr>
                  <a:t>EFFECTIVE</a:t>
                </a:r>
              </a:p>
            </p:txBody>
          </p:sp>
          <p:sp>
            <p:nvSpPr>
              <p:cNvPr id="61472" name="_s390287">
                <a:extLst>
                  <a:ext uri="{FF2B5EF4-FFF2-40B4-BE49-F238E27FC236}">
                    <a16:creationId xmlns:a16="http://schemas.microsoft.com/office/drawing/2014/main" id="{70FA89B2-B6C4-C049-986B-FFDE94D5E45A}"/>
                  </a:ext>
                </a:extLst>
              </p:cNvPr>
              <p:cNvSpPr>
                <a:spLocks noChangeArrowheads="1" noTextEdit="1"/>
              </p:cNvSpPr>
              <p:nvPr/>
            </p:nvSpPr>
            <p:spPr bwMode="auto">
              <a:xfrm>
                <a:off x="2710" y="1454"/>
                <a:ext cx="1072" cy="1072"/>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a:p>
            </p:txBody>
          </p:sp>
          <p:sp>
            <p:nvSpPr>
              <p:cNvPr id="6" name="_s390288">
                <a:extLst>
                  <a:ext uri="{FF2B5EF4-FFF2-40B4-BE49-F238E27FC236}">
                    <a16:creationId xmlns:a16="http://schemas.microsoft.com/office/drawing/2014/main" id="{4DB78C4A-7883-C04E-8718-733498899B6A}"/>
                  </a:ext>
                </a:extLst>
              </p:cNvPr>
              <p:cNvSpPr>
                <a:spLocks noChangeArrowheads="1"/>
              </p:cNvSpPr>
              <p:nvPr/>
            </p:nvSpPr>
            <p:spPr bwMode="auto">
              <a:xfrm>
                <a:off x="3858" y="1524"/>
                <a:ext cx="316" cy="268"/>
              </a:xfrm>
              <a:prstGeom prst="rect">
                <a:avLst/>
              </a:prstGeom>
              <a:noFill/>
              <a:ln>
                <a:noFill/>
              </a:ln>
            </p:spPr>
            <p:txBody>
              <a:bodyPr wrap="none" lIns="0" tIns="0" rIns="0" bIns="0" anchor="ctr"/>
              <a:lstStyle/>
              <a:p>
                <a:pPr algn="ctr" eaLnBrk="1" hangingPunct="1">
                  <a:defRPr/>
                </a:pPr>
                <a:r>
                  <a:rPr lang="pt-PT" altLang="en-US" sz="700" b="1">
                    <a:effectLst>
                      <a:outerShdw blurRad="38100" dist="38100" dir="2700000" algn="tl">
                        <a:srgbClr val="C0C0C0"/>
                      </a:outerShdw>
                    </a:effectLst>
                  </a:rPr>
                  <a:t>BALANCED</a:t>
                </a:r>
              </a:p>
            </p:txBody>
          </p:sp>
          <p:sp>
            <p:nvSpPr>
              <p:cNvPr id="61474" name="_s390289">
                <a:extLst>
                  <a:ext uri="{FF2B5EF4-FFF2-40B4-BE49-F238E27FC236}">
                    <a16:creationId xmlns:a16="http://schemas.microsoft.com/office/drawing/2014/main" id="{73747993-A69D-D24B-AF31-C53772C955AE}"/>
                  </a:ext>
                </a:extLst>
              </p:cNvPr>
              <p:cNvSpPr>
                <a:spLocks noChangeArrowheads="1" noTextEdit="1"/>
              </p:cNvSpPr>
              <p:nvPr/>
            </p:nvSpPr>
            <p:spPr bwMode="auto">
              <a:xfrm>
                <a:off x="2562" y="1910"/>
                <a:ext cx="1072" cy="1072"/>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a:p>
            </p:txBody>
          </p:sp>
          <p:sp>
            <p:nvSpPr>
              <p:cNvPr id="8" name="_s390290">
                <a:extLst>
                  <a:ext uri="{FF2B5EF4-FFF2-40B4-BE49-F238E27FC236}">
                    <a16:creationId xmlns:a16="http://schemas.microsoft.com/office/drawing/2014/main" id="{44F37AC4-A2EC-AC4E-B2D9-8C4400EB44E0}"/>
                  </a:ext>
                </a:extLst>
              </p:cNvPr>
              <p:cNvSpPr>
                <a:spLocks noChangeArrowheads="1"/>
              </p:cNvSpPr>
              <p:nvPr/>
            </p:nvSpPr>
            <p:spPr bwMode="auto">
              <a:xfrm>
                <a:off x="3475" y="2966"/>
                <a:ext cx="317" cy="268"/>
              </a:xfrm>
              <a:prstGeom prst="rect">
                <a:avLst/>
              </a:prstGeom>
              <a:noFill/>
              <a:ln>
                <a:noFill/>
              </a:ln>
            </p:spPr>
            <p:txBody>
              <a:bodyPr wrap="none" lIns="0" tIns="0" rIns="0" bIns="0" anchor="ctr"/>
              <a:lstStyle/>
              <a:p>
                <a:pPr algn="ctr" eaLnBrk="1" hangingPunct="1">
                  <a:defRPr/>
                </a:pPr>
                <a:r>
                  <a:rPr lang="pt-PT" altLang="en-US" sz="700" b="1">
                    <a:effectLst>
                      <a:outerShdw blurRad="38100" dist="38100" dir="2700000" algn="tl">
                        <a:srgbClr val="C0C0C0"/>
                      </a:outerShdw>
                    </a:effectLst>
                  </a:rPr>
                  <a:t>ACCEPTED</a:t>
                </a:r>
              </a:p>
            </p:txBody>
          </p:sp>
          <p:sp>
            <p:nvSpPr>
              <p:cNvPr id="61476" name="_s390291">
                <a:extLst>
                  <a:ext uri="{FF2B5EF4-FFF2-40B4-BE49-F238E27FC236}">
                    <a16:creationId xmlns:a16="http://schemas.microsoft.com/office/drawing/2014/main" id="{6CD7C850-2480-6349-AFD5-9EFE09645ACA}"/>
                  </a:ext>
                </a:extLst>
              </p:cNvPr>
              <p:cNvSpPr>
                <a:spLocks noChangeArrowheads="1" noTextEdit="1"/>
              </p:cNvSpPr>
              <p:nvPr/>
            </p:nvSpPr>
            <p:spPr bwMode="auto">
              <a:xfrm>
                <a:off x="2083" y="1910"/>
                <a:ext cx="1072" cy="1072"/>
              </a:xfrm>
              <a:prstGeom prst="ellipse">
                <a:avLst/>
              </a:prstGeom>
              <a:solidFill>
                <a:schemeClr val="bg2">
                  <a:alpha val="50195"/>
                </a:schemeClr>
              </a:solidFill>
              <a:ln w="4670">
                <a:solidFill>
                  <a:schemeClr val="bg2"/>
                </a:solidFill>
                <a:round/>
                <a:headEnd/>
                <a:tailEnd/>
              </a:ln>
            </p:spPr>
            <p:txBody>
              <a:bodyPr lIns="0" tIns="0" rIns="0" bIns="0" anchor="ctr"/>
              <a:lstStyle/>
              <a:p>
                <a:endParaRPr lang="en-US"/>
              </a:p>
            </p:txBody>
          </p:sp>
          <p:sp>
            <p:nvSpPr>
              <p:cNvPr id="10" name="_s390292">
                <a:extLst>
                  <a:ext uri="{FF2B5EF4-FFF2-40B4-BE49-F238E27FC236}">
                    <a16:creationId xmlns:a16="http://schemas.microsoft.com/office/drawing/2014/main" id="{89C5E40D-6F5B-9D4E-ADDE-E3B50125CED2}"/>
                  </a:ext>
                </a:extLst>
              </p:cNvPr>
              <p:cNvSpPr>
                <a:spLocks noChangeArrowheads="1"/>
              </p:cNvSpPr>
              <p:nvPr/>
            </p:nvSpPr>
            <p:spPr bwMode="auto">
              <a:xfrm>
                <a:off x="1924" y="2966"/>
                <a:ext cx="317" cy="268"/>
              </a:xfrm>
              <a:prstGeom prst="rect">
                <a:avLst/>
              </a:prstGeom>
              <a:noFill/>
              <a:ln>
                <a:noFill/>
              </a:ln>
            </p:spPr>
            <p:txBody>
              <a:bodyPr wrap="none" lIns="0" tIns="0" rIns="0" bIns="0" anchor="ctr"/>
              <a:lstStyle/>
              <a:p>
                <a:pPr algn="ctr" eaLnBrk="1" hangingPunct="1">
                  <a:defRPr/>
                </a:pPr>
                <a:r>
                  <a:rPr lang="pt-PT" altLang="en-US" sz="700" b="1">
                    <a:effectLst>
                      <a:outerShdw blurRad="38100" dist="38100" dir="2700000" algn="tl">
                        <a:srgbClr val="C0C0C0"/>
                      </a:outerShdw>
                    </a:effectLst>
                  </a:rPr>
                  <a:t>SUPPORTED</a:t>
                </a:r>
              </a:p>
            </p:txBody>
          </p:sp>
          <p:sp>
            <p:nvSpPr>
              <p:cNvPr id="61478" name="_s390293">
                <a:extLst>
                  <a:ext uri="{FF2B5EF4-FFF2-40B4-BE49-F238E27FC236}">
                    <a16:creationId xmlns:a16="http://schemas.microsoft.com/office/drawing/2014/main" id="{CB386D13-656E-C54E-BE7C-591B5ECDD43B}"/>
                  </a:ext>
                </a:extLst>
              </p:cNvPr>
              <p:cNvSpPr>
                <a:spLocks noChangeArrowheads="1" noTextEdit="1"/>
              </p:cNvSpPr>
              <p:nvPr/>
            </p:nvSpPr>
            <p:spPr bwMode="auto">
              <a:xfrm>
                <a:off x="1935" y="1455"/>
                <a:ext cx="1072" cy="1072"/>
              </a:xfrm>
              <a:prstGeom prst="ellipse">
                <a:avLst/>
              </a:prstGeom>
              <a:solidFill>
                <a:schemeClr val="accent1">
                  <a:alpha val="50195"/>
                </a:schemeClr>
              </a:solidFill>
              <a:ln w="4670">
                <a:solidFill>
                  <a:schemeClr val="accent1"/>
                </a:solidFill>
                <a:round/>
                <a:headEnd/>
                <a:tailEnd/>
              </a:ln>
            </p:spPr>
            <p:txBody>
              <a:bodyPr lIns="0" tIns="0" rIns="0" bIns="0" anchor="ctr"/>
              <a:lstStyle/>
              <a:p>
                <a:endParaRPr lang="en-US"/>
              </a:p>
            </p:txBody>
          </p:sp>
          <p:sp>
            <p:nvSpPr>
              <p:cNvPr id="12" name="_s390294">
                <a:extLst>
                  <a:ext uri="{FF2B5EF4-FFF2-40B4-BE49-F238E27FC236}">
                    <a16:creationId xmlns:a16="http://schemas.microsoft.com/office/drawing/2014/main" id="{1F94B80C-8B5D-E847-AA03-A5106F01A969}"/>
                  </a:ext>
                </a:extLst>
              </p:cNvPr>
              <p:cNvSpPr>
                <a:spLocks noChangeArrowheads="1"/>
              </p:cNvSpPr>
              <p:nvPr/>
            </p:nvSpPr>
            <p:spPr bwMode="auto">
              <a:xfrm>
                <a:off x="1543" y="1524"/>
                <a:ext cx="316" cy="268"/>
              </a:xfrm>
              <a:prstGeom prst="rect">
                <a:avLst/>
              </a:prstGeom>
              <a:noFill/>
              <a:ln>
                <a:noFill/>
              </a:ln>
            </p:spPr>
            <p:txBody>
              <a:bodyPr wrap="none" lIns="0" tIns="0" rIns="0" bIns="0" anchor="ctr"/>
              <a:lstStyle/>
              <a:p>
                <a:pPr algn="ctr" eaLnBrk="1" hangingPunct="1">
                  <a:defRPr/>
                </a:pPr>
                <a:r>
                  <a:rPr lang="pt-PT" altLang="en-US" sz="700" b="1">
                    <a:effectLst>
                      <a:outerShdw blurRad="38100" dist="38100" dir="2700000" algn="tl">
                        <a:srgbClr val="C0C0C0"/>
                      </a:outerShdw>
                    </a:effectLst>
                  </a:rPr>
                  <a:t>WELL TRIED</a:t>
                </a:r>
              </a:p>
            </p:txBody>
          </p:sp>
          <p:sp>
            <p:nvSpPr>
              <p:cNvPr id="13" name="Text Box 151">
                <a:extLst>
                  <a:ext uri="{FF2B5EF4-FFF2-40B4-BE49-F238E27FC236}">
                    <a16:creationId xmlns:a16="http://schemas.microsoft.com/office/drawing/2014/main" id="{4C5AA070-D869-0346-99F2-4D65A4592ABF}"/>
                  </a:ext>
                </a:extLst>
              </p:cNvPr>
              <p:cNvSpPr txBox="1">
                <a:spLocks noChangeArrowheads="1"/>
              </p:cNvSpPr>
              <p:nvPr/>
            </p:nvSpPr>
            <p:spPr bwMode="auto">
              <a:xfrm>
                <a:off x="1466" y="1670"/>
                <a:ext cx="2785" cy="642"/>
              </a:xfrm>
              <a:prstGeom prst="rect">
                <a:avLst/>
              </a:prstGeom>
              <a:noFill/>
              <a:ln>
                <a:noFill/>
              </a:ln>
              <a:effectLst/>
            </p:spPr>
            <p:txBody>
              <a:bodyPr>
                <a:spAutoFit/>
              </a:bodyPr>
              <a:lstStyle/>
              <a:p>
                <a:pPr algn="ctr" eaLnBrk="1" hangingPunct="1">
                  <a:spcBef>
                    <a:spcPct val="50000"/>
                  </a:spcBef>
                  <a:defRPr/>
                </a:pPr>
                <a:r>
                  <a:rPr lang="pt-PT" altLang="en-US" sz="1400" b="1">
                    <a:effectLst>
                      <a:outerShdw blurRad="38100" dist="38100" dir="2700000" algn="tl">
                        <a:srgbClr val="C0C0C0"/>
                      </a:outerShdw>
                    </a:effectLst>
                  </a:rPr>
                  <a:t>FIDIC </a:t>
                </a:r>
              </a:p>
              <a:p>
                <a:pPr algn="ctr" eaLnBrk="1" hangingPunct="1">
                  <a:spcBef>
                    <a:spcPct val="50000"/>
                  </a:spcBef>
                  <a:defRPr/>
                </a:pPr>
                <a:r>
                  <a:rPr lang="pt-PT" altLang="en-US" sz="1400" b="1">
                    <a:effectLst>
                      <a:outerShdw blurRad="38100" dist="38100" dir="2700000" algn="tl">
                        <a:srgbClr val="C0C0C0"/>
                      </a:outerShdw>
                    </a:effectLst>
                  </a:rPr>
                  <a:t>CONTRACTS</a:t>
                </a:r>
              </a:p>
            </p:txBody>
          </p:sp>
        </p:grpSp>
      </p:grpSp>
    </p:spTree>
    <p:extLst>
      <p:ext uri="{BB962C8B-B14F-4D97-AF65-F5344CB8AC3E}">
        <p14:creationId xmlns:p14="http://schemas.microsoft.com/office/powerpoint/2010/main" val="3838875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C326E928-3CBF-1646-9790-6CC8849AC9AD}"/>
              </a:ext>
            </a:extLst>
          </p:cNvPr>
          <p:cNvSpPr>
            <a:spLocks noChangeArrowheads="1"/>
          </p:cNvSpPr>
          <p:nvPr/>
        </p:nvSpPr>
        <p:spPr bwMode="auto">
          <a:xfrm>
            <a:off x="7164288" y="1959526"/>
            <a:ext cx="1979712"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rPr>
              <a:t>THE GREEN BOOK</a:t>
            </a:r>
            <a:endParaRPr lang="en-GB" altLang="en-US" sz="1600" b="1">
              <a:solidFill>
                <a:srgbClr val="000000"/>
              </a:solidFill>
              <a:latin typeface="Arial Narrow" panose="020B0604020202020204" pitchFamily="34" charset="0"/>
              <a:cs typeface="Times New Roman" panose="02020603050405020304" pitchFamily="18" charset="0"/>
            </a:endParaRPr>
          </a:p>
        </p:txBody>
      </p:sp>
      <p:sp>
        <p:nvSpPr>
          <p:cNvPr id="63492" name="Rectangle 3">
            <a:extLst>
              <a:ext uri="{FF2B5EF4-FFF2-40B4-BE49-F238E27FC236}">
                <a16:creationId xmlns:a16="http://schemas.microsoft.com/office/drawing/2014/main" id="{115B5332-AC7B-BD46-880A-E34D244DD115}"/>
              </a:ext>
            </a:extLst>
          </p:cNvPr>
          <p:cNvSpPr>
            <a:spLocks noChangeArrowheads="1"/>
          </p:cNvSpPr>
          <p:nvPr/>
        </p:nvSpPr>
        <p:spPr bwMode="auto">
          <a:xfrm>
            <a:off x="1588"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3493" name="Rectangle 5">
            <a:extLst>
              <a:ext uri="{FF2B5EF4-FFF2-40B4-BE49-F238E27FC236}">
                <a16:creationId xmlns:a16="http://schemas.microsoft.com/office/drawing/2014/main" id="{52FAC37A-F24E-8C4C-B930-CEA55CA3E1CF}"/>
              </a:ext>
            </a:extLst>
          </p:cNvPr>
          <p:cNvSpPr>
            <a:spLocks noChangeArrowheads="1"/>
          </p:cNvSpPr>
          <p:nvPr/>
        </p:nvSpPr>
        <p:spPr bwMode="auto">
          <a:xfrm>
            <a:off x="1588"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63494" name="Picture 7">
            <a:extLst>
              <a:ext uri="{FF2B5EF4-FFF2-40B4-BE49-F238E27FC236}">
                <a16:creationId xmlns:a16="http://schemas.microsoft.com/office/drawing/2014/main" id="{47D6811C-F78E-2149-889F-7310837D501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725001"/>
            <a:ext cx="3118409" cy="4080487"/>
          </a:xfrm>
          <a:prstGeom prst="rect">
            <a:avLst/>
          </a:prstGeom>
          <a:noFill/>
          <a:ln w="127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32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AAF37E50-C795-094E-AC6F-14C94E226253}"/>
              </a:ext>
            </a:extLst>
          </p:cNvPr>
          <p:cNvSpPr>
            <a:spLocks noChangeArrowheads="1"/>
          </p:cNvSpPr>
          <p:nvPr/>
        </p:nvSpPr>
        <p:spPr bwMode="auto">
          <a:xfrm>
            <a:off x="6859265" y="1793877"/>
            <a:ext cx="1907704"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GREEN BOOK INDEX</a:t>
            </a:r>
          </a:p>
        </p:txBody>
      </p:sp>
      <p:sp>
        <p:nvSpPr>
          <p:cNvPr id="65540" name="Rectangle 3">
            <a:extLst>
              <a:ext uri="{FF2B5EF4-FFF2-40B4-BE49-F238E27FC236}">
                <a16:creationId xmlns:a16="http://schemas.microsoft.com/office/drawing/2014/main" id="{1A9EED5E-928A-514D-BC8A-D7CBA70E4652}"/>
              </a:ext>
            </a:extLst>
          </p:cNvPr>
          <p:cNvSpPr>
            <a:spLocks noChangeArrowheads="1"/>
          </p:cNvSpPr>
          <p:nvPr/>
        </p:nvSpPr>
        <p:spPr bwMode="auto">
          <a:xfrm>
            <a:off x="1588"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5541" name="Rectangle 4">
            <a:extLst>
              <a:ext uri="{FF2B5EF4-FFF2-40B4-BE49-F238E27FC236}">
                <a16:creationId xmlns:a16="http://schemas.microsoft.com/office/drawing/2014/main" id="{4C15ABAF-F318-A349-BE66-F52174C6DA77}"/>
              </a:ext>
            </a:extLst>
          </p:cNvPr>
          <p:cNvSpPr>
            <a:spLocks noChangeArrowheads="1"/>
          </p:cNvSpPr>
          <p:nvPr/>
        </p:nvSpPr>
        <p:spPr bwMode="auto">
          <a:xfrm>
            <a:off x="1588"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5542" name="Rectangle 5">
            <a:extLst>
              <a:ext uri="{FF2B5EF4-FFF2-40B4-BE49-F238E27FC236}">
                <a16:creationId xmlns:a16="http://schemas.microsoft.com/office/drawing/2014/main" id="{E9483762-D719-E242-AEB6-7552F254A056}"/>
              </a:ext>
            </a:extLst>
          </p:cNvPr>
          <p:cNvSpPr>
            <a:spLocks noChangeArrowheads="1"/>
          </p:cNvSpPr>
          <p:nvPr/>
        </p:nvSpPr>
        <p:spPr bwMode="auto">
          <a:xfrm>
            <a:off x="1588"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5543" name="Rectangle 6">
            <a:extLst>
              <a:ext uri="{FF2B5EF4-FFF2-40B4-BE49-F238E27FC236}">
                <a16:creationId xmlns:a16="http://schemas.microsoft.com/office/drawing/2014/main" id="{290E5D3D-FCC1-A24B-BBA4-32DD2CF27993}"/>
              </a:ext>
            </a:extLst>
          </p:cNvPr>
          <p:cNvSpPr>
            <a:spLocks noChangeArrowheads="1"/>
          </p:cNvSpPr>
          <p:nvPr/>
        </p:nvSpPr>
        <p:spPr bwMode="auto">
          <a:xfrm>
            <a:off x="2268538" y="1052513"/>
            <a:ext cx="6335712"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7550"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5544" name="Text Box 7">
            <a:extLst>
              <a:ext uri="{FF2B5EF4-FFF2-40B4-BE49-F238E27FC236}">
                <a16:creationId xmlns:a16="http://schemas.microsoft.com/office/drawing/2014/main" id="{9F6CC655-69C5-B940-81A1-0F37333AFCEE}"/>
              </a:ext>
            </a:extLst>
          </p:cNvPr>
          <p:cNvSpPr txBox="1">
            <a:spLocks noChangeArrowheads="1"/>
          </p:cNvSpPr>
          <p:nvPr/>
        </p:nvSpPr>
        <p:spPr bwMode="auto">
          <a:xfrm>
            <a:off x="69056" y="2235199"/>
            <a:ext cx="1944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rgbClr val="00CC66"/>
                </a:solidFill>
                <a:latin typeface="Arial Narrow" panose="020B0604020202020204" pitchFamily="34" charset="0"/>
              </a:rPr>
              <a:t>GREEN BOOK</a:t>
            </a:r>
          </a:p>
          <a:p>
            <a:r>
              <a:rPr lang="en-US" altLang="en-US" sz="1200" b="1" dirty="0">
                <a:latin typeface="Arial Narrow" panose="020B0604020202020204" pitchFamily="34" charset="0"/>
              </a:rPr>
              <a:t>Short Form of Contract </a:t>
            </a:r>
          </a:p>
          <a:p>
            <a:r>
              <a:rPr lang="en-US" altLang="en-US" sz="1200" b="1" dirty="0">
                <a:latin typeface="Arial Narrow" panose="020B0604020202020204" pitchFamily="34" charset="0"/>
              </a:rPr>
              <a:t>General Conditions Outline</a:t>
            </a:r>
          </a:p>
          <a:p>
            <a:endParaRPr lang="en-US" altLang="en-US" sz="1200" b="1" dirty="0">
              <a:latin typeface="Arial Narrow" panose="020B0604020202020204" pitchFamily="34" charset="0"/>
            </a:endParaRPr>
          </a:p>
        </p:txBody>
      </p:sp>
      <p:pic>
        <p:nvPicPr>
          <p:cNvPr id="65545" name="Picture 8">
            <a:extLst>
              <a:ext uri="{FF2B5EF4-FFF2-40B4-BE49-F238E27FC236}">
                <a16:creationId xmlns:a16="http://schemas.microsoft.com/office/drawing/2014/main" id="{98F65721-F200-B641-A46F-D565FE30678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01696"/>
            <a:ext cx="1292225" cy="1690688"/>
          </a:xfrm>
          <a:prstGeom prst="rect">
            <a:avLst/>
          </a:prstGeom>
          <a:noFill/>
          <a:ln w="127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5546" name="Rectangle 9">
            <a:extLst>
              <a:ext uri="{FF2B5EF4-FFF2-40B4-BE49-F238E27FC236}">
                <a16:creationId xmlns:a16="http://schemas.microsoft.com/office/drawing/2014/main" id="{E0280133-19A9-FD49-8385-525C788F912E}"/>
              </a:ext>
            </a:extLst>
          </p:cNvPr>
          <p:cNvSpPr>
            <a:spLocks noChangeArrowheads="1"/>
          </p:cNvSpPr>
          <p:nvPr/>
        </p:nvSpPr>
        <p:spPr bwMode="auto">
          <a:xfrm>
            <a:off x="2484438" y="2235199"/>
            <a:ext cx="6335712"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7550"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pPr>
            <a:r>
              <a:rPr lang="en-US" altLang="en-US" sz="1400" b="1" dirty="0"/>
              <a:t>1. GENERAL PROVISIONS </a:t>
            </a:r>
          </a:p>
          <a:p>
            <a:pPr>
              <a:lnSpc>
                <a:spcPct val="120000"/>
              </a:lnSpc>
            </a:pPr>
            <a:r>
              <a:rPr lang="en-US" altLang="en-US" sz="1400" b="1" dirty="0"/>
              <a:t>2. THE EMPLOYER </a:t>
            </a:r>
          </a:p>
          <a:p>
            <a:pPr>
              <a:lnSpc>
                <a:spcPct val="120000"/>
              </a:lnSpc>
            </a:pPr>
            <a:r>
              <a:rPr lang="en-US" altLang="en-US" sz="1400" b="1" dirty="0"/>
              <a:t>3. EMPLOYER’S REPRESENTATIVES </a:t>
            </a:r>
          </a:p>
          <a:p>
            <a:pPr>
              <a:lnSpc>
                <a:spcPct val="120000"/>
              </a:lnSpc>
            </a:pPr>
            <a:r>
              <a:rPr lang="en-US" altLang="en-US" sz="1400" b="1" dirty="0"/>
              <a:t>4. THE CONTRACTOR </a:t>
            </a:r>
          </a:p>
          <a:p>
            <a:pPr>
              <a:lnSpc>
                <a:spcPct val="120000"/>
              </a:lnSpc>
            </a:pPr>
            <a:r>
              <a:rPr lang="en-US" altLang="en-US" sz="1400" b="1" dirty="0"/>
              <a:t>5. DESIGN BY CONTRACTOR </a:t>
            </a:r>
          </a:p>
          <a:p>
            <a:pPr>
              <a:lnSpc>
                <a:spcPct val="120000"/>
              </a:lnSpc>
            </a:pPr>
            <a:r>
              <a:rPr lang="en-US" altLang="en-US" sz="1400" b="1" dirty="0"/>
              <a:t>6. EMPLOYER’S LIABILITIES</a:t>
            </a:r>
          </a:p>
          <a:p>
            <a:pPr>
              <a:lnSpc>
                <a:spcPct val="120000"/>
              </a:lnSpc>
            </a:pPr>
            <a:r>
              <a:rPr lang="en-US" altLang="en-US" sz="1400" b="1" dirty="0"/>
              <a:t>7. TIME FOR COMPLETION </a:t>
            </a:r>
          </a:p>
          <a:p>
            <a:pPr>
              <a:lnSpc>
                <a:spcPct val="120000"/>
              </a:lnSpc>
            </a:pPr>
            <a:r>
              <a:rPr lang="en-US" altLang="en-US" sz="1400" b="1" dirty="0"/>
              <a:t>8. TAKING-OVER </a:t>
            </a:r>
          </a:p>
          <a:p>
            <a:pPr>
              <a:lnSpc>
                <a:spcPct val="120000"/>
              </a:lnSpc>
            </a:pPr>
            <a:r>
              <a:rPr lang="en-US" altLang="en-US" sz="1400" b="1" dirty="0"/>
              <a:t>9. REMEDYING DEFECTS </a:t>
            </a:r>
          </a:p>
          <a:p>
            <a:pPr>
              <a:lnSpc>
                <a:spcPct val="120000"/>
              </a:lnSpc>
            </a:pPr>
            <a:r>
              <a:rPr lang="en-US" altLang="en-US" sz="1400" b="1" dirty="0"/>
              <a:t>10. VARIATIONS AND CLAIMS </a:t>
            </a:r>
          </a:p>
          <a:p>
            <a:pPr>
              <a:lnSpc>
                <a:spcPct val="120000"/>
              </a:lnSpc>
            </a:pPr>
            <a:r>
              <a:rPr lang="en-US" altLang="en-US" sz="1400" b="1" dirty="0"/>
              <a:t>11. CONTRACT PRICE AND PAYMENT </a:t>
            </a:r>
          </a:p>
          <a:p>
            <a:pPr>
              <a:lnSpc>
                <a:spcPct val="120000"/>
              </a:lnSpc>
            </a:pPr>
            <a:r>
              <a:rPr lang="en-US" altLang="en-US" sz="1400" b="1" dirty="0"/>
              <a:t>12. DEFAULT </a:t>
            </a:r>
          </a:p>
          <a:p>
            <a:pPr>
              <a:lnSpc>
                <a:spcPct val="120000"/>
              </a:lnSpc>
            </a:pPr>
            <a:r>
              <a:rPr lang="en-US" altLang="en-US" sz="1400" b="1" dirty="0"/>
              <a:t>13. RISK AND RESPONSIBILITY </a:t>
            </a:r>
          </a:p>
          <a:p>
            <a:pPr>
              <a:lnSpc>
                <a:spcPct val="120000"/>
              </a:lnSpc>
            </a:pPr>
            <a:r>
              <a:rPr lang="en-US" altLang="en-US" sz="1400" b="1" dirty="0"/>
              <a:t>14. INSURANCE</a:t>
            </a:r>
          </a:p>
          <a:p>
            <a:pPr>
              <a:lnSpc>
                <a:spcPct val="120000"/>
              </a:lnSpc>
            </a:pPr>
            <a:r>
              <a:rPr lang="en-US" altLang="en-US" sz="1400" b="1" dirty="0"/>
              <a:t>15. RESOLUTION OF DISPUTES </a:t>
            </a:r>
          </a:p>
          <a:p>
            <a:endParaRPr lang="en-US" altLang="en-US" sz="1400" b="1" dirty="0"/>
          </a:p>
        </p:txBody>
      </p:sp>
    </p:spTree>
    <p:extLst>
      <p:ext uri="{BB962C8B-B14F-4D97-AF65-F5344CB8AC3E}">
        <p14:creationId xmlns:p14="http://schemas.microsoft.com/office/powerpoint/2010/main" val="3785625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2">
            <a:extLst>
              <a:ext uri="{FF2B5EF4-FFF2-40B4-BE49-F238E27FC236}">
                <a16:creationId xmlns:a16="http://schemas.microsoft.com/office/drawing/2014/main" id="{FA7D9DFF-0EF6-024C-A7D8-5A45EC28FFB9}"/>
              </a:ext>
            </a:extLst>
          </p:cNvPr>
          <p:cNvSpPr txBox="1">
            <a:spLocks noChangeArrowheads="1"/>
          </p:cNvSpPr>
          <p:nvPr/>
        </p:nvSpPr>
        <p:spPr bwMode="auto">
          <a:xfrm>
            <a:off x="251520" y="1916832"/>
            <a:ext cx="160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Short Form of Contract </a:t>
            </a:r>
          </a:p>
          <a:p>
            <a:r>
              <a:rPr lang="en-US" altLang="en-US" sz="1200" b="1" dirty="0">
                <a:latin typeface="Arial Narrow" panose="020B0604020202020204" pitchFamily="34" charset="0"/>
              </a:rPr>
              <a:t>(Green Book): Overview</a:t>
            </a:r>
          </a:p>
        </p:txBody>
      </p:sp>
      <p:sp>
        <p:nvSpPr>
          <p:cNvPr id="67588" name="Rectangle 3">
            <a:extLst>
              <a:ext uri="{FF2B5EF4-FFF2-40B4-BE49-F238E27FC236}">
                <a16:creationId xmlns:a16="http://schemas.microsoft.com/office/drawing/2014/main" id="{8A1097B1-16CD-8342-B65D-6E7F60B0FE0D}"/>
              </a:ext>
            </a:extLst>
          </p:cNvPr>
          <p:cNvSpPr>
            <a:spLocks noChangeArrowheads="1"/>
          </p:cNvSpPr>
          <p:nvPr/>
        </p:nvSpPr>
        <p:spPr bwMode="auto">
          <a:xfrm>
            <a:off x="6912768" y="1874243"/>
            <a:ext cx="1979712"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US" altLang="en-US" sz="1600" b="1">
                <a:solidFill>
                  <a:srgbClr val="000000"/>
                </a:solidFill>
                <a:latin typeface="Arial Narrow" panose="020B0604020202020204" pitchFamily="34" charset="0"/>
                <a:cs typeface="Times New Roman" panose="02020603050405020304" pitchFamily="18" charset="0"/>
              </a:rPr>
              <a:t>FIDIC – GREEN BOOK</a:t>
            </a:r>
            <a:endParaRPr lang="pt-PT" altLang="en-US" sz="1600" b="1">
              <a:solidFill>
                <a:srgbClr val="000000"/>
              </a:solidFill>
              <a:latin typeface="Arial Narrow" panose="020B0604020202020204" pitchFamily="34" charset="0"/>
              <a:cs typeface="Times New Roman" panose="02020603050405020304" pitchFamily="18" charset="0"/>
            </a:endParaRPr>
          </a:p>
        </p:txBody>
      </p:sp>
      <p:pic>
        <p:nvPicPr>
          <p:cNvPr id="67589" name="Picture 5" descr="Short Form of Contract 1st Ed">
            <a:extLst>
              <a:ext uri="{FF2B5EF4-FFF2-40B4-BE49-F238E27FC236}">
                <a16:creationId xmlns:a16="http://schemas.microsoft.com/office/drawing/2014/main" id="{B7F56510-3A0E-6046-839C-A353CEADA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245" y="2376489"/>
            <a:ext cx="2286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7">
            <a:extLst>
              <a:ext uri="{FF2B5EF4-FFF2-40B4-BE49-F238E27FC236}">
                <a16:creationId xmlns:a16="http://schemas.microsoft.com/office/drawing/2014/main" id="{86B9CC15-18BB-5249-BBDF-D1485C190942}"/>
              </a:ext>
            </a:extLst>
          </p:cNvPr>
          <p:cNvSpPr>
            <a:spLocks noChangeArrowheads="1"/>
          </p:cNvSpPr>
          <p:nvPr/>
        </p:nvSpPr>
        <p:spPr bwMode="auto">
          <a:xfrm>
            <a:off x="4499992" y="2374032"/>
            <a:ext cx="4536504" cy="3645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t>These Conditions of Contract are recommended for engineering and building work of relatively small capital value. However, depending on the type of work and the circumstances, the Conditions may be suitable for contracts of considerably greater value.</a:t>
            </a:r>
          </a:p>
          <a:p>
            <a:endParaRPr lang="en-US" altLang="en-US" sz="1600" dirty="0"/>
          </a:p>
          <a:p>
            <a:r>
              <a:rPr lang="en-US" altLang="en-US" sz="1600" dirty="0"/>
              <a:t>They are considered most likely to be suitable for fairly simple or repetitive work or work of short duration without the need for specialist sub-contracts.  This form may also be suitable for contracts which include, or wholly comprise, contractor-designed civil engineering, building, mechanical and/or electrical works. </a:t>
            </a:r>
          </a:p>
          <a:p>
            <a:endParaRPr lang="en-US" altLang="en-US" sz="1600" dirty="0"/>
          </a:p>
        </p:txBody>
      </p:sp>
    </p:spTree>
    <p:extLst>
      <p:ext uri="{BB962C8B-B14F-4D97-AF65-F5344CB8AC3E}">
        <p14:creationId xmlns:p14="http://schemas.microsoft.com/office/powerpoint/2010/main" val="314498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2">
            <a:extLst>
              <a:ext uri="{FF2B5EF4-FFF2-40B4-BE49-F238E27FC236}">
                <a16:creationId xmlns:a16="http://schemas.microsoft.com/office/drawing/2014/main" id="{63B57922-9B0A-A24A-99D0-17FF25F17C95}"/>
              </a:ext>
            </a:extLst>
          </p:cNvPr>
          <p:cNvSpPr txBox="1">
            <a:spLocks noChangeArrowheads="1"/>
          </p:cNvSpPr>
          <p:nvPr/>
        </p:nvSpPr>
        <p:spPr bwMode="auto">
          <a:xfrm>
            <a:off x="209550" y="2166938"/>
            <a:ext cx="169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Short Form of Contract </a:t>
            </a:r>
          </a:p>
          <a:p>
            <a:r>
              <a:rPr lang="en-US" altLang="en-US" sz="1200" b="1" dirty="0">
                <a:latin typeface="Arial Narrow" panose="020B0604020202020204" pitchFamily="34" charset="0"/>
              </a:rPr>
              <a:t>(Green Book): Key points</a:t>
            </a:r>
          </a:p>
        </p:txBody>
      </p:sp>
      <p:sp>
        <p:nvSpPr>
          <p:cNvPr id="69636" name="Rectangle 3">
            <a:extLst>
              <a:ext uri="{FF2B5EF4-FFF2-40B4-BE49-F238E27FC236}">
                <a16:creationId xmlns:a16="http://schemas.microsoft.com/office/drawing/2014/main" id="{C4625C43-F4FA-E841-949A-49E95F0BB250}"/>
              </a:ext>
            </a:extLst>
          </p:cNvPr>
          <p:cNvSpPr>
            <a:spLocks noChangeArrowheads="1"/>
          </p:cNvSpPr>
          <p:nvPr/>
        </p:nvSpPr>
        <p:spPr bwMode="auto">
          <a:xfrm>
            <a:off x="6669214" y="2010061"/>
            <a:ext cx="2123728"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GREEN BOOK</a:t>
            </a:r>
          </a:p>
        </p:txBody>
      </p:sp>
      <p:sp>
        <p:nvSpPr>
          <p:cNvPr id="69637" name="Rectangle 4">
            <a:extLst>
              <a:ext uri="{FF2B5EF4-FFF2-40B4-BE49-F238E27FC236}">
                <a16:creationId xmlns:a16="http://schemas.microsoft.com/office/drawing/2014/main" id="{327F36BC-836E-AB40-930D-FE923C2AE611}"/>
              </a:ext>
            </a:extLst>
          </p:cNvPr>
          <p:cNvSpPr>
            <a:spLocks noChangeArrowheads="1"/>
          </p:cNvSpPr>
          <p:nvPr/>
        </p:nvSpPr>
        <p:spPr bwMode="auto">
          <a:xfrm>
            <a:off x="1055688" y="176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69638" name="Rectangle 21">
            <a:extLst>
              <a:ext uri="{FF2B5EF4-FFF2-40B4-BE49-F238E27FC236}">
                <a16:creationId xmlns:a16="http://schemas.microsoft.com/office/drawing/2014/main" id="{54E64BDE-1AEF-7140-A890-27F9625B5D3B}"/>
              </a:ext>
            </a:extLst>
          </p:cNvPr>
          <p:cNvSpPr>
            <a:spLocks noChangeArrowheads="1"/>
          </p:cNvSpPr>
          <p:nvPr/>
        </p:nvSpPr>
        <p:spPr bwMode="auto">
          <a:xfrm>
            <a:off x="2268538" y="2852938"/>
            <a:ext cx="6551612" cy="33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6575" indent="-536575">
              <a:tabLst>
                <a:tab pos="536575" algn="l"/>
              </a:tabLst>
              <a:defRPr>
                <a:solidFill>
                  <a:schemeClr val="tx1"/>
                </a:solidFill>
                <a:latin typeface="Arial" panose="020B0604020202020204" pitchFamily="34" charset="0"/>
                <a:cs typeface="Arial" panose="020B0604020202020204" pitchFamily="34" charset="0"/>
              </a:defRPr>
            </a:lvl1pPr>
            <a:lvl2pPr marL="742950" indent="-285750">
              <a:tabLst>
                <a:tab pos="536575" algn="l"/>
              </a:tabLst>
              <a:defRPr>
                <a:solidFill>
                  <a:schemeClr val="tx1"/>
                </a:solidFill>
                <a:latin typeface="Arial" panose="020B0604020202020204" pitchFamily="34" charset="0"/>
                <a:cs typeface="Arial" panose="020B0604020202020204" pitchFamily="34" charset="0"/>
              </a:defRPr>
            </a:lvl2pPr>
            <a:lvl3pPr marL="1143000" indent="-228600">
              <a:tabLst>
                <a:tab pos="536575" algn="l"/>
              </a:tabLst>
              <a:defRPr>
                <a:solidFill>
                  <a:schemeClr val="tx1"/>
                </a:solidFill>
                <a:latin typeface="Arial" panose="020B0604020202020204" pitchFamily="34" charset="0"/>
                <a:cs typeface="Arial" panose="020B0604020202020204" pitchFamily="34" charset="0"/>
              </a:defRPr>
            </a:lvl3pPr>
            <a:lvl4pPr marL="1600200" indent="-228600">
              <a:tabLst>
                <a:tab pos="536575" algn="l"/>
              </a:tabLst>
              <a:defRPr>
                <a:solidFill>
                  <a:schemeClr val="tx1"/>
                </a:solidFill>
                <a:latin typeface="Arial" panose="020B0604020202020204" pitchFamily="34" charset="0"/>
                <a:cs typeface="Arial" panose="020B0604020202020204" pitchFamily="34" charset="0"/>
              </a:defRPr>
            </a:lvl4pPr>
            <a:lvl5pPr marL="2057400" indent="-228600">
              <a:tabLst>
                <a:tab pos="536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000" dirty="0"/>
              <a:t> Simple projects</a:t>
            </a:r>
          </a:p>
          <a:p>
            <a:pPr>
              <a:buFontTx/>
              <a:buChar char="•"/>
            </a:pPr>
            <a:r>
              <a:rPr lang="en-US" altLang="en-US" sz="2000" dirty="0"/>
              <a:t> Design by either party</a:t>
            </a:r>
          </a:p>
          <a:p>
            <a:pPr>
              <a:buFontTx/>
              <a:buChar char="•"/>
            </a:pPr>
            <a:r>
              <a:rPr lang="en-US" altLang="en-US" sz="2000" dirty="0"/>
              <a:t> Employer may appoint a Representative</a:t>
            </a:r>
          </a:p>
          <a:p>
            <a:pPr>
              <a:buFontTx/>
              <a:buChar char="•"/>
            </a:pPr>
            <a:r>
              <a:rPr lang="en-US" altLang="en-US" sz="2000" dirty="0"/>
              <a:t>Valuation as appropriate; to be agreed</a:t>
            </a:r>
          </a:p>
          <a:p>
            <a:pPr>
              <a:buFontTx/>
              <a:buChar char="•"/>
            </a:pPr>
            <a:r>
              <a:rPr lang="en-US" altLang="en-US" sz="2000" dirty="0"/>
              <a:t>Payments according to value of Works executed and Materials and Plant delivered to site</a:t>
            </a:r>
          </a:p>
          <a:p>
            <a:pPr>
              <a:buFontTx/>
              <a:buChar char="•"/>
            </a:pPr>
            <a:r>
              <a:rPr lang="en-US" altLang="en-US" sz="2000" dirty="0"/>
              <a:t>No certification of payments</a:t>
            </a:r>
          </a:p>
        </p:txBody>
      </p:sp>
      <p:pic>
        <p:nvPicPr>
          <p:cNvPr id="69639" name="Picture 23">
            <a:extLst>
              <a:ext uri="{FF2B5EF4-FFF2-40B4-BE49-F238E27FC236}">
                <a16:creationId xmlns:a16="http://schemas.microsoft.com/office/drawing/2014/main" id="{0AB66D22-97F9-7649-BB1B-B45F7D9BFA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57" y="3429000"/>
            <a:ext cx="1292225" cy="1690688"/>
          </a:xfrm>
          <a:prstGeom prst="rect">
            <a:avLst/>
          </a:prstGeom>
          <a:noFill/>
          <a:ln w="127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667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36A1208C-DA30-C14A-B866-23D0104947B6}"/>
              </a:ext>
            </a:extLst>
          </p:cNvPr>
          <p:cNvSpPr>
            <a:spLocks noChangeArrowheads="1"/>
          </p:cNvSpPr>
          <p:nvPr/>
        </p:nvSpPr>
        <p:spPr bwMode="auto">
          <a:xfrm>
            <a:off x="7596336" y="1700808"/>
            <a:ext cx="1547664"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rPr>
              <a:t>THE RED BOOK</a:t>
            </a:r>
            <a:endParaRPr lang="en-GB" altLang="en-US" sz="1600" b="1">
              <a:solidFill>
                <a:srgbClr val="000000"/>
              </a:solidFill>
              <a:latin typeface="Arial Narrow" panose="020B0604020202020204" pitchFamily="34" charset="0"/>
              <a:cs typeface="Times New Roman" panose="02020603050405020304" pitchFamily="18" charset="0"/>
            </a:endParaRPr>
          </a:p>
        </p:txBody>
      </p:sp>
      <p:pic>
        <p:nvPicPr>
          <p:cNvPr id="71684" name="Picture 8">
            <a:extLst>
              <a:ext uri="{FF2B5EF4-FFF2-40B4-BE49-F238E27FC236}">
                <a16:creationId xmlns:a16="http://schemas.microsoft.com/office/drawing/2014/main" id="{A1925C64-C4E4-6547-BD45-0DC5D85BE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328871"/>
            <a:ext cx="2736130" cy="35496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147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30AA5180-36D6-064F-B81D-BA6B2AC42AA0}"/>
              </a:ext>
            </a:extLst>
          </p:cNvPr>
          <p:cNvSpPr>
            <a:spLocks noChangeArrowheads="1"/>
          </p:cNvSpPr>
          <p:nvPr/>
        </p:nvSpPr>
        <p:spPr bwMode="auto">
          <a:xfrm>
            <a:off x="7380312" y="1700808"/>
            <a:ext cx="1654944"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rPr>
              <a:t>RED BOOK INDEX</a:t>
            </a:r>
            <a:endParaRPr lang="en-GB" altLang="en-US" sz="1600" b="1">
              <a:solidFill>
                <a:srgbClr val="000000"/>
              </a:solidFill>
              <a:latin typeface="Arial Narrow" panose="020B0604020202020204" pitchFamily="34" charset="0"/>
              <a:cs typeface="Times New Roman" panose="02020603050405020304" pitchFamily="18" charset="0"/>
            </a:endParaRPr>
          </a:p>
        </p:txBody>
      </p:sp>
      <p:sp>
        <p:nvSpPr>
          <p:cNvPr id="73732" name="Rectangle 6">
            <a:extLst>
              <a:ext uri="{FF2B5EF4-FFF2-40B4-BE49-F238E27FC236}">
                <a16:creationId xmlns:a16="http://schemas.microsoft.com/office/drawing/2014/main" id="{5193122D-4B40-124E-841E-A75A95B0E908}"/>
              </a:ext>
            </a:extLst>
          </p:cNvPr>
          <p:cNvSpPr>
            <a:spLocks noChangeArrowheads="1"/>
          </p:cNvSpPr>
          <p:nvPr/>
        </p:nvSpPr>
        <p:spPr bwMode="auto">
          <a:xfrm>
            <a:off x="2051720" y="2008472"/>
            <a:ext cx="6552530"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7550"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1. GENERAL PROVISIONS </a:t>
            </a:r>
          </a:p>
          <a:p>
            <a:r>
              <a:rPr lang="en-US" altLang="en-US" sz="1200" dirty="0"/>
              <a:t>2. THE EMPLOYER </a:t>
            </a:r>
          </a:p>
          <a:p>
            <a:r>
              <a:rPr lang="en-US" altLang="en-US" sz="1200" dirty="0"/>
              <a:t>3. THE ENGINEER </a:t>
            </a:r>
          </a:p>
          <a:p>
            <a:r>
              <a:rPr lang="en-US" altLang="en-US" sz="1200" dirty="0"/>
              <a:t>4. THE CONTRACTOR </a:t>
            </a:r>
          </a:p>
          <a:p>
            <a:r>
              <a:rPr lang="en-US" altLang="en-US" sz="1200" dirty="0"/>
              <a:t>5. NOMINATED SUBCONTRACTORS </a:t>
            </a:r>
          </a:p>
          <a:p>
            <a:r>
              <a:rPr lang="en-US" altLang="en-US" sz="1200" dirty="0"/>
              <a:t>6. STAFF AND LABOUR </a:t>
            </a:r>
          </a:p>
          <a:p>
            <a:r>
              <a:rPr lang="en-US" altLang="en-US" sz="1200" dirty="0"/>
              <a:t>7. PLANT, MATERIALS AND WORKMANSHIP </a:t>
            </a:r>
          </a:p>
          <a:p>
            <a:r>
              <a:rPr lang="en-US" altLang="en-US" sz="1200" dirty="0"/>
              <a:t>8. COMMENCEMENT, DELAYS AND SUSPENSION </a:t>
            </a:r>
          </a:p>
          <a:p>
            <a:r>
              <a:rPr lang="en-US" altLang="en-US" sz="1200" dirty="0"/>
              <a:t>9. TESTS ON COMPLETION </a:t>
            </a:r>
          </a:p>
          <a:p>
            <a:r>
              <a:rPr lang="en-US" altLang="en-US" sz="1200" dirty="0"/>
              <a:t>10. EMPLOYER’S TAKING OVER </a:t>
            </a:r>
          </a:p>
          <a:p>
            <a:r>
              <a:rPr lang="en-US" altLang="en-US" sz="1200" dirty="0"/>
              <a:t>11. DEFECTS LIABILITY </a:t>
            </a:r>
          </a:p>
          <a:p>
            <a:r>
              <a:rPr lang="en-US" altLang="en-US" sz="1200" dirty="0"/>
              <a:t>12. MEASUREMENT AND EVALUATION </a:t>
            </a:r>
          </a:p>
          <a:p>
            <a:r>
              <a:rPr lang="en-US" altLang="en-US" sz="1200" dirty="0"/>
              <a:t>13. VARIATIONS AND ADJUSTMENTS </a:t>
            </a:r>
          </a:p>
          <a:p>
            <a:r>
              <a:rPr lang="en-US" altLang="en-US" sz="1200" dirty="0"/>
              <a:t>14. CONTRACT PRICE AND PAYMENT </a:t>
            </a:r>
          </a:p>
          <a:p>
            <a:r>
              <a:rPr lang="en-US" altLang="en-US" sz="1200" dirty="0"/>
              <a:t>15. TERMINATION BY EMPLOYER </a:t>
            </a:r>
          </a:p>
          <a:p>
            <a:r>
              <a:rPr lang="en-US" altLang="en-US" sz="1200" dirty="0"/>
              <a:t>16. SUSPENSION AND TERMINATION BY CONTRACTOR</a:t>
            </a:r>
          </a:p>
          <a:p>
            <a:r>
              <a:rPr lang="en-US" altLang="en-US" sz="1200" dirty="0"/>
              <a:t>17. RISK AND RESPONSIBILITY </a:t>
            </a:r>
          </a:p>
          <a:p>
            <a:r>
              <a:rPr lang="en-US" altLang="en-US" sz="1200" dirty="0"/>
              <a:t>18. INSURANCE </a:t>
            </a:r>
          </a:p>
          <a:p>
            <a:r>
              <a:rPr lang="en-US" altLang="en-US" sz="1200" dirty="0"/>
              <a:t>19. FORCE MAJEURE </a:t>
            </a:r>
          </a:p>
          <a:p>
            <a:r>
              <a:rPr lang="en-US" altLang="en-US" sz="1200" dirty="0"/>
              <a:t>20. CLAIMS, DISPUTES AND ARBITRATION </a:t>
            </a:r>
          </a:p>
          <a:p>
            <a:r>
              <a:rPr lang="en-US" altLang="en-US" sz="1200" dirty="0"/>
              <a:t>APPENDIX - GENERAL CONDITIONS OF DISPUTE ADJUDICATION AGREEMENT </a:t>
            </a:r>
          </a:p>
        </p:txBody>
      </p:sp>
      <p:sp>
        <p:nvSpPr>
          <p:cNvPr id="73733" name="Text Box 7">
            <a:extLst>
              <a:ext uri="{FF2B5EF4-FFF2-40B4-BE49-F238E27FC236}">
                <a16:creationId xmlns:a16="http://schemas.microsoft.com/office/drawing/2014/main" id="{EF42C3EC-E50C-3E4B-AC17-10121E8F3F7B}"/>
              </a:ext>
            </a:extLst>
          </p:cNvPr>
          <p:cNvSpPr txBox="1">
            <a:spLocks noChangeArrowheads="1"/>
          </p:cNvSpPr>
          <p:nvPr/>
        </p:nvSpPr>
        <p:spPr bwMode="auto">
          <a:xfrm>
            <a:off x="215106" y="2132856"/>
            <a:ext cx="194468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rgbClr val="CC0000"/>
                </a:solidFill>
                <a:latin typeface="Arial Narrow" panose="020B0604020202020204" pitchFamily="34" charset="0"/>
              </a:rPr>
              <a:t>RED BOOK</a:t>
            </a:r>
          </a:p>
          <a:p>
            <a:r>
              <a:rPr lang="en-US" altLang="en-US" sz="1200" b="1" dirty="0">
                <a:latin typeface="Arial Narrow" panose="020B0604020202020204" pitchFamily="34" charset="0"/>
              </a:rPr>
              <a:t>Conditions of Contract </a:t>
            </a:r>
          </a:p>
          <a:p>
            <a:r>
              <a:rPr lang="en-US" altLang="en-US" sz="1200" b="1" dirty="0">
                <a:latin typeface="Arial Narrow" panose="020B0604020202020204" pitchFamily="34" charset="0"/>
              </a:rPr>
              <a:t>for Construction</a:t>
            </a:r>
          </a:p>
          <a:p>
            <a:r>
              <a:rPr lang="en-US" altLang="en-US" sz="1200" b="1" dirty="0">
                <a:latin typeface="Arial Narrow" panose="020B0604020202020204" pitchFamily="34" charset="0"/>
              </a:rPr>
              <a:t>General Conditions Outline</a:t>
            </a:r>
          </a:p>
          <a:p>
            <a:endParaRPr lang="en-US" altLang="en-US" sz="1200" b="1" dirty="0">
              <a:latin typeface="Arial Narrow" panose="020B0604020202020204" pitchFamily="34" charset="0"/>
            </a:endParaRPr>
          </a:p>
        </p:txBody>
      </p:sp>
      <p:pic>
        <p:nvPicPr>
          <p:cNvPr id="73734" name="Picture 8">
            <a:extLst>
              <a:ext uri="{FF2B5EF4-FFF2-40B4-BE49-F238E27FC236}">
                <a16:creationId xmlns:a16="http://schemas.microsoft.com/office/drawing/2014/main" id="{6B379837-5739-0540-BE30-72DA185990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140968"/>
            <a:ext cx="1306512" cy="1695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577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2">
            <a:extLst>
              <a:ext uri="{FF2B5EF4-FFF2-40B4-BE49-F238E27FC236}">
                <a16:creationId xmlns:a16="http://schemas.microsoft.com/office/drawing/2014/main" id="{BAD2707F-E69E-494D-8615-5B52367CB975}"/>
              </a:ext>
            </a:extLst>
          </p:cNvPr>
          <p:cNvSpPr txBox="1">
            <a:spLocks noChangeArrowheads="1"/>
          </p:cNvSpPr>
          <p:nvPr/>
        </p:nvSpPr>
        <p:spPr bwMode="auto">
          <a:xfrm>
            <a:off x="104775" y="2470525"/>
            <a:ext cx="19415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Conditions of Contract </a:t>
            </a:r>
          </a:p>
          <a:p>
            <a:r>
              <a:rPr lang="en-US" altLang="en-US" sz="1200" b="1" dirty="0">
                <a:latin typeface="Arial Narrow" panose="020B0604020202020204" pitchFamily="34" charset="0"/>
              </a:rPr>
              <a:t>for Construction (Red Book): </a:t>
            </a:r>
          </a:p>
          <a:p>
            <a:r>
              <a:rPr lang="en-US" altLang="en-US" sz="1200" b="1" dirty="0">
                <a:latin typeface="Arial Narrow" panose="020B0604020202020204" pitchFamily="34" charset="0"/>
              </a:rPr>
              <a:t>Overview</a:t>
            </a:r>
          </a:p>
        </p:txBody>
      </p:sp>
      <p:sp>
        <p:nvSpPr>
          <p:cNvPr id="75780" name="Rectangle 3">
            <a:extLst>
              <a:ext uri="{FF2B5EF4-FFF2-40B4-BE49-F238E27FC236}">
                <a16:creationId xmlns:a16="http://schemas.microsoft.com/office/drawing/2014/main" id="{2A59CB17-4B1E-1548-95CE-DF7EE5D30850}"/>
              </a:ext>
            </a:extLst>
          </p:cNvPr>
          <p:cNvSpPr>
            <a:spLocks noChangeArrowheads="1"/>
          </p:cNvSpPr>
          <p:nvPr/>
        </p:nvSpPr>
        <p:spPr bwMode="auto">
          <a:xfrm>
            <a:off x="7308304" y="1844824"/>
            <a:ext cx="179316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RED BOOK</a:t>
            </a:r>
          </a:p>
        </p:txBody>
      </p:sp>
      <p:sp>
        <p:nvSpPr>
          <p:cNvPr id="75781" name="Rectangle 7">
            <a:extLst>
              <a:ext uri="{FF2B5EF4-FFF2-40B4-BE49-F238E27FC236}">
                <a16:creationId xmlns:a16="http://schemas.microsoft.com/office/drawing/2014/main" id="{89FFAD33-2BA1-1644-88F5-BB184FE2C4F3}"/>
              </a:ext>
            </a:extLst>
          </p:cNvPr>
          <p:cNvSpPr>
            <a:spLocks noChangeArrowheads="1"/>
          </p:cNvSpPr>
          <p:nvPr/>
        </p:nvSpPr>
        <p:spPr bwMode="auto">
          <a:xfrm>
            <a:off x="4860032" y="2493658"/>
            <a:ext cx="4022723" cy="327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dirty="0"/>
              <a:t>Conditions of Contract for Construction, which are recommended for building or engineering works designed by the Employer or by his representative, the Engineer. </a:t>
            </a:r>
            <a:endParaRPr lang="pt-PT" altLang="en-US" sz="1600" dirty="0"/>
          </a:p>
          <a:p>
            <a:endParaRPr lang="pt-PT" altLang="en-US" sz="1600" dirty="0"/>
          </a:p>
          <a:p>
            <a:r>
              <a:rPr lang="en-GB" altLang="en-US" sz="1600" dirty="0"/>
              <a:t>Under the usual arrangements for this type of contract, the Contractor constructs the works in accordance with a design provided by the Employer. However, the works may include some elements of Contractor-designed civil, mechanical, electrical and/or construction works.</a:t>
            </a:r>
          </a:p>
        </p:txBody>
      </p:sp>
      <p:pic>
        <p:nvPicPr>
          <p:cNvPr id="75782" name="Picture 1028">
            <a:extLst>
              <a:ext uri="{FF2B5EF4-FFF2-40B4-BE49-F238E27FC236}">
                <a16:creationId xmlns:a16="http://schemas.microsoft.com/office/drawing/2014/main" id="{8C449849-48A8-6341-A164-8DD6FBDDC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7" y="2493658"/>
            <a:ext cx="2525713" cy="3278187"/>
          </a:xfrm>
          <a:prstGeom prst="rect">
            <a:avLst/>
          </a:prstGeom>
          <a:noFill/>
          <a:ln w="9525">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586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2">
            <a:extLst>
              <a:ext uri="{FF2B5EF4-FFF2-40B4-BE49-F238E27FC236}">
                <a16:creationId xmlns:a16="http://schemas.microsoft.com/office/drawing/2014/main" id="{0B7F7297-2FBE-1641-B03C-054E2ECB0EF8}"/>
              </a:ext>
            </a:extLst>
          </p:cNvPr>
          <p:cNvSpPr txBox="1">
            <a:spLocks noChangeArrowheads="1"/>
          </p:cNvSpPr>
          <p:nvPr/>
        </p:nvSpPr>
        <p:spPr bwMode="auto">
          <a:xfrm>
            <a:off x="216694" y="2111375"/>
            <a:ext cx="19415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Conditions of Contract </a:t>
            </a:r>
          </a:p>
          <a:p>
            <a:r>
              <a:rPr lang="en-US" altLang="en-US" sz="1200" b="1" dirty="0">
                <a:latin typeface="Arial Narrow" panose="020B0604020202020204" pitchFamily="34" charset="0"/>
              </a:rPr>
              <a:t>for Construction (Red Book): </a:t>
            </a:r>
          </a:p>
          <a:p>
            <a:r>
              <a:rPr lang="en-US" altLang="en-US" sz="1200" b="1" dirty="0">
                <a:latin typeface="Arial Narrow" panose="020B0604020202020204" pitchFamily="34" charset="0"/>
              </a:rPr>
              <a:t>Key points</a:t>
            </a:r>
          </a:p>
        </p:txBody>
      </p:sp>
      <p:sp>
        <p:nvSpPr>
          <p:cNvPr id="77828" name="Rectangle 3">
            <a:extLst>
              <a:ext uri="{FF2B5EF4-FFF2-40B4-BE49-F238E27FC236}">
                <a16:creationId xmlns:a16="http://schemas.microsoft.com/office/drawing/2014/main" id="{437A169C-9810-3E46-AADE-9F0FF21B544B}"/>
              </a:ext>
            </a:extLst>
          </p:cNvPr>
          <p:cNvSpPr>
            <a:spLocks noChangeArrowheads="1"/>
          </p:cNvSpPr>
          <p:nvPr/>
        </p:nvSpPr>
        <p:spPr bwMode="auto">
          <a:xfrm>
            <a:off x="7091460" y="1943893"/>
            <a:ext cx="183569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RED BOOK</a:t>
            </a:r>
          </a:p>
        </p:txBody>
      </p:sp>
      <p:sp>
        <p:nvSpPr>
          <p:cNvPr id="77829" name="Rectangle 4">
            <a:extLst>
              <a:ext uri="{FF2B5EF4-FFF2-40B4-BE49-F238E27FC236}">
                <a16:creationId xmlns:a16="http://schemas.microsoft.com/office/drawing/2014/main" id="{18A5BE6C-801C-204E-8B23-ED2BE61183B3}"/>
              </a:ext>
            </a:extLst>
          </p:cNvPr>
          <p:cNvSpPr>
            <a:spLocks noChangeArrowheads="1"/>
          </p:cNvSpPr>
          <p:nvPr/>
        </p:nvSpPr>
        <p:spPr bwMode="auto">
          <a:xfrm>
            <a:off x="1055688" y="176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77830" name="Rectangle 6">
            <a:extLst>
              <a:ext uri="{FF2B5EF4-FFF2-40B4-BE49-F238E27FC236}">
                <a16:creationId xmlns:a16="http://schemas.microsoft.com/office/drawing/2014/main" id="{F2D1C7A7-A98E-F542-B82C-CB5E18D44853}"/>
              </a:ext>
            </a:extLst>
          </p:cNvPr>
          <p:cNvSpPr>
            <a:spLocks noChangeArrowheads="1"/>
          </p:cNvSpPr>
          <p:nvPr/>
        </p:nvSpPr>
        <p:spPr bwMode="auto">
          <a:xfrm>
            <a:off x="2268538" y="2566988"/>
            <a:ext cx="6551612"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6575" indent="-536575">
              <a:tabLst>
                <a:tab pos="536575" algn="l"/>
              </a:tabLst>
              <a:defRPr>
                <a:solidFill>
                  <a:schemeClr val="tx1"/>
                </a:solidFill>
                <a:latin typeface="Arial" panose="020B0604020202020204" pitchFamily="34" charset="0"/>
                <a:cs typeface="Arial" panose="020B0604020202020204" pitchFamily="34" charset="0"/>
              </a:defRPr>
            </a:lvl1pPr>
            <a:lvl2pPr marL="742950" indent="-285750">
              <a:tabLst>
                <a:tab pos="536575" algn="l"/>
              </a:tabLst>
              <a:defRPr>
                <a:solidFill>
                  <a:schemeClr val="tx1"/>
                </a:solidFill>
                <a:latin typeface="Arial" panose="020B0604020202020204" pitchFamily="34" charset="0"/>
                <a:cs typeface="Arial" panose="020B0604020202020204" pitchFamily="34" charset="0"/>
              </a:defRPr>
            </a:lvl2pPr>
            <a:lvl3pPr marL="1143000" indent="-228600">
              <a:tabLst>
                <a:tab pos="536575" algn="l"/>
              </a:tabLst>
              <a:defRPr>
                <a:solidFill>
                  <a:schemeClr val="tx1"/>
                </a:solidFill>
                <a:latin typeface="Arial" panose="020B0604020202020204" pitchFamily="34" charset="0"/>
                <a:cs typeface="Arial" panose="020B0604020202020204" pitchFamily="34" charset="0"/>
              </a:defRPr>
            </a:lvl3pPr>
            <a:lvl4pPr marL="1600200" indent="-228600">
              <a:tabLst>
                <a:tab pos="536575" algn="l"/>
              </a:tabLst>
              <a:defRPr>
                <a:solidFill>
                  <a:schemeClr val="tx1"/>
                </a:solidFill>
                <a:latin typeface="Arial" panose="020B0604020202020204" pitchFamily="34" charset="0"/>
                <a:cs typeface="Arial" panose="020B0604020202020204" pitchFamily="34" charset="0"/>
              </a:defRPr>
            </a:lvl4pPr>
            <a:lvl5pPr marL="2057400" indent="-228600">
              <a:tabLst>
                <a:tab pos="536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9pPr>
          </a:lstStyle>
          <a:p>
            <a:endParaRPr lang="en-US" altLang="en-US" sz="2400" dirty="0"/>
          </a:p>
          <a:p>
            <a:pPr>
              <a:buFontTx/>
              <a:buChar char="•"/>
            </a:pPr>
            <a:endParaRPr lang="en-US" altLang="en-US" sz="2000" dirty="0"/>
          </a:p>
          <a:p>
            <a:pPr>
              <a:buFontTx/>
              <a:buChar char="•"/>
            </a:pPr>
            <a:r>
              <a:rPr lang="en-US" altLang="en-US" sz="2000" dirty="0"/>
              <a:t>Employer designs</a:t>
            </a:r>
          </a:p>
          <a:p>
            <a:pPr>
              <a:buFontTx/>
              <a:buChar char="•"/>
            </a:pPr>
            <a:r>
              <a:rPr lang="en-US" altLang="en-US" sz="2000" dirty="0"/>
              <a:t>Engineer, working for the Employer</a:t>
            </a:r>
          </a:p>
          <a:p>
            <a:pPr>
              <a:buFontTx/>
              <a:buChar char="•"/>
            </a:pPr>
            <a:r>
              <a:rPr lang="en-US" altLang="en-US" sz="2000" dirty="0"/>
              <a:t>Bill of Quantities</a:t>
            </a:r>
          </a:p>
          <a:p>
            <a:pPr>
              <a:buFontTx/>
              <a:buChar char="•"/>
            </a:pPr>
            <a:r>
              <a:rPr lang="en-US" altLang="en-US" sz="2000" dirty="0"/>
              <a:t>Payments based upon measurements</a:t>
            </a:r>
          </a:p>
          <a:p>
            <a:pPr>
              <a:buFontTx/>
              <a:buChar char="•"/>
            </a:pPr>
            <a:r>
              <a:rPr lang="en-US" altLang="en-US" sz="2000" dirty="0"/>
              <a:t>Certification of payments by Engineer</a:t>
            </a:r>
          </a:p>
          <a:p>
            <a:pPr>
              <a:buFontTx/>
              <a:buChar char="•"/>
            </a:pPr>
            <a:endParaRPr lang="en-US" altLang="en-US" sz="2000" dirty="0"/>
          </a:p>
          <a:p>
            <a:pPr>
              <a:buFontTx/>
              <a:buChar char="•"/>
            </a:pPr>
            <a:endParaRPr lang="en-US" altLang="en-US" sz="2400" dirty="0"/>
          </a:p>
        </p:txBody>
      </p:sp>
      <p:pic>
        <p:nvPicPr>
          <p:cNvPr id="77831" name="Picture 8">
            <a:extLst>
              <a:ext uri="{FF2B5EF4-FFF2-40B4-BE49-F238E27FC236}">
                <a16:creationId xmlns:a16="http://schemas.microsoft.com/office/drawing/2014/main" id="{39EFD70B-21FF-4942-B26C-D7540E22E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97212"/>
            <a:ext cx="1553701" cy="20162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583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1026">
            <a:extLst>
              <a:ext uri="{FF2B5EF4-FFF2-40B4-BE49-F238E27FC236}">
                <a16:creationId xmlns:a16="http://schemas.microsoft.com/office/drawing/2014/main" id="{8FCBCDBA-9737-D943-A296-5EEB684D8569}"/>
              </a:ext>
            </a:extLst>
          </p:cNvPr>
          <p:cNvSpPr txBox="1">
            <a:spLocks noChangeArrowheads="1"/>
          </p:cNvSpPr>
          <p:nvPr/>
        </p:nvSpPr>
        <p:spPr bwMode="auto">
          <a:xfrm>
            <a:off x="225425" y="1901825"/>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Plant and Design Build</a:t>
            </a:r>
          </a:p>
          <a:p>
            <a:r>
              <a:rPr lang="en-US" altLang="en-US" sz="1200" b="1" dirty="0">
                <a:latin typeface="Arial Narrow" panose="020B0604020202020204" pitchFamily="34" charset="0"/>
              </a:rPr>
              <a:t>(Yellow Book): Overview</a:t>
            </a:r>
          </a:p>
        </p:txBody>
      </p:sp>
      <p:sp>
        <p:nvSpPr>
          <p:cNvPr id="79876" name="Rectangle 1027">
            <a:extLst>
              <a:ext uri="{FF2B5EF4-FFF2-40B4-BE49-F238E27FC236}">
                <a16:creationId xmlns:a16="http://schemas.microsoft.com/office/drawing/2014/main" id="{0527A6DA-CB08-154B-846A-782D46E04148}"/>
              </a:ext>
            </a:extLst>
          </p:cNvPr>
          <p:cNvSpPr>
            <a:spLocks noChangeArrowheads="1"/>
          </p:cNvSpPr>
          <p:nvPr/>
        </p:nvSpPr>
        <p:spPr bwMode="auto">
          <a:xfrm>
            <a:off x="6876256" y="1951905"/>
            <a:ext cx="2267744"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YELLOW BOOK</a:t>
            </a:r>
          </a:p>
        </p:txBody>
      </p:sp>
      <p:pic>
        <p:nvPicPr>
          <p:cNvPr id="79877" name="Picture 1035" descr="Plant and Design-Build Contract 1st Ed  (1999)">
            <a:extLst>
              <a:ext uri="{FF2B5EF4-FFF2-40B4-BE49-F238E27FC236}">
                <a16:creationId xmlns:a16="http://schemas.microsoft.com/office/drawing/2014/main" id="{ABDDA1F9-84A7-4244-8CA1-12A0EDE3D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2564904"/>
            <a:ext cx="2306264" cy="325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90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27E18EE-AA3E-D74E-A778-41ACE1447A1A}"/>
              </a:ext>
            </a:extLst>
          </p:cNvPr>
          <p:cNvSpPr txBox="1">
            <a:spLocks noChangeArrowheads="1"/>
          </p:cNvSpPr>
          <p:nvPr/>
        </p:nvSpPr>
        <p:spPr bwMode="auto">
          <a:xfrm>
            <a:off x="1330325" y="1926817"/>
            <a:ext cx="6538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latin typeface="DIN-Regular" pitchFamily="34" charset="0"/>
              </a:rPr>
              <a:t>PROCUREMENT PROCEDURES</a:t>
            </a:r>
            <a:endParaRPr lang="en-US" altLang="en-US" b="1" dirty="0">
              <a:latin typeface="DIN-Bold" pitchFamily="34" charset="0"/>
            </a:endParaRPr>
          </a:p>
        </p:txBody>
      </p:sp>
      <p:sp>
        <p:nvSpPr>
          <p:cNvPr id="8195" name="Text Box 3">
            <a:extLst>
              <a:ext uri="{FF2B5EF4-FFF2-40B4-BE49-F238E27FC236}">
                <a16:creationId xmlns:a16="http://schemas.microsoft.com/office/drawing/2014/main" id="{354CE7C0-74F8-5640-9F3C-787625C28CCD}"/>
              </a:ext>
            </a:extLst>
          </p:cNvPr>
          <p:cNvSpPr txBox="1">
            <a:spLocks noChangeArrowheads="1"/>
          </p:cNvSpPr>
          <p:nvPr/>
        </p:nvSpPr>
        <p:spPr bwMode="auto">
          <a:xfrm>
            <a:off x="546100" y="2420888"/>
            <a:ext cx="80518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defRPr>
                <a:solidFill>
                  <a:schemeClr val="tx1"/>
                </a:solidFill>
                <a:latin typeface="Arial" panose="020B0604020202020204" pitchFamily="34" charset="0"/>
                <a:cs typeface="Arial" panose="020B0604020202020204" pitchFamily="34" charset="0"/>
              </a:defRPr>
            </a:lvl1pPr>
            <a:lvl2pPr marL="803275"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dirty="0">
                <a:latin typeface="DIN-Regular" pitchFamily="34" charset="0"/>
              </a:rPr>
              <a:t>	The basic principle governing the award of contracts is competitive tendering. The purpose is twofold:</a:t>
            </a:r>
          </a:p>
          <a:p>
            <a:pPr lvl="1">
              <a:spcBef>
                <a:spcPct val="50000"/>
              </a:spcBef>
              <a:buFontTx/>
              <a:buChar char="•"/>
            </a:pPr>
            <a:r>
              <a:rPr lang="en-US" altLang="en-US" dirty="0">
                <a:latin typeface="DIN-Regular" pitchFamily="34" charset="0"/>
              </a:rPr>
              <a:t>To </a:t>
            </a:r>
            <a:r>
              <a:rPr lang="en-US" altLang="en-US" b="1" dirty="0">
                <a:latin typeface="DIN-Regular" pitchFamily="34" charset="0"/>
              </a:rPr>
              <a:t>ensure the transparency of operations</a:t>
            </a:r>
            <a:r>
              <a:rPr lang="en-US" altLang="en-US" dirty="0">
                <a:latin typeface="DIN-Regular" pitchFamily="34" charset="0"/>
              </a:rPr>
              <a:t>; and</a:t>
            </a:r>
          </a:p>
          <a:p>
            <a:pPr lvl="1">
              <a:spcBef>
                <a:spcPct val="50000"/>
              </a:spcBef>
              <a:buFontTx/>
              <a:buChar char="•"/>
            </a:pPr>
            <a:r>
              <a:rPr lang="en-US" altLang="en-US" dirty="0">
                <a:latin typeface="DIN-Regular" pitchFamily="34" charset="0"/>
              </a:rPr>
              <a:t>To </a:t>
            </a:r>
            <a:r>
              <a:rPr lang="en-US" altLang="en-US" b="1" dirty="0">
                <a:latin typeface="DIN-Regular" pitchFamily="34" charset="0"/>
              </a:rPr>
              <a:t>obtain the desired quality</a:t>
            </a:r>
            <a:r>
              <a:rPr lang="en-US" altLang="en-US" dirty="0">
                <a:latin typeface="DIN-Regular" pitchFamily="34" charset="0"/>
              </a:rPr>
              <a:t> of services, supplies or works </a:t>
            </a:r>
            <a:r>
              <a:rPr lang="en-US" altLang="en-US" b="1" dirty="0">
                <a:latin typeface="DIN-Regular" pitchFamily="34" charset="0"/>
              </a:rPr>
              <a:t>at the best possible price.</a:t>
            </a:r>
          </a:p>
          <a:p>
            <a:pPr>
              <a:spcBef>
                <a:spcPct val="50000"/>
              </a:spcBef>
              <a:buFontTx/>
              <a:buChar char="•"/>
            </a:pPr>
            <a:endParaRPr lang="en-US" altLang="en-US" b="1" dirty="0">
              <a:latin typeface="DIN-Regular" pitchFamily="34" charset="0"/>
            </a:endParaRPr>
          </a:p>
          <a:p>
            <a:pPr algn="just">
              <a:spcBef>
                <a:spcPct val="50000"/>
              </a:spcBef>
            </a:pPr>
            <a:r>
              <a:rPr lang="en-US" altLang="en-US" dirty="0">
                <a:latin typeface="DIN-Regular" pitchFamily="34" charset="0"/>
              </a:rPr>
              <a:t>	There are several different procurement procedures, each allowing for a different degree of competition.</a:t>
            </a:r>
            <a:endParaRPr lang="en-US" altLang="en-US" dirty="0">
              <a:latin typeface="DIN-Bold" pitchFamily="34" charset="0"/>
            </a:endParaRPr>
          </a:p>
        </p:txBody>
      </p:sp>
      <p:sp>
        <p:nvSpPr>
          <p:cNvPr id="8196" name="Text Box 4">
            <a:extLst>
              <a:ext uri="{FF2B5EF4-FFF2-40B4-BE49-F238E27FC236}">
                <a16:creationId xmlns:a16="http://schemas.microsoft.com/office/drawing/2014/main" id="{FFEAF328-B5CA-AC4E-AB8F-A765A642EEDE}"/>
              </a:ext>
            </a:extLst>
          </p:cNvPr>
          <p:cNvSpPr txBox="1">
            <a:spLocks noChangeArrowheads="1"/>
          </p:cNvSpPr>
          <p:nvPr/>
        </p:nvSpPr>
        <p:spPr bwMode="auto">
          <a:xfrm>
            <a:off x="1330326" y="5517232"/>
            <a:ext cx="653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t>Which procurement procedure to apply ?</a:t>
            </a:r>
          </a:p>
        </p:txBody>
      </p:sp>
    </p:spTree>
    <p:extLst>
      <p:ext uri="{BB962C8B-B14F-4D97-AF65-F5344CB8AC3E}">
        <p14:creationId xmlns:p14="http://schemas.microsoft.com/office/powerpoint/2010/main" val="13562103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1026">
            <a:extLst>
              <a:ext uri="{FF2B5EF4-FFF2-40B4-BE49-F238E27FC236}">
                <a16:creationId xmlns:a16="http://schemas.microsoft.com/office/drawing/2014/main" id="{9EB201AC-0BA2-4A4A-AE37-88B263325288}"/>
              </a:ext>
            </a:extLst>
          </p:cNvPr>
          <p:cNvSpPr txBox="1">
            <a:spLocks noChangeArrowheads="1"/>
          </p:cNvSpPr>
          <p:nvPr/>
        </p:nvSpPr>
        <p:spPr bwMode="auto">
          <a:xfrm>
            <a:off x="298450" y="1844824"/>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Plant and Design Build</a:t>
            </a:r>
          </a:p>
          <a:p>
            <a:r>
              <a:rPr lang="en-US" altLang="en-US" sz="1200" b="1" dirty="0">
                <a:latin typeface="Arial Narrow" panose="020B0604020202020204" pitchFamily="34" charset="0"/>
              </a:rPr>
              <a:t>(Yellow Book): Overview</a:t>
            </a:r>
          </a:p>
        </p:txBody>
      </p:sp>
      <p:sp>
        <p:nvSpPr>
          <p:cNvPr id="81924" name="Rectangle 1027">
            <a:extLst>
              <a:ext uri="{FF2B5EF4-FFF2-40B4-BE49-F238E27FC236}">
                <a16:creationId xmlns:a16="http://schemas.microsoft.com/office/drawing/2014/main" id="{57E250C8-DF17-3041-A292-155C0A414AD2}"/>
              </a:ext>
            </a:extLst>
          </p:cNvPr>
          <p:cNvSpPr>
            <a:spLocks noChangeArrowheads="1"/>
          </p:cNvSpPr>
          <p:nvPr/>
        </p:nvSpPr>
        <p:spPr bwMode="auto">
          <a:xfrm>
            <a:off x="6804248" y="1844824"/>
            <a:ext cx="2339752"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YELLOW BOOK</a:t>
            </a:r>
          </a:p>
        </p:txBody>
      </p:sp>
      <p:sp>
        <p:nvSpPr>
          <p:cNvPr id="81925" name="Rectangle 1030">
            <a:extLst>
              <a:ext uri="{FF2B5EF4-FFF2-40B4-BE49-F238E27FC236}">
                <a16:creationId xmlns:a16="http://schemas.microsoft.com/office/drawing/2014/main" id="{DE805282-AF75-7046-B249-9EC30B28AE73}"/>
              </a:ext>
            </a:extLst>
          </p:cNvPr>
          <p:cNvSpPr>
            <a:spLocks noChangeArrowheads="1"/>
          </p:cNvSpPr>
          <p:nvPr/>
        </p:nvSpPr>
        <p:spPr bwMode="auto">
          <a:xfrm>
            <a:off x="4427984" y="2492896"/>
            <a:ext cx="423366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dirty="0"/>
              <a:t>Conditions of Contract for Plant and Design-Build, which are recommended for the provision of electrical and/or mechanical plant, and for the design and execution of building or engineering works. </a:t>
            </a:r>
            <a:endParaRPr lang="pt-PT" altLang="en-US" sz="1600" dirty="0"/>
          </a:p>
          <a:p>
            <a:endParaRPr lang="pt-PT" altLang="en-US" sz="1600" dirty="0"/>
          </a:p>
          <a:p>
            <a:r>
              <a:rPr lang="en-GB" altLang="en-US" sz="1600" dirty="0"/>
              <a:t>Under the usual arrangements for this type of contract, the Contractor designs and provides, in accordance with the Employer’s requirements, plant and/or other works; which may include any combination of civil, mechanical, electrical and/or construction works.</a:t>
            </a:r>
          </a:p>
        </p:txBody>
      </p:sp>
      <p:pic>
        <p:nvPicPr>
          <p:cNvPr id="81926" name="Picture 1035" descr="Plant and Design-Build Contract 1st Ed  (1999)">
            <a:extLst>
              <a:ext uri="{FF2B5EF4-FFF2-40B4-BE49-F238E27FC236}">
                <a16:creationId xmlns:a16="http://schemas.microsoft.com/office/drawing/2014/main" id="{E6CC4243-0F6A-F144-A115-5AF35E336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775" y="2492896"/>
            <a:ext cx="22860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992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F10C2067-E178-A14D-A954-181E8FA3BE05}"/>
              </a:ext>
            </a:extLst>
          </p:cNvPr>
          <p:cNvSpPr>
            <a:spLocks noChangeArrowheads="1"/>
          </p:cNvSpPr>
          <p:nvPr/>
        </p:nvSpPr>
        <p:spPr bwMode="auto">
          <a:xfrm>
            <a:off x="6228184" y="1772204"/>
            <a:ext cx="2915816"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rPr>
              <a:t>YELLOW BOOK INDEX</a:t>
            </a:r>
            <a:endParaRPr lang="en-GB" altLang="en-US" sz="1600" b="1">
              <a:solidFill>
                <a:srgbClr val="000000"/>
              </a:solidFill>
              <a:latin typeface="Arial Narrow" panose="020B0604020202020204" pitchFamily="34" charset="0"/>
              <a:cs typeface="Times New Roman" panose="02020603050405020304" pitchFamily="18" charset="0"/>
            </a:endParaRPr>
          </a:p>
        </p:txBody>
      </p:sp>
      <p:sp>
        <p:nvSpPr>
          <p:cNvPr id="83972" name="Rectangle 3">
            <a:extLst>
              <a:ext uri="{FF2B5EF4-FFF2-40B4-BE49-F238E27FC236}">
                <a16:creationId xmlns:a16="http://schemas.microsoft.com/office/drawing/2014/main" id="{023D3F45-4EC5-774E-A1FA-80995B84A0E1}"/>
              </a:ext>
            </a:extLst>
          </p:cNvPr>
          <p:cNvSpPr>
            <a:spLocks noChangeArrowheads="1"/>
          </p:cNvSpPr>
          <p:nvPr/>
        </p:nvSpPr>
        <p:spPr bwMode="auto">
          <a:xfrm>
            <a:off x="1588"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3973" name="Rectangle 4">
            <a:extLst>
              <a:ext uri="{FF2B5EF4-FFF2-40B4-BE49-F238E27FC236}">
                <a16:creationId xmlns:a16="http://schemas.microsoft.com/office/drawing/2014/main" id="{D7EC57CB-E778-7D45-9C4D-DAFC5D9E628C}"/>
              </a:ext>
            </a:extLst>
          </p:cNvPr>
          <p:cNvSpPr>
            <a:spLocks noChangeArrowheads="1"/>
          </p:cNvSpPr>
          <p:nvPr/>
        </p:nvSpPr>
        <p:spPr bwMode="auto">
          <a:xfrm>
            <a:off x="1588"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3974" name="Rectangle 5">
            <a:extLst>
              <a:ext uri="{FF2B5EF4-FFF2-40B4-BE49-F238E27FC236}">
                <a16:creationId xmlns:a16="http://schemas.microsoft.com/office/drawing/2014/main" id="{F7D530AC-44E2-F743-9FD2-AD02E33D79D2}"/>
              </a:ext>
            </a:extLst>
          </p:cNvPr>
          <p:cNvSpPr>
            <a:spLocks noChangeArrowheads="1"/>
          </p:cNvSpPr>
          <p:nvPr/>
        </p:nvSpPr>
        <p:spPr bwMode="auto">
          <a:xfrm>
            <a:off x="1588"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3975" name="Rectangle 6">
            <a:extLst>
              <a:ext uri="{FF2B5EF4-FFF2-40B4-BE49-F238E27FC236}">
                <a16:creationId xmlns:a16="http://schemas.microsoft.com/office/drawing/2014/main" id="{3618188B-B0FB-1441-B3E3-052F9D906E92}"/>
              </a:ext>
            </a:extLst>
          </p:cNvPr>
          <p:cNvSpPr>
            <a:spLocks noChangeArrowheads="1"/>
          </p:cNvSpPr>
          <p:nvPr/>
        </p:nvSpPr>
        <p:spPr bwMode="auto">
          <a:xfrm>
            <a:off x="1979712" y="1733525"/>
            <a:ext cx="6335713" cy="42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7550"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t>1. GENERAL PROVISIONS </a:t>
            </a:r>
          </a:p>
          <a:p>
            <a:r>
              <a:rPr lang="en-US" altLang="en-US" sz="1200" b="1" dirty="0"/>
              <a:t>2. THE EMPLOYER </a:t>
            </a:r>
          </a:p>
          <a:p>
            <a:r>
              <a:rPr lang="en-US" altLang="en-US" sz="1200" b="1" dirty="0"/>
              <a:t>3. THE ENGINEER </a:t>
            </a:r>
          </a:p>
          <a:p>
            <a:r>
              <a:rPr lang="en-US" altLang="en-US" sz="1200" b="1" dirty="0"/>
              <a:t>4. THE CONTRACTOR </a:t>
            </a:r>
          </a:p>
          <a:p>
            <a:r>
              <a:rPr lang="en-US" altLang="en-US" sz="1200" b="1" dirty="0"/>
              <a:t>5. DESIGN</a:t>
            </a:r>
          </a:p>
          <a:p>
            <a:r>
              <a:rPr lang="en-US" altLang="en-US" sz="1200" b="1" dirty="0"/>
              <a:t>6. STAFF AND LABOUR</a:t>
            </a:r>
          </a:p>
          <a:p>
            <a:r>
              <a:rPr lang="en-US" altLang="en-US" sz="1200" b="1" dirty="0"/>
              <a:t>7. PLANT, MATERIALS AND WORKMANSHIP</a:t>
            </a:r>
          </a:p>
          <a:p>
            <a:r>
              <a:rPr lang="en-US" altLang="en-US" sz="1200" b="1" dirty="0"/>
              <a:t>8. COMMENCEMENT, DELAYS AND SUSPENSION</a:t>
            </a:r>
          </a:p>
          <a:p>
            <a:r>
              <a:rPr lang="en-US" altLang="en-US" sz="1200" b="1" dirty="0"/>
              <a:t>9. TESTS ON COMPLETION</a:t>
            </a:r>
          </a:p>
          <a:p>
            <a:r>
              <a:rPr lang="en-US" altLang="en-US" sz="1200" b="1" dirty="0"/>
              <a:t>10. EMPLOYER’S TAKING OVER</a:t>
            </a:r>
          </a:p>
          <a:p>
            <a:r>
              <a:rPr lang="en-US" altLang="en-US" sz="1200" b="1" dirty="0"/>
              <a:t>11. DEFECTS LIABILITY</a:t>
            </a:r>
          </a:p>
          <a:p>
            <a:r>
              <a:rPr lang="en-US" altLang="en-US" sz="1200" b="1" dirty="0"/>
              <a:t>12. TESTS AFTER COMPLETION</a:t>
            </a:r>
          </a:p>
          <a:p>
            <a:r>
              <a:rPr lang="en-US" altLang="en-US" sz="1200" b="1" dirty="0"/>
              <a:t>13. VARIATIONS AND ADJUSTMENTS</a:t>
            </a:r>
          </a:p>
          <a:p>
            <a:r>
              <a:rPr lang="en-US" altLang="en-US" sz="1200" b="1" dirty="0"/>
              <a:t>14. CONTRACT PRICE AND PAYMENT </a:t>
            </a:r>
          </a:p>
          <a:p>
            <a:r>
              <a:rPr lang="en-US" altLang="en-US" sz="1200" b="1" dirty="0"/>
              <a:t>15. TERMINATION BY EMPLOYER </a:t>
            </a:r>
          </a:p>
          <a:p>
            <a:r>
              <a:rPr lang="en-US" altLang="en-US" sz="1200" b="1" dirty="0"/>
              <a:t>16. SUSPENSION AND TERMINATION BY CONTRACTOR </a:t>
            </a:r>
          </a:p>
          <a:p>
            <a:r>
              <a:rPr lang="en-US" altLang="en-US" sz="1200" b="1" dirty="0"/>
              <a:t>17. RISK AND RESPONSABILITY </a:t>
            </a:r>
          </a:p>
          <a:p>
            <a:r>
              <a:rPr lang="en-US" altLang="en-US" sz="1200" b="1" dirty="0"/>
              <a:t>18. INSURANCE </a:t>
            </a:r>
          </a:p>
          <a:p>
            <a:r>
              <a:rPr lang="en-US" altLang="en-US" sz="1200" b="1" dirty="0"/>
              <a:t>19. FORCE MAJEURE </a:t>
            </a:r>
          </a:p>
          <a:p>
            <a:r>
              <a:rPr lang="en-US" altLang="en-US" sz="1200" b="1" dirty="0"/>
              <a:t>20. CLAIMS, DISPUTES AND ARBITRATION </a:t>
            </a:r>
          </a:p>
          <a:p>
            <a:endParaRPr lang="en-US" altLang="en-US" sz="1200" b="1" dirty="0"/>
          </a:p>
          <a:p>
            <a:r>
              <a:rPr lang="en-US" altLang="en-US" sz="1200" b="1" dirty="0"/>
              <a:t>APPENDIX - GENERAL CONDITIONS OF DISPUTE ADJUDICATION AGREEMENT</a:t>
            </a:r>
            <a:r>
              <a:rPr lang="en-US" altLang="en-US" sz="1200" dirty="0"/>
              <a:t> </a:t>
            </a:r>
          </a:p>
        </p:txBody>
      </p:sp>
      <p:sp>
        <p:nvSpPr>
          <p:cNvPr id="83976" name="Text Box 7">
            <a:extLst>
              <a:ext uri="{FF2B5EF4-FFF2-40B4-BE49-F238E27FC236}">
                <a16:creationId xmlns:a16="http://schemas.microsoft.com/office/drawing/2014/main" id="{09AAA680-4DF7-114A-BA2F-7470C12BA96F}"/>
              </a:ext>
            </a:extLst>
          </p:cNvPr>
          <p:cNvSpPr txBox="1">
            <a:spLocks noChangeArrowheads="1"/>
          </p:cNvSpPr>
          <p:nvPr/>
        </p:nvSpPr>
        <p:spPr bwMode="auto">
          <a:xfrm>
            <a:off x="234950" y="1933096"/>
            <a:ext cx="1944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rgbClr val="FFCC00"/>
                </a:solidFill>
                <a:latin typeface="Arial Narrow" panose="020B0604020202020204" pitchFamily="34" charset="0"/>
              </a:rPr>
              <a:t>YELLOW BOOK</a:t>
            </a:r>
          </a:p>
          <a:p>
            <a:r>
              <a:rPr lang="en-US" altLang="en-US" sz="1200" b="1" dirty="0">
                <a:latin typeface="Arial Narrow" panose="020B0604020202020204" pitchFamily="34" charset="0"/>
              </a:rPr>
              <a:t>Plant and Design Build</a:t>
            </a:r>
          </a:p>
          <a:p>
            <a:r>
              <a:rPr lang="en-US" altLang="en-US" sz="1200" b="1" dirty="0">
                <a:latin typeface="Arial Narrow" panose="020B0604020202020204" pitchFamily="34" charset="0"/>
              </a:rPr>
              <a:t>General Conditions Outline</a:t>
            </a:r>
          </a:p>
          <a:p>
            <a:endParaRPr lang="en-US" altLang="en-US" sz="1200" b="1" dirty="0">
              <a:latin typeface="Arial Narrow" panose="020B0604020202020204" pitchFamily="34" charset="0"/>
            </a:endParaRPr>
          </a:p>
        </p:txBody>
      </p:sp>
      <p:pic>
        <p:nvPicPr>
          <p:cNvPr id="83977" name="Picture 8">
            <a:extLst>
              <a:ext uri="{FF2B5EF4-FFF2-40B4-BE49-F238E27FC236}">
                <a16:creationId xmlns:a16="http://schemas.microsoft.com/office/drawing/2014/main" id="{5B7F3E3F-E3C9-834C-B1B7-562A126FE733}"/>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 y="3009900"/>
            <a:ext cx="1303338" cy="1695450"/>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46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2">
            <a:extLst>
              <a:ext uri="{FF2B5EF4-FFF2-40B4-BE49-F238E27FC236}">
                <a16:creationId xmlns:a16="http://schemas.microsoft.com/office/drawing/2014/main" id="{354BE3C1-7CFC-BE4D-8F43-5845C5B2948D}"/>
              </a:ext>
            </a:extLst>
          </p:cNvPr>
          <p:cNvSpPr txBox="1">
            <a:spLocks noChangeArrowheads="1"/>
          </p:cNvSpPr>
          <p:nvPr/>
        </p:nvSpPr>
        <p:spPr bwMode="auto">
          <a:xfrm>
            <a:off x="395288" y="1844824"/>
            <a:ext cx="1762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Plant and Design Build</a:t>
            </a:r>
          </a:p>
          <a:p>
            <a:r>
              <a:rPr lang="en-US" altLang="en-US" sz="1200" b="1" dirty="0">
                <a:latin typeface="Arial Narrow" panose="020B0604020202020204" pitchFamily="34" charset="0"/>
              </a:rPr>
              <a:t>(Yellow Book): Key  points</a:t>
            </a:r>
          </a:p>
        </p:txBody>
      </p:sp>
      <p:sp>
        <p:nvSpPr>
          <p:cNvPr id="86020" name="Rectangle 3">
            <a:extLst>
              <a:ext uri="{FF2B5EF4-FFF2-40B4-BE49-F238E27FC236}">
                <a16:creationId xmlns:a16="http://schemas.microsoft.com/office/drawing/2014/main" id="{DF2E9F2B-541D-C142-B0E8-486C9D5F41E3}"/>
              </a:ext>
            </a:extLst>
          </p:cNvPr>
          <p:cNvSpPr>
            <a:spLocks noChangeArrowheads="1"/>
          </p:cNvSpPr>
          <p:nvPr/>
        </p:nvSpPr>
        <p:spPr bwMode="auto">
          <a:xfrm>
            <a:off x="6948264" y="1814661"/>
            <a:ext cx="2195736"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YELLOW BOOK</a:t>
            </a:r>
          </a:p>
        </p:txBody>
      </p:sp>
      <p:sp>
        <p:nvSpPr>
          <p:cNvPr id="86021" name="Rectangle 6">
            <a:extLst>
              <a:ext uri="{FF2B5EF4-FFF2-40B4-BE49-F238E27FC236}">
                <a16:creationId xmlns:a16="http://schemas.microsoft.com/office/drawing/2014/main" id="{C93FB46B-51B1-164E-8DC8-E7F4136BA756}"/>
              </a:ext>
            </a:extLst>
          </p:cNvPr>
          <p:cNvSpPr>
            <a:spLocks noChangeArrowheads="1"/>
          </p:cNvSpPr>
          <p:nvPr/>
        </p:nvSpPr>
        <p:spPr bwMode="auto">
          <a:xfrm>
            <a:off x="2074424" y="2348880"/>
            <a:ext cx="6551612" cy="295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6575" indent="-536575">
              <a:tabLst>
                <a:tab pos="536575" algn="l"/>
              </a:tabLst>
              <a:defRPr>
                <a:solidFill>
                  <a:schemeClr val="tx1"/>
                </a:solidFill>
                <a:latin typeface="Arial" panose="020B0604020202020204" pitchFamily="34" charset="0"/>
                <a:cs typeface="Arial" panose="020B0604020202020204" pitchFamily="34" charset="0"/>
              </a:defRPr>
            </a:lvl1pPr>
            <a:lvl2pPr marL="742950" indent="-285750">
              <a:tabLst>
                <a:tab pos="536575" algn="l"/>
              </a:tabLst>
              <a:defRPr>
                <a:solidFill>
                  <a:schemeClr val="tx1"/>
                </a:solidFill>
                <a:latin typeface="Arial" panose="020B0604020202020204" pitchFamily="34" charset="0"/>
                <a:cs typeface="Arial" panose="020B0604020202020204" pitchFamily="34" charset="0"/>
              </a:defRPr>
            </a:lvl2pPr>
            <a:lvl3pPr marL="1143000" indent="-228600">
              <a:tabLst>
                <a:tab pos="536575" algn="l"/>
              </a:tabLst>
              <a:defRPr>
                <a:solidFill>
                  <a:schemeClr val="tx1"/>
                </a:solidFill>
                <a:latin typeface="Arial" panose="020B0604020202020204" pitchFamily="34" charset="0"/>
                <a:cs typeface="Arial" panose="020B0604020202020204" pitchFamily="34" charset="0"/>
              </a:defRPr>
            </a:lvl3pPr>
            <a:lvl4pPr marL="1600200" indent="-228600">
              <a:tabLst>
                <a:tab pos="536575" algn="l"/>
              </a:tabLst>
              <a:defRPr>
                <a:solidFill>
                  <a:schemeClr val="tx1"/>
                </a:solidFill>
                <a:latin typeface="Arial" panose="020B0604020202020204" pitchFamily="34" charset="0"/>
                <a:cs typeface="Arial" panose="020B0604020202020204" pitchFamily="34" charset="0"/>
              </a:defRPr>
            </a:lvl4pPr>
            <a:lvl5pPr marL="2057400" indent="-228600">
              <a:tabLst>
                <a:tab pos="536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400" dirty="0"/>
              <a:t>Contractor designs</a:t>
            </a:r>
          </a:p>
          <a:p>
            <a:pPr>
              <a:buFontTx/>
              <a:buChar char="•"/>
            </a:pPr>
            <a:r>
              <a:rPr lang="en-US" altLang="en-US" sz="2400" dirty="0"/>
              <a:t>Engineer, working for the Employer</a:t>
            </a:r>
          </a:p>
          <a:p>
            <a:pPr>
              <a:buFontTx/>
              <a:buChar char="•"/>
            </a:pPr>
            <a:r>
              <a:rPr lang="en-US" altLang="en-US" sz="2400" dirty="0"/>
              <a:t>Lump sum pricing</a:t>
            </a:r>
          </a:p>
          <a:p>
            <a:pPr>
              <a:buFontTx/>
              <a:buChar char="•"/>
            </a:pPr>
            <a:r>
              <a:rPr lang="en-US" altLang="en-US" sz="2400" dirty="0"/>
              <a:t>Payments according to progress</a:t>
            </a:r>
          </a:p>
          <a:p>
            <a:pPr>
              <a:buFontTx/>
              <a:buChar char="•"/>
            </a:pPr>
            <a:r>
              <a:rPr lang="en-US" altLang="en-US" sz="2400" dirty="0"/>
              <a:t>Certification of payments by Engineers</a:t>
            </a:r>
          </a:p>
          <a:p>
            <a:pPr>
              <a:buFontTx/>
              <a:buBlip>
                <a:blip r:embed="rId3"/>
              </a:buBlip>
            </a:pPr>
            <a:endParaRPr lang="en-US" altLang="en-US" sz="2400" dirty="0"/>
          </a:p>
        </p:txBody>
      </p:sp>
      <p:pic>
        <p:nvPicPr>
          <p:cNvPr id="86022" name="Picture 8">
            <a:extLst>
              <a:ext uri="{FF2B5EF4-FFF2-40B4-BE49-F238E27FC236}">
                <a16:creationId xmlns:a16="http://schemas.microsoft.com/office/drawing/2014/main" id="{2866ACC9-76A5-3645-A5E6-F5402AA511A5}"/>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781" y="2581275"/>
            <a:ext cx="1303338" cy="1695450"/>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153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2">
            <a:extLst>
              <a:ext uri="{FF2B5EF4-FFF2-40B4-BE49-F238E27FC236}">
                <a16:creationId xmlns:a16="http://schemas.microsoft.com/office/drawing/2014/main" id="{D87E81DC-6F88-2E4E-B452-44908F548F63}"/>
              </a:ext>
            </a:extLst>
          </p:cNvPr>
          <p:cNvSpPr txBox="1">
            <a:spLocks noChangeArrowheads="1"/>
          </p:cNvSpPr>
          <p:nvPr/>
        </p:nvSpPr>
        <p:spPr bwMode="auto">
          <a:xfrm>
            <a:off x="107504" y="1905001"/>
            <a:ext cx="1739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latin typeface="Arial Narrow" panose="020B0604020202020204" pitchFamily="34" charset="0"/>
              </a:rPr>
              <a:t>Conditions of Contract for</a:t>
            </a:r>
          </a:p>
          <a:p>
            <a:r>
              <a:rPr lang="en-US" altLang="en-US" sz="1200" b="1">
                <a:latin typeface="Arial Narrow" panose="020B0604020202020204" pitchFamily="34" charset="0"/>
              </a:rPr>
              <a:t>EPC/Turnkey Projects </a:t>
            </a:r>
          </a:p>
          <a:p>
            <a:r>
              <a:rPr lang="en-US" altLang="en-US" sz="1200" b="1">
                <a:latin typeface="Arial Narrow" panose="020B0604020202020204" pitchFamily="34" charset="0"/>
              </a:rPr>
              <a:t>(Silver Book): Overview</a:t>
            </a:r>
          </a:p>
        </p:txBody>
      </p:sp>
      <p:sp>
        <p:nvSpPr>
          <p:cNvPr id="88068" name="Rectangle 3">
            <a:extLst>
              <a:ext uri="{FF2B5EF4-FFF2-40B4-BE49-F238E27FC236}">
                <a16:creationId xmlns:a16="http://schemas.microsoft.com/office/drawing/2014/main" id="{515D488C-BF70-0A42-9D5C-1A8160BCC2AD}"/>
              </a:ext>
            </a:extLst>
          </p:cNvPr>
          <p:cNvSpPr>
            <a:spLocks noChangeArrowheads="1"/>
          </p:cNvSpPr>
          <p:nvPr/>
        </p:nvSpPr>
        <p:spPr bwMode="auto">
          <a:xfrm>
            <a:off x="7092280" y="1981200"/>
            <a:ext cx="2051720"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SILVER BOOK</a:t>
            </a:r>
          </a:p>
        </p:txBody>
      </p:sp>
      <p:sp>
        <p:nvSpPr>
          <p:cNvPr id="88069" name="Rectangle 4">
            <a:extLst>
              <a:ext uri="{FF2B5EF4-FFF2-40B4-BE49-F238E27FC236}">
                <a16:creationId xmlns:a16="http://schemas.microsoft.com/office/drawing/2014/main" id="{C3597A5F-2132-F74F-8F7B-C15A447F12F5}"/>
              </a:ext>
            </a:extLst>
          </p:cNvPr>
          <p:cNvSpPr>
            <a:spLocks noChangeArrowheads="1"/>
          </p:cNvSpPr>
          <p:nvPr/>
        </p:nvSpPr>
        <p:spPr bwMode="auto">
          <a:xfrm>
            <a:off x="1055688" y="176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8070" name="Rectangle 7">
            <a:extLst>
              <a:ext uri="{FF2B5EF4-FFF2-40B4-BE49-F238E27FC236}">
                <a16:creationId xmlns:a16="http://schemas.microsoft.com/office/drawing/2014/main" id="{18BD3615-3831-214E-9EB1-46F005406568}"/>
              </a:ext>
            </a:extLst>
          </p:cNvPr>
          <p:cNvSpPr>
            <a:spLocks noChangeArrowheads="1"/>
          </p:cNvSpPr>
          <p:nvPr/>
        </p:nvSpPr>
        <p:spPr bwMode="auto">
          <a:xfrm>
            <a:off x="1055688" y="1754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8071" name="Rectangle 8">
            <a:extLst>
              <a:ext uri="{FF2B5EF4-FFF2-40B4-BE49-F238E27FC236}">
                <a16:creationId xmlns:a16="http://schemas.microsoft.com/office/drawing/2014/main" id="{78E2F897-58A9-BB4D-8010-637EB241C0C8}"/>
              </a:ext>
            </a:extLst>
          </p:cNvPr>
          <p:cNvSpPr>
            <a:spLocks noChangeArrowheads="1"/>
          </p:cNvSpPr>
          <p:nvPr/>
        </p:nvSpPr>
        <p:spPr bwMode="auto">
          <a:xfrm>
            <a:off x="1055688" y="1771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88072" name="Rectangle 10">
            <a:extLst>
              <a:ext uri="{FF2B5EF4-FFF2-40B4-BE49-F238E27FC236}">
                <a16:creationId xmlns:a16="http://schemas.microsoft.com/office/drawing/2014/main" id="{8BB4296F-295F-984D-BFA5-B3326E9BC8BF}"/>
              </a:ext>
            </a:extLst>
          </p:cNvPr>
          <p:cNvSpPr>
            <a:spLocks noChangeArrowheads="1"/>
          </p:cNvSpPr>
          <p:nvPr/>
        </p:nvSpPr>
        <p:spPr bwMode="auto">
          <a:xfrm>
            <a:off x="1055688" y="176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88073" name="Picture 12" descr="EPC/Turnkey Contract 1st Ed (1999)">
            <a:extLst>
              <a:ext uri="{FF2B5EF4-FFF2-40B4-BE49-F238E27FC236}">
                <a16:creationId xmlns:a16="http://schemas.microsoft.com/office/drawing/2014/main" id="{7493FAD3-C505-674B-AC20-389F910BC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863" y="2636919"/>
            <a:ext cx="2340130" cy="33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763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a:extLst>
              <a:ext uri="{FF2B5EF4-FFF2-40B4-BE49-F238E27FC236}">
                <a16:creationId xmlns:a16="http://schemas.microsoft.com/office/drawing/2014/main" id="{5D82912B-6B8F-0745-9257-AD6CC05576BD}"/>
              </a:ext>
            </a:extLst>
          </p:cNvPr>
          <p:cNvSpPr>
            <a:spLocks noChangeArrowheads="1"/>
          </p:cNvSpPr>
          <p:nvPr/>
        </p:nvSpPr>
        <p:spPr bwMode="auto">
          <a:xfrm>
            <a:off x="6948264" y="1751199"/>
            <a:ext cx="2195736" cy="487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rPr>
              <a:t>SILVER BOOK INDEX</a:t>
            </a:r>
            <a:endParaRPr lang="en-GB" altLang="en-US" sz="1600" b="1">
              <a:solidFill>
                <a:srgbClr val="000000"/>
              </a:solidFill>
              <a:latin typeface="Arial Narrow" panose="020B0604020202020204" pitchFamily="34" charset="0"/>
              <a:cs typeface="Times New Roman" panose="02020603050405020304" pitchFamily="18" charset="0"/>
            </a:endParaRPr>
          </a:p>
        </p:txBody>
      </p:sp>
      <p:sp>
        <p:nvSpPr>
          <p:cNvPr id="90116" name="Rectangle 3">
            <a:extLst>
              <a:ext uri="{FF2B5EF4-FFF2-40B4-BE49-F238E27FC236}">
                <a16:creationId xmlns:a16="http://schemas.microsoft.com/office/drawing/2014/main" id="{5B0B723D-D2F9-AF49-A022-A9B53EA9732B}"/>
              </a:ext>
            </a:extLst>
          </p:cNvPr>
          <p:cNvSpPr>
            <a:spLocks noChangeArrowheads="1"/>
          </p:cNvSpPr>
          <p:nvPr/>
        </p:nvSpPr>
        <p:spPr bwMode="auto">
          <a:xfrm>
            <a:off x="1588"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0117" name="Rectangle 4">
            <a:extLst>
              <a:ext uri="{FF2B5EF4-FFF2-40B4-BE49-F238E27FC236}">
                <a16:creationId xmlns:a16="http://schemas.microsoft.com/office/drawing/2014/main" id="{E16A28C0-CCEA-0848-A475-AA6ECE90FA97}"/>
              </a:ext>
            </a:extLst>
          </p:cNvPr>
          <p:cNvSpPr>
            <a:spLocks noChangeArrowheads="1"/>
          </p:cNvSpPr>
          <p:nvPr/>
        </p:nvSpPr>
        <p:spPr bwMode="auto">
          <a:xfrm>
            <a:off x="1588"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0118" name="Rectangle 5">
            <a:extLst>
              <a:ext uri="{FF2B5EF4-FFF2-40B4-BE49-F238E27FC236}">
                <a16:creationId xmlns:a16="http://schemas.microsoft.com/office/drawing/2014/main" id="{25E20B9B-81D7-C446-B2A3-849E1B8027B4}"/>
              </a:ext>
            </a:extLst>
          </p:cNvPr>
          <p:cNvSpPr>
            <a:spLocks noChangeArrowheads="1"/>
          </p:cNvSpPr>
          <p:nvPr/>
        </p:nvSpPr>
        <p:spPr bwMode="auto">
          <a:xfrm>
            <a:off x="1588"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0119" name="Rectangle 6">
            <a:extLst>
              <a:ext uri="{FF2B5EF4-FFF2-40B4-BE49-F238E27FC236}">
                <a16:creationId xmlns:a16="http://schemas.microsoft.com/office/drawing/2014/main" id="{52E03CE1-1238-1946-BA94-7A9D2B085B9D}"/>
              </a:ext>
            </a:extLst>
          </p:cNvPr>
          <p:cNvSpPr>
            <a:spLocks noChangeArrowheads="1"/>
          </p:cNvSpPr>
          <p:nvPr/>
        </p:nvSpPr>
        <p:spPr bwMode="auto">
          <a:xfrm>
            <a:off x="2268538" y="2132856"/>
            <a:ext cx="6335712"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7550"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t>1. GENERAL PROVISIONS </a:t>
            </a:r>
          </a:p>
          <a:p>
            <a:r>
              <a:rPr lang="en-US" altLang="en-US" sz="1200" b="1" dirty="0"/>
              <a:t>2. THE EMPLOYER </a:t>
            </a:r>
          </a:p>
          <a:p>
            <a:r>
              <a:rPr lang="en-US" altLang="en-US" sz="1200" b="1" dirty="0"/>
              <a:t>3. THE EMPLOYER’S ADMINISTRATION </a:t>
            </a:r>
          </a:p>
          <a:p>
            <a:r>
              <a:rPr lang="en-US" altLang="en-US" sz="1200" b="1" dirty="0"/>
              <a:t>4. THE CONTRACTOR </a:t>
            </a:r>
          </a:p>
          <a:p>
            <a:r>
              <a:rPr lang="en-US" altLang="en-US" sz="1200" b="1" dirty="0"/>
              <a:t>5. DESIGN </a:t>
            </a:r>
          </a:p>
          <a:p>
            <a:r>
              <a:rPr lang="en-US" altLang="en-US" sz="1200" b="1" dirty="0"/>
              <a:t>6. STAFF AND LABOUR </a:t>
            </a:r>
          </a:p>
          <a:p>
            <a:r>
              <a:rPr lang="en-US" altLang="en-US" sz="1200" b="1" dirty="0"/>
              <a:t>7. PLANT, MATERIALS AND WORKMANSHIP </a:t>
            </a:r>
          </a:p>
          <a:p>
            <a:r>
              <a:rPr lang="en-US" altLang="en-US" sz="1200" b="1" dirty="0"/>
              <a:t>8. COMMENCEMENT, DELAYS AND SUSPENSION </a:t>
            </a:r>
          </a:p>
          <a:p>
            <a:r>
              <a:rPr lang="en-US" altLang="en-US" sz="1200" b="1" dirty="0"/>
              <a:t>9. TESTS ON COMPLETION </a:t>
            </a:r>
          </a:p>
          <a:p>
            <a:r>
              <a:rPr lang="en-US" altLang="en-US" sz="1200" b="1" dirty="0"/>
              <a:t>10. EMPLOYER’S TAKING OVER </a:t>
            </a:r>
          </a:p>
          <a:p>
            <a:r>
              <a:rPr lang="en-US" altLang="en-US" sz="1200" b="1" dirty="0"/>
              <a:t>11. DEFECTS LIABILITY </a:t>
            </a:r>
          </a:p>
          <a:p>
            <a:r>
              <a:rPr lang="en-US" altLang="en-US" sz="1200" b="1" dirty="0"/>
              <a:t>12. TESTS AFTER COMPLETION </a:t>
            </a:r>
          </a:p>
          <a:p>
            <a:r>
              <a:rPr lang="en-US" altLang="en-US" sz="1200" b="1" dirty="0"/>
              <a:t>13. VARIATIONS AND ADJUSTMENTS  </a:t>
            </a:r>
          </a:p>
          <a:p>
            <a:r>
              <a:rPr lang="en-US" altLang="en-US" sz="1200" b="1" dirty="0"/>
              <a:t>14. CONTRACT PRICE AND PAYMENT </a:t>
            </a:r>
          </a:p>
          <a:p>
            <a:r>
              <a:rPr lang="en-US" altLang="en-US" sz="1200" b="1" dirty="0"/>
              <a:t>15. TERMINATION BY EMPLOYER </a:t>
            </a:r>
          </a:p>
          <a:p>
            <a:r>
              <a:rPr lang="en-US" altLang="en-US" sz="1200" b="1" dirty="0"/>
              <a:t>16. SUSPENSION AND TERMINATION BY CONTRACTOR</a:t>
            </a:r>
          </a:p>
          <a:p>
            <a:r>
              <a:rPr lang="en-US" altLang="en-US" sz="1200" b="1" dirty="0"/>
              <a:t>17. RISK AND RESPONSIBILITY </a:t>
            </a:r>
          </a:p>
          <a:p>
            <a:r>
              <a:rPr lang="en-US" altLang="en-US" sz="1200" b="1" dirty="0"/>
              <a:t>18. INSURANCE </a:t>
            </a:r>
          </a:p>
          <a:p>
            <a:r>
              <a:rPr lang="en-US" altLang="en-US" sz="1200" b="1" dirty="0"/>
              <a:t>19. FORCE MAJEURE </a:t>
            </a:r>
          </a:p>
          <a:p>
            <a:r>
              <a:rPr lang="en-US" altLang="en-US" sz="1200" b="1" dirty="0"/>
              <a:t>20. CLAIMS, DISPUTES AND ARBITRATION </a:t>
            </a:r>
          </a:p>
          <a:p>
            <a:r>
              <a:rPr lang="en-US" altLang="en-US" sz="1200" b="1" dirty="0"/>
              <a:t>APPENDIX - GENERAL CONDITIONS OF DISPUTE ADJUDICATION AGREEMENT</a:t>
            </a:r>
          </a:p>
        </p:txBody>
      </p:sp>
      <p:sp>
        <p:nvSpPr>
          <p:cNvPr id="90120" name="Text Box 7">
            <a:extLst>
              <a:ext uri="{FF2B5EF4-FFF2-40B4-BE49-F238E27FC236}">
                <a16:creationId xmlns:a16="http://schemas.microsoft.com/office/drawing/2014/main" id="{DAEC13CE-A16F-3544-8062-1E3A66D565CA}"/>
              </a:ext>
            </a:extLst>
          </p:cNvPr>
          <p:cNvSpPr txBox="1">
            <a:spLocks noChangeArrowheads="1"/>
          </p:cNvSpPr>
          <p:nvPr/>
        </p:nvSpPr>
        <p:spPr bwMode="auto">
          <a:xfrm>
            <a:off x="215106" y="1891086"/>
            <a:ext cx="194468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solidFill>
                  <a:schemeClr val="bg2"/>
                </a:solidFill>
                <a:latin typeface="Arial Narrow" panose="020B0604020202020204" pitchFamily="34" charset="0"/>
              </a:rPr>
              <a:t>SILVER BOOK</a:t>
            </a:r>
          </a:p>
          <a:p>
            <a:r>
              <a:rPr lang="en-US" altLang="en-US" sz="1200" b="1" dirty="0">
                <a:latin typeface="Arial Narrow" panose="020B0604020202020204" pitchFamily="34" charset="0"/>
              </a:rPr>
              <a:t>Conditions of Contract for</a:t>
            </a:r>
          </a:p>
          <a:p>
            <a:r>
              <a:rPr lang="en-US" altLang="en-US" sz="1200" b="1" dirty="0">
                <a:latin typeface="Arial Narrow" panose="020B0604020202020204" pitchFamily="34" charset="0"/>
              </a:rPr>
              <a:t>EPC/Turnkey Projects </a:t>
            </a:r>
          </a:p>
          <a:p>
            <a:r>
              <a:rPr lang="en-US" altLang="en-US" sz="1200" b="1" dirty="0">
                <a:latin typeface="Arial Narrow" panose="020B0604020202020204" pitchFamily="34" charset="0"/>
              </a:rPr>
              <a:t>General Conditions Outline</a:t>
            </a:r>
          </a:p>
          <a:p>
            <a:endParaRPr lang="en-US" altLang="en-US" sz="1200" b="1" dirty="0">
              <a:latin typeface="Arial Narrow" panose="020B0604020202020204" pitchFamily="34" charset="0"/>
            </a:endParaRPr>
          </a:p>
        </p:txBody>
      </p:sp>
      <p:pic>
        <p:nvPicPr>
          <p:cNvPr id="90121" name="Picture 9">
            <a:extLst>
              <a:ext uri="{FF2B5EF4-FFF2-40B4-BE49-F238E27FC236}">
                <a16:creationId xmlns:a16="http://schemas.microsoft.com/office/drawing/2014/main" id="{8CCD65E1-3B30-9644-A710-86635D13CD8F}"/>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662" y="3039221"/>
            <a:ext cx="1298575" cy="1692275"/>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739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1">
            <a:extLst>
              <a:ext uri="{FF2B5EF4-FFF2-40B4-BE49-F238E27FC236}">
                <a16:creationId xmlns:a16="http://schemas.microsoft.com/office/drawing/2014/main" id="{53BAE5C0-BD91-6548-A67B-70798BE1FB69}"/>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2B60CBF7-E5D9-B84B-AE10-7513406F7492}" type="slidenum">
              <a:rPr lang="pt-PT" altLang="en-US" sz="1200"/>
              <a:pPr algn="r"/>
              <a:t>45</a:t>
            </a:fld>
            <a:endParaRPr lang="pt-PT" altLang="en-US" sz="1200"/>
          </a:p>
        </p:txBody>
      </p:sp>
      <p:sp>
        <p:nvSpPr>
          <p:cNvPr id="92163" name="Text Box 2">
            <a:extLst>
              <a:ext uri="{FF2B5EF4-FFF2-40B4-BE49-F238E27FC236}">
                <a16:creationId xmlns:a16="http://schemas.microsoft.com/office/drawing/2014/main" id="{7A001A6C-81B9-7644-AB0D-93E49C1CDAC4}"/>
              </a:ext>
            </a:extLst>
          </p:cNvPr>
          <p:cNvSpPr txBox="1">
            <a:spLocks noChangeArrowheads="1"/>
          </p:cNvSpPr>
          <p:nvPr/>
        </p:nvSpPr>
        <p:spPr bwMode="auto">
          <a:xfrm>
            <a:off x="177883" y="2185636"/>
            <a:ext cx="17556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Conditions of Contract for</a:t>
            </a:r>
          </a:p>
          <a:p>
            <a:r>
              <a:rPr lang="en-US" altLang="en-US" sz="1200" b="1" dirty="0">
                <a:latin typeface="Arial Narrow" panose="020B0604020202020204" pitchFamily="34" charset="0"/>
              </a:rPr>
              <a:t>EPC/Turnkey Projects </a:t>
            </a:r>
          </a:p>
          <a:p>
            <a:r>
              <a:rPr lang="en-US" altLang="en-US" sz="1200" b="1" dirty="0">
                <a:latin typeface="Arial Narrow" panose="020B0604020202020204" pitchFamily="34" charset="0"/>
              </a:rPr>
              <a:t>(Silver Book): Overview</a:t>
            </a:r>
          </a:p>
        </p:txBody>
      </p:sp>
      <p:sp>
        <p:nvSpPr>
          <p:cNvPr id="92164" name="Rectangle 3">
            <a:extLst>
              <a:ext uri="{FF2B5EF4-FFF2-40B4-BE49-F238E27FC236}">
                <a16:creationId xmlns:a16="http://schemas.microsoft.com/office/drawing/2014/main" id="{2AF8E355-3311-474F-A41F-5DC641468684}"/>
              </a:ext>
            </a:extLst>
          </p:cNvPr>
          <p:cNvSpPr>
            <a:spLocks noChangeArrowheads="1"/>
          </p:cNvSpPr>
          <p:nvPr/>
        </p:nvSpPr>
        <p:spPr bwMode="auto">
          <a:xfrm>
            <a:off x="7020271" y="1754188"/>
            <a:ext cx="2045147"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SILVER BOOK</a:t>
            </a:r>
          </a:p>
        </p:txBody>
      </p:sp>
      <p:sp>
        <p:nvSpPr>
          <p:cNvPr id="92165" name="Rectangle 4">
            <a:extLst>
              <a:ext uri="{FF2B5EF4-FFF2-40B4-BE49-F238E27FC236}">
                <a16:creationId xmlns:a16="http://schemas.microsoft.com/office/drawing/2014/main" id="{1546C3E1-0735-1746-B9C0-9C56D179B816}"/>
              </a:ext>
            </a:extLst>
          </p:cNvPr>
          <p:cNvSpPr>
            <a:spLocks noChangeArrowheads="1"/>
          </p:cNvSpPr>
          <p:nvPr/>
        </p:nvSpPr>
        <p:spPr bwMode="auto">
          <a:xfrm>
            <a:off x="1055688" y="176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2166" name="Rectangle 6">
            <a:extLst>
              <a:ext uri="{FF2B5EF4-FFF2-40B4-BE49-F238E27FC236}">
                <a16:creationId xmlns:a16="http://schemas.microsoft.com/office/drawing/2014/main" id="{DAE1E03B-528A-2747-82B0-13AE753CF353}"/>
              </a:ext>
            </a:extLst>
          </p:cNvPr>
          <p:cNvSpPr>
            <a:spLocks noChangeArrowheads="1"/>
          </p:cNvSpPr>
          <p:nvPr/>
        </p:nvSpPr>
        <p:spPr bwMode="auto">
          <a:xfrm>
            <a:off x="5073583" y="2278652"/>
            <a:ext cx="3657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dirty="0"/>
              <a:t>Conditions of Contract for EPC/ Turnkey Projects, which are recommended where one entity takes total responsibility for the design and execution of an engineering project. </a:t>
            </a:r>
            <a:endParaRPr lang="pt-PT" altLang="en-US" sz="1600" dirty="0"/>
          </a:p>
          <a:p>
            <a:endParaRPr lang="pt-PT" altLang="en-US" sz="1600" dirty="0"/>
          </a:p>
          <a:p>
            <a:r>
              <a:rPr lang="en-GB" altLang="en-US" sz="1600" dirty="0"/>
              <a:t>Under the usual arrangements for this type of contract, the entity carries out all the Engineering, Procurement and Construction: providing a fully-equipped facility, ready for operation (at the "turn of the key"). This type of contract is usually negotiated between the parties.</a:t>
            </a:r>
          </a:p>
        </p:txBody>
      </p:sp>
      <p:sp>
        <p:nvSpPr>
          <p:cNvPr id="92167" name="Rectangle 7">
            <a:extLst>
              <a:ext uri="{FF2B5EF4-FFF2-40B4-BE49-F238E27FC236}">
                <a16:creationId xmlns:a16="http://schemas.microsoft.com/office/drawing/2014/main" id="{AE1ECDF6-97E7-9049-BAAE-30CF36D85824}"/>
              </a:ext>
            </a:extLst>
          </p:cNvPr>
          <p:cNvSpPr>
            <a:spLocks noChangeArrowheads="1"/>
          </p:cNvSpPr>
          <p:nvPr/>
        </p:nvSpPr>
        <p:spPr bwMode="auto">
          <a:xfrm>
            <a:off x="1055688" y="1754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2168" name="Rectangle 8">
            <a:extLst>
              <a:ext uri="{FF2B5EF4-FFF2-40B4-BE49-F238E27FC236}">
                <a16:creationId xmlns:a16="http://schemas.microsoft.com/office/drawing/2014/main" id="{05076BAC-67EB-6543-B618-FE6916A3CEBB}"/>
              </a:ext>
            </a:extLst>
          </p:cNvPr>
          <p:cNvSpPr>
            <a:spLocks noChangeArrowheads="1"/>
          </p:cNvSpPr>
          <p:nvPr/>
        </p:nvSpPr>
        <p:spPr bwMode="auto">
          <a:xfrm>
            <a:off x="1055688" y="1771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2169" name="Rectangle 10">
            <a:extLst>
              <a:ext uri="{FF2B5EF4-FFF2-40B4-BE49-F238E27FC236}">
                <a16:creationId xmlns:a16="http://schemas.microsoft.com/office/drawing/2014/main" id="{02E35C29-2851-DA42-8085-57119B811DC2}"/>
              </a:ext>
            </a:extLst>
          </p:cNvPr>
          <p:cNvSpPr>
            <a:spLocks noChangeArrowheads="1"/>
          </p:cNvSpPr>
          <p:nvPr/>
        </p:nvSpPr>
        <p:spPr bwMode="auto">
          <a:xfrm>
            <a:off x="1055688" y="176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92170" name="Picture 12" descr="EPC/Turnkey Contract 1st Ed (1999)">
            <a:extLst>
              <a:ext uri="{FF2B5EF4-FFF2-40B4-BE49-F238E27FC236}">
                <a16:creationId xmlns:a16="http://schemas.microsoft.com/office/drawing/2014/main" id="{4FAF3140-6F63-ED49-A0DB-27BE973EF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08802"/>
            <a:ext cx="2286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75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a:extLst>
              <a:ext uri="{FF2B5EF4-FFF2-40B4-BE49-F238E27FC236}">
                <a16:creationId xmlns:a16="http://schemas.microsoft.com/office/drawing/2014/main" id="{CE646CCD-4A58-1F4A-BD08-E6CFDE27CEF1}"/>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B89BD82-33BF-1D4E-9694-F8808FAF4268}" type="slidenum">
              <a:rPr lang="pt-PT" altLang="en-US" sz="1200"/>
              <a:pPr algn="r"/>
              <a:t>46</a:t>
            </a:fld>
            <a:endParaRPr lang="pt-PT" altLang="en-US" sz="1200"/>
          </a:p>
        </p:txBody>
      </p:sp>
      <p:sp>
        <p:nvSpPr>
          <p:cNvPr id="94211" name="Text Box 2">
            <a:extLst>
              <a:ext uri="{FF2B5EF4-FFF2-40B4-BE49-F238E27FC236}">
                <a16:creationId xmlns:a16="http://schemas.microsoft.com/office/drawing/2014/main" id="{2D6BEEBA-D838-8C43-9B07-0336ADBE971D}"/>
              </a:ext>
            </a:extLst>
          </p:cNvPr>
          <p:cNvSpPr txBox="1">
            <a:spLocks noChangeArrowheads="1"/>
          </p:cNvSpPr>
          <p:nvPr/>
        </p:nvSpPr>
        <p:spPr bwMode="auto">
          <a:xfrm>
            <a:off x="185738" y="1907267"/>
            <a:ext cx="17399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latin typeface="Arial Narrow" panose="020B0604020202020204" pitchFamily="34" charset="0"/>
              </a:rPr>
              <a:t>Conditions of Contract for</a:t>
            </a:r>
          </a:p>
          <a:p>
            <a:r>
              <a:rPr lang="en-US" altLang="en-US" sz="1200" b="1">
                <a:latin typeface="Arial Narrow" panose="020B0604020202020204" pitchFamily="34" charset="0"/>
              </a:rPr>
              <a:t>EPC/Turnkey Projects </a:t>
            </a:r>
          </a:p>
          <a:p>
            <a:r>
              <a:rPr lang="en-US" altLang="en-US" sz="1200" b="1">
                <a:latin typeface="Arial Narrow" panose="020B0604020202020204" pitchFamily="34" charset="0"/>
              </a:rPr>
              <a:t>(Silver Book): Key points</a:t>
            </a:r>
          </a:p>
        </p:txBody>
      </p:sp>
      <p:sp>
        <p:nvSpPr>
          <p:cNvPr id="94212" name="Rectangle 3">
            <a:extLst>
              <a:ext uri="{FF2B5EF4-FFF2-40B4-BE49-F238E27FC236}">
                <a16:creationId xmlns:a16="http://schemas.microsoft.com/office/drawing/2014/main" id="{C608C551-B4BB-1F4F-985D-1A1DB8931552}"/>
              </a:ext>
            </a:extLst>
          </p:cNvPr>
          <p:cNvSpPr>
            <a:spLocks noChangeArrowheads="1"/>
          </p:cNvSpPr>
          <p:nvPr/>
        </p:nvSpPr>
        <p:spPr bwMode="auto">
          <a:xfrm>
            <a:off x="6948264" y="1889918"/>
            <a:ext cx="219573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pt-PT" altLang="en-US" sz="1600" b="1">
                <a:solidFill>
                  <a:srgbClr val="000000"/>
                </a:solidFill>
                <a:latin typeface="Arial Narrow" panose="020B0604020202020204" pitchFamily="34" charset="0"/>
                <a:cs typeface="Times New Roman" panose="02020603050405020304" pitchFamily="18" charset="0"/>
              </a:rPr>
              <a:t>FIDIC – SILVER BOOK</a:t>
            </a:r>
          </a:p>
        </p:txBody>
      </p:sp>
      <p:sp>
        <p:nvSpPr>
          <p:cNvPr id="94213" name="Rectangle 4">
            <a:extLst>
              <a:ext uri="{FF2B5EF4-FFF2-40B4-BE49-F238E27FC236}">
                <a16:creationId xmlns:a16="http://schemas.microsoft.com/office/drawing/2014/main" id="{5501D89B-0807-5A4A-8721-D23F825D2E92}"/>
              </a:ext>
            </a:extLst>
          </p:cNvPr>
          <p:cNvSpPr>
            <a:spLocks noChangeArrowheads="1"/>
          </p:cNvSpPr>
          <p:nvPr/>
        </p:nvSpPr>
        <p:spPr bwMode="auto">
          <a:xfrm>
            <a:off x="1055688" y="1765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4214" name="Rectangle 6">
            <a:extLst>
              <a:ext uri="{FF2B5EF4-FFF2-40B4-BE49-F238E27FC236}">
                <a16:creationId xmlns:a16="http://schemas.microsoft.com/office/drawing/2014/main" id="{B5D110AC-81B6-D44C-B995-16986989C724}"/>
              </a:ext>
            </a:extLst>
          </p:cNvPr>
          <p:cNvSpPr>
            <a:spLocks noChangeArrowheads="1"/>
          </p:cNvSpPr>
          <p:nvPr/>
        </p:nvSpPr>
        <p:spPr bwMode="auto">
          <a:xfrm>
            <a:off x="2268538" y="2708928"/>
            <a:ext cx="6551612" cy="266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6575" indent="-536575">
              <a:tabLst>
                <a:tab pos="536575" algn="l"/>
              </a:tabLst>
              <a:defRPr>
                <a:solidFill>
                  <a:schemeClr val="tx1"/>
                </a:solidFill>
                <a:latin typeface="Arial" panose="020B0604020202020204" pitchFamily="34" charset="0"/>
                <a:cs typeface="Arial" panose="020B0604020202020204" pitchFamily="34" charset="0"/>
              </a:defRPr>
            </a:lvl1pPr>
            <a:lvl2pPr marL="742950" indent="-285750">
              <a:tabLst>
                <a:tab pos="536575" algn="l"/>
              </a:tabLst>
              <a:defRPr>
                <a:solidFill>
                  <a:schemeClr val="tx1"/>
                </a:solidFill>
                <a:latin typeface="Arial" panose="020B0604020202020204" pitchFamily="34" charset="0"/>
                <a:cs typeface="Arial" panose="020B0604020202020204" pitchFamily="34" charset="0"/>
              </a:defRPr>
            </a:lvl2pPr>
            <a:lvl3pPr marL="1143000" indent="-228600">
              <a:tabLst>
                <a:tab pos="536575" algn="l"/>
              </a:tabLst>
              <a:defRPr>
                <a:solidFill>
                  <a:schemeClr val="tx1"/>
                </a:solidFill>
                <a:latin typeface="Arial" panose="020B0604020202020204" pitchFamily="34" charset="0"/>
                <a:cs typeface="Arial" panose="020B0604020202020204" pitchFamily="34" charset="0"/>
              </a:defRPr>
            </a:lvl3pPr>
            <a:lvl4pPr marL="1600200" indent="-228600">
              <a:tabLst>
                <a:tab pos="536575" algn="l"/>
              </a:tabLst>
              <a:defRPr>
                <a:solidFill>
                  <a:schemeClr val="tx1"/>
                </a:solidFill>
                <a:latin typeface="Arial" panose="020B0604020202020204" pitchFamily="34" charset="0"/>
                <a:cs typeface="Arial" panose="020B0604020202020204" pitchFamily="34" charset="0"/>
              </a:defRPr>
            </a:lvl4pPr>
            <a:lvl5pPr marL="2057400" indent="-228600">
              <a:tabLst>
                <a:tab pos="536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6575" algn="l"/>
              </a:tabLst>
              <a:defRPr>
                <a:solidFill>
                  <a:schemeClr val="tx1"/>
                </a:solidFill>
                <a:latin typeface="Arial" panose="020B0604020202020204" pitchFamily="34" charset="0"/>
                <a:cs typeface="Arial" panose="020B0604020202020204" pitchFamily="34" charset="0"/>
              </a:defRPr>
            </a:lvl9pPr>
          </a:lstStyle>
          <a:p>
            <a:pPr>
              <a:buFontTx/>
              <a:buChar char="•"/>
            </a:pPr>
            <a:r>
              <a:rPr lang="en-US" altLang="en-US" sz="2400" dirty="0"/>
              <a:t>Contractor designs and takes full responsibility</a:t>
            </a:r>
          </a:p>
          <a:p>
            <a:pPr>
              <a:buFontTx/>
              <a:buChar char="•"/>
            </a:pPr>
            <a:r>
              <a:rPr lang="en-US" altLang="en-US" sz="2400" dirty="0"/>
              <a:t>Employer may appoint a Representative</a:t>
            </a:r>
          </a:p>
          <a:p>
            <a:pPr>
              <a:buFontTx/>
              <a:buChar char="•"/>
            </a:pPr>
            <a:r>
              <a:rPr lang="en-US" altLang="en-US" sz="2400" dirty="0"/>
              <a:t>Fixed price, to cover risks taken on by Contractor</a:t>
            </a:r>
          </a:p>
          <a:p>
            <a:pPr>
              <a:buFontTx/>
              <a:buChar char="•"/>
            </a:pPr>
            <a:r>
              <a:rPr lang="en-US" altLang="en-US" sz="2400" dirty="0"/>
              <a:t>Payments according to progress</a:t>
            </a:r>
          </a:p>
          <a:p>
            <a:pPr>
              <a:buFontTx/>
              <a:buChar char="•"/>
            </a:pPr>
            <a:r>
              <a:rPr lang="en-US" altLang="en-US" sz="2400" dirty="0"/>
              <a:t>No certification of payment</a:t>
            </a:r>
          </a:p>
        </p:txBody>
      </p:sp>
      <p:pic>
        <p:nvPicPr>
          <p:cNvPr id="94215" name="Picture 8">
            <a:extLst>
              <a:ext uri="{FF2B5EF4-FFF2-40B4-BE49-F238E27FC236}">
                <a16:creationId xmlns:a16="http://schemas.microsoft.com/office/drawing/2014/main" id="{FB6D9A52-F31D-0243-BEAE-80F9E4EE331C}"/>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126016"/>
            <a:ext cx="1298575" cy="1692275"/>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26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2">
            <a:extLst>
              <a:ext uri="{FF2B5EF4-FFF2-40B4-BE49-F238E27FC236}">
                <a16:creationId xmlns:a16="http://schemas.microsoft.com/office/drawing/2014/main" id="{23BB7BE6-7B70-2B48-9F23-8C1D616C348E}"/>
              </a:ext>
            </a:extLst>
          </p:cNvPr>
          <p:cNvSpPr txBox="1">
            <a:spLocks noChangeArrowheads="1"/>
          </p:cNvSpPr>
          <p:nvPr/>
        </p:nvSpPr>
        <p:spPr bwMode="auto">
          <a:xfrm>
            <a:off x="187326" y="2068513"/>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How  to select  the</a:t>
            </a:r>
          </a:p>
          <a:p>
            <a:r>
              <a:rPr lang="en-US" altLang="en-US" sz="1200" b="1" dirty="0">
                <a:latin typeface="Arial Narrow" panose="020B0604020202020204" pitchFamily="34" charset="0"/>
              </a:rPr>
              <a:t>right book explained</a:t>
            </a:r>
          </a:p>
        </p:txBody>
      </p:sp>
      <p:sp>
        <p:nvSpPr>
          <p:cNvPr id="96260" name="Rectangle 3">
            <a:extLst>
              <a:ext uri="{FF2B5EF4-FFF2-40B4-BE49-F238E27FC236}">
                <a16:creationId xmlns:a16="http://schemas.microsoft.com/office/drawing/2014/main" id="{C7E64FF5-B9CF-8547-B043-108F67104ACA}"/>
              </a:ext>
            </a:extLst>
          </p:cNvPr>
          <p:cNvSpPr>
            <a:spLocks noChangeArrowheads="1"/>
          </p:cNvSpPr>
          <p:nvPr/>
        </p:nvSpPr>
        <p:spPr bwMode="auto">
          <a:xfrm>
            <a:off x="6372200" y="1740696"/>
            <a:ext cx="2771800"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96261" name="Rectangle 4">
            <a:extLst>
              <a:ext uri="{FF2B5EF4-FFF2-40B4-BE49-F238E27FC236}">
                <a16:creationId xmlns:a16="http://schemas.microsoft.com/office/drawing/2014/main" id="{7222B583-00CB-5F4B-9B58-FD568B568A8C}"/>
              </a:ext>
            </a:extLst>
          </p:cNvPr>
          <p:cNvSpPr>
            <a:spLocks noChangeArrowheads="1"/>
          </p:cNvSpPr>
          <p:nvPr/>
        </p:nvSpPr>
        <p:spPr bwMode="auto">
          <a:xfrm>
            <a:off x="1588" y="272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96262" name="Rectangle 7">
            <a:extLst>
              <a:ext uri="{FF2B5EF4-FFF2-40B4-BE49-F238E27FC236}">
                <a16:creationId xmlns:a16="http://schemas.microsoft.com/office/drawing/2014/main" id="{D49BC313-ADCC-4040-A995-5BCAF6A2487F}"/>
              </a:ext>
            </a:extLst>
          </p:cNvPr>
          <p:cNvSpPr>
            <a:spLocks noChangeArrowheads="1"/>
          </p:cNvSpPr>
          <p:nvPr/>
        </p:nvSpPr>
        <p:spPr bwMode="auto">
          <a:xfrm>
            <a:off x="4787900" y="3701255"/>
            <a:ext cx="4032572" cy="2110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pt-PT" altLang="en-US" sz="1400" dirty="0"/>
              <a:t>I</a:t>
            </a:r>
            <a:r>
              <a:rPr lang="en-GB" altLang="en-US" sz="1400" dirty="0"/>
              <a:t>s the </a:t>
            </a:r>
            <a:r>
              <a:rPr lang="en-GB" altLang="en-US" sz="1400" b="1" dirty="0"/>
              <a:t>Employer</a:t>
            </a:r>
            <a:r>
              <a:rPr lang="en-GB" altLang="en-US" sz="1400" dirty="0"/>
              <a:t> (or the </a:t>
            </a:r>
            <a:r>
              <a:rPr lang="en-GB" altLang="en-US" sz="1400" b="1" dirty="0"/>
              <a:t>Engineer</a:t>
            </a:r>
            <a:r>
              <a:rPr lang="en-GB" altLang="en-US" sz="1400" dirty="0"/>
              <a:t>) going to do most of the design? </a:t>
            </a:r>
            <a:endParaRPr lang="pt-PT" altLang="en-US" sz="1400" dirty="0"/>
          </a:p>
          <a:p>
            <a:pPr>
              <a:buFont typeface="Arial" panose="020B0604020202020204" pitchFamily="34" charset="0"/>
              <a:buChar char="•"/>
            </a:pPr>
            <a:r>
              <a:rPr lang="en-GB" altLang="en-US" sz="1400" dirty="0"/>
              <a:t>Is the </a:t>
            </a:r>
            <a:r>
              <a:rPr lang="en-GB" altLang="en-US" sz="1400" b="1" dirty="0"/>
              <a:t>Contractor</a:t>
            </a:r>
            <a:r>
              <a:rPr lang="en-GB" altLang="en-US" sz="1400" dirty="0"/>
              <a:t> going to do most of the design? </a:t>
            </a:r>
            <a:endParaRPr lang="pt-PT" altLang="en-US" sz="1400" dirty="0"/>
          </a:p>
          <a:p>
            <a:pPr>
              <a:buFont typeface="Arial" panose="020B0604020202020204" pitchFamily="34" charset="0"/>
              <a:buChar char="•"/>
            </a:pPr>
            <a:r>
              <a:rPr lang="en-GB" altLang="en-US" sz="1400" dirty="0"/>
              <a:t>Is it a Privately Financed (or Public/Private Financed)</a:t>
            </a:r>
            <a:r>
              <a:rPr lang="pt-PT" altLang="en-US" sz="1400" dirty="0"/>
              <a:t> </a:t>
            </a:r>
            <a:r>
              <a:rPr lang="en-GB" altLang="en-US" sz="1400" dirty="0"/>
              <a:t>Project of BOT or similar type where the </a:t>
            </a:r>
            <a:r>
              <a:rPr lang="en-GB" altLang="en-US" sz="1400" b="1" dirty="0"/>
              <a:t>Concessionaire takes total responsibility</a:t>
            </a:r>
            <a:r>
              <a:rPr lang="en-GB" altLang="en-US" sz="1400" dirty="0"/>
              <a:t> for the financing, construction and operation of the Project?</a:t>
            </a:r>
          </a:p>
          <a:p>
            <a:pPr>
              <a:buFontTx/>
              <a:buAutoNum type="arabicPeriod"/>
            </a:pPr>
            <a:endParaRPr lang="en-GB" altLang="en-US" sz="1400" dirty="0"/>
          </a:p>
        </p:txBody>
      </p:sp>
      <p:sp>
        <p:nvSpPr>
          <p:cNvPr id="96263" name="Text Box 13">
            <a:extLst>
              <a:ext uri="{FF2B5EF4-FFF2-40B4-BE49-F238E27FC236}">
                <a16:creationId xmlns:a16="http://schemas.microsoft.com/office/drawing/2014/main" id="{C0F3E2FA-4BA2-F74C-98F6-BAD09A2EC3DA}"/>
              </a:ext>
            </a:extLst>
          </p:cNvPr>
          <p:cNvSpPr txBox="1">
            <a:spLocks noChangeArrowheads="1"/>
          </p:cNvSpPr>
          <p:nvPr/>
        </p:nvSpPr>
        <p:spPr bwMode="auto">
          <a:xfrm>
            <a:off x="2466932" y="2385326"/>
            <a:ext cx="4724400" cy="5232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GB" altLang="en-US" sz="1400" dirty="0"/>
              <a:t>of relatively small value, short construction time, involving simple or repetitive work </a:t>
            </a:r>
          </a:p>
        </p:txBody>
      </p:sp>
      <p:grpSp>
        <p:nvGrpSpPr>
          <p:cNvPr id="96264" name="Group 20">
            <a:extLst>
              <a:ext uri="{FF2B5EF4-FFF2-40B4-BE49-F238E27FC236}">
                <a16:creationId xmlns:a16="http://schemas.microsoft.com/office/drawing/2014/main" id="{F988AB03-BCDF-D34B-A104-20968C2F5FA8}"/>
              </a:ext>
            </a:extLst>
          </p:cNvPr>
          <p:cNvGrpSpPr>
            <a:grpSpLocks/>
          </p:cNvGrpSpPr>
          <p:nvPr/>
        </p:nvGrpSpPr>
        <p:grpSpPr bwMode="auto">
          <a:xfrm>
            <a:off x="6905667" y="3272124"/>
            <a:ext cx="247650" cy="393700"/>
            <a:chOff x="4608" y="1104"/>
            <a:chExt cx="288" cy="624"/>
          </a:xfrm>
        </p:grpSpPr>
        <p:sp>
          <p:nvSpPr>
            <p:cNvPr id="96274" name="Line 16">
              <a:extLst>
                <a:ext uri="{FF2B5EF4-FFF2-40B4-BE49-F238E27FC236}">
                  <a16:creationId xmlns:a16="http://schemas.microsoft.com/office/drawing/2014/main" id="{0115121F-635F-1640-B167-6E41D60FEBA8}"/>
                </a:ext>
              </a:extLst>
            </p:cNvPr>
            <p:cNvSpPr>
              <a:spLocks noChangeShapeType="1"/>
            </p:cNvSpPr>
            <p:nvPr/>
          </p:nvSpPr>
          <p:spPr bwMode="auto">
            <a:xfrm>
              <a:off x="4608" y="110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5" name="Line 17">
              <a:extLst>
                <a:ext uri="{FF2B5EF4-FFF2-40B4-BE49-F238E27FC236}">
                  <a16:creationId xmlns:a16="http://schemas.microsoft.com/office/drawing/2014/main" id="{28167414-7F84-DC40-A1C8-E482F504CD36}"/>
                </a:ext>
              </a:extLst>
            </p:cNvPr>
            <p:cNvSpPr>
              <a:spLocks noChangeShapeType="1"/>
            </p:cNvSpPr>
            <p:nvPr/>
          </p:nvSpPr>
          <p:spPr bwMode="auto">
            <a:xfrm>
              <a:off x="4896" y="110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265" name="Text Box 18">
            <a:extLst>
              <a:ext uri="{FF2B5EF4-FFF2-40B4-BE49-F238E27FC236}">
                <a16:creationId xmlns:a16="http://schemas.microsoft.com/office/drawing/2014/main" id="{16AE00B4-7E93-074A-8233-8E42754B06E7}"/>
              </a:ext>
            </a:extLst>
          </p:cNvPr>
          <p:cNvSpPr txBox="1">
            <a:spLocks noChangeArrowheads="1"/>
          </p:cNvSpPr>
          <p:nvPr/>
        </p:nvSpPr>
        <p:spPr bwMode="auto">
          <a:xfrm>
            <a:off x="7406518" y="325738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pt-PT" altLang="en-US" sz="1600" b="1"/>
              <a:t>B</a:t>
            </a:r>
            <a:endParaRPr lang="en-GB" altLang="en-US" sz="1600" b="1"/>
          </a:p>
        </p:txBody>
      </p:sp>
      <p:grpSp>
        <p:nvGrpSpPr>
          <p:cNvPr id="96266" name="Group 21">
            <a:extLst>
              <a:ext uri="{FF2B5EF4-FFF2-40B4-BE49-F238E27FC236}">
                <a16:creationId xmlns:a16="http://schemas.microsoft.com/office/drawing/2014/main" id="{2A46FE4C-12FF-394F-AB97-B91CA07595C9}"/>
              </a:ext>
            </a:extLst>
          </p:cNvPr>
          <p:cNvGrpSpPr>
            <a:grpSpLocks/>
          </p:cNvGrpSpPr>
          <p:nvPr/>
        </p:nvGrpSpPr>
        <p:grpSpPr bwMode="auto">
          <a:xfrm flipH="1">
            <a:off x="2154194" y="2733967"/>
            <a:ext cx="312738" cy="859964"/>
            <a:chOff x="4608" y="1104"/>
            <a:chExt cx="288" cy="624"/>
          </a:xfrm>
        </p:grpSpPr>
        <p:sp>
          <p:nvSpPr>
            <p:cNvPr id="96272" name="Line 22">
              <a:extLst>
                <a:ext uri="{FF2B5EF4-FFF2-40B4-BE49-F238E27FC236}">
                  <a16:creationId xmlns:a16="http://schemas.microsoft.com/office/drawing/2014/main" id="{84E9377E-0112-8C46-8BA9-47DA0FA30311}"/>
                </a:ext>
              </a:extLst>
            </p:cNvPr>
            <p:cNvSpPr>
              <a:spLocks noChangeShapeType="1"/>
            </p:cNvSpPr>
            <p:nvPr/>
          </p:nvSpPr>
          <p:spPr bwMode="auto">
            <a:xfrm>
              <a:off x="4608" y="110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3" name="Line 23">
              <a:extLst>
                <a:ext uri="{FF2B5EF4-FFF2-40B4-BE49-F238E27FC236}">
                  <a16:creationId xmlns:a16="http://schemas.microsoft.com/office/drawing/2014/main" id="{99BEF39C-A18A-1F4E-89D9-B53AC156C387}"/>
                </a:ext>
              </a:extLst>
            </p:cNvPr>
            <p:cNvSpPr>
              <a:spLocks noChangeShapeType="1"/>
            </p:cNvSpPr>
            <p:nvPr/>
          </p:nvSpPr>
          <p:spPr bwMode="auto">
            <a:xfrm>
              <a:off x="4896" y="110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267" name="Text Box 24">
            <a:extLst>
              <a:ext uri="{FF2B5EF4-FFF2-40B4-BE49-F238E27FC236}">
                <a16:creationId xmlns:a16="http://schemas.microsoft.com/office/drawing/2014/main" id="{1A61DAB2-8E84-9C4F-BE84-DA619DAF4F5C}"/>
              </a:ext>
            </a:extLst>
          </p:cNvPr>
          <p:cNvSpPr txBox="1">
            <a:spLocks noChangeArrowheads="1"/>
          </p:cNvSpPr>
          <p:nvPr/>
        </p:nvSpPr>
        <p:spPr bwMode="auto">
          <a:xfrm>
            <a:off x="1701130" y="271403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pt-PT" altLang="en-US" sz="1600" b="1"/>
              <a:t>A</a:t>
            </a:r>
            <a:endParaRPr lang="en-GB" altLang="en-US" sz="1600" b="1"/>
          </a:p>
        </p:txBody>
      </p:sp>
      <p:pic>
        <p:nvPicPr>
          <p:cNvPr id="96268" name="Picture 26">
            <a:extLst>
              <a:ext uri="{FF2B5EF4-FFF2-40B4-BE49-F238E27FC236}">
                <a16:creationId xmlns:a16="http://schemas.microsoft.com/office/drawing/2014/main" id="{B7F0EC43-C107-B044-B41F-420CD5C7A5A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277" y="3583783"/>
            <a:ext cx="1762125" cy="2305050"/>
          </a:xfrm>
          <a:prstGeom prst="rect">
            <a:avLst/>
          </a:prstGeom>
          <a:noFill/>
          <a:ln w="127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6269" name="Rectangle 28">
            <a:extLst>
              <a:ext uri="{FF2B5EF4-FFF2-40B4-BE49-F238E27FC236}">
                <a16:creationId xmlns:a16="http://schemas.microsoft.com/office/drawing/2014/main" id="{7774827C-5794-034C-9E67-287ABF4208D1}"/>
              </a:ext>
            </a:extLst>
          </p:cNvPr>
          <p:cNvSpPr>
            <a:spLocks noChangeArrowheads="1"/>
          </p:cNvSpPr>
          <p:nvPr/>
        </p:nvSpPr>
        <p:spPr bwMode="auto">
          <a:xfrm>
            <a:off x="2644564" y="3156745"/>
            <a:ext cx="4261103"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400" dirty="0"/>
              <a:t>it is </a:t>
            </a:r>
            <a:r>
              <a:rPr lang="pt-PT" altLang="en-US" sz="1400" dirty="0"/>
              <a:t> </a:t>
            </a:r>
            <a:r>
              <a:rPr lang="en-GB" altLang="en-US" sz="1400" dirty="0"/>
              <a:t>a Contract for larger or more complex project ?</a:t>
            </a:r>
          </a:p>
        </p:txBody>
      </p:sp>
      <p:sp>
        <p:nvSpPr>
          <p:cNvPr id="96270" name="Rectangle 29">
            <a:extLst>
              <a:ext uri="{FF2B5EF4-FFF2-40B4-BE49-F238E27FC236}">
                <a16:creationId xmlns:a16="http://schemas.microsoft.com/office/drawing/2014/main" id="{2A0058CC-94ED-7649-A4C3-D09C4855A2F0}"/>
              </a:ext>
            </a:extLst>
          </p:cNvPr>
          <p:cNvSpPr>
            <a:spLocks noChangeArrowheads="1"/>
          </p:cNvSpPr>
          <p:nvPr/>
        </p:nvSpPr>
        <p:spPr bwMode="auto">
          <a:xfrm>
            <a:off x="4499894" y="2856756"/>
            <a:ext cx="55015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600" dirty="0"/>
              <a:t>OR </a:t>
            </a:r>
            <a:endParaRPr lang="pt-PT" altLang="en-US" sz="1600" dirty="0"/>
          </a:p>
        </p:txBody>
      </p:sp>
      <p:sp>
        <p:nvSpPr>
          <p:cNvPr id="369694" name="Rectangle 30">
            <a:extLst>
              <a:ext uri="{FF2B5EF4-FFF2-40B4-BE49-F238E27FC236}">
                <a16:creationId xmlns:a16="http://schemas.microsoft.com/office/drawing/2014/main" id="{B88D11C9-1671-0E4C-81CA-5F9BDE845863}"/>
              </a:ext>
            </a:extLst>
          </p:cNvPr>
          <p:cNvSpPr>
            <a:spLocks noChangeArrowheads="1"/>
          </p:cNvSpPr>
          <p:nvPr/>
        </p:nvSpPr>
        <p:spPr bwMode="auto">
          <a:xfrm>
            <a:off x="3958078" y="2045738"/>
            <a:ext cx="1633781" cy="338554"/>
          </a:xfrm>
          <a:prstGeom prst="rect">
            <a:avLst/>
          </a:prstGeom>
          <a:noFill/>
          <a:ln>
            <a:noFill/>
          </a:ln>
          <a:effectLst/>
        </p:spPr>
        <p:txBody>
          <a:bodyPr wrap="none">
            <a:spAutoFit/>
          </a:bodyPr>
          <a:lstStyle/>
          <a:p>
            <a:pPr>
              <a:spcBef>
                <a:spcPct val="50000"/>
              </a:spcBef>
              <a:defRPr/>
            </a:pPr>
            <a:r>
              <a:rPr lang="en-GB" altLang="en-US" sz="1600" b="1" dirty="0">
                <a:effectLst>
                  <a:outerShdw blurRad="38100" dist="38100" dir="2700000" algn="tl">
                    <a:srgbClr val="C0C0C0"/>
                  </a:outerShdw>
                </a:effectLst>
              </a:rPr>
              <a:t>Is the Contract... </a:t>
            </a:r>
            <a:endParaRPr lang="pt-PT" altLang="en-US" sz="1600" b="1" dirty="0">
              <a:effectLst>
                <a:outerShdw blurRad="38100" dist="38100" dir="2700000" algn="tl">
                  <a:srgbClr val="C0C0C0"/>
                </a:outerShdw>
              </a:effectLst>
            </a:endParaRPr>
          </a:p>
        </p:txBody>
      </p:sp>
    </p:spTree>
    <p:extLst>
      <p:ext uri="{BB962C8B-B14F-4D97-AF65-F5344CB8AC3E}">
        <p14:creationId xmlns:p14="http://schemas.microsoft.com/office/powerpoint/2010/main" val="1543048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ext Box 2">
            <a:extLst>
              <a:ext uri="{FF2B5EF4-FFF2-40B4-BE49-F238E27FC236}">
                <a16:creationId xmlns:a16="http://schemas.microsoft.com/office/drawing/2014/main" id="{65FBA48D-E29D-CD45-A465-A37E8EB451F0}"/>
              </a:ext>
            </a:extLst>
          </p:cNvPr>
          <p:cNvSpPr txBox="1">
            <a:spLocks noChangeArrowheads="1"/>
          </p:cNvSpPr>
          <p:nvPr/>
        </p:nvSpPr>
        <p:spPr bwMode="auto">
          <a:xfrm>
            <a:off x="246339" y="2133735"/>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How  to select  the</a:t>
            </a:r>
          </a:p>
          <a:p>
            <a:r>
              <a:rPr lang="en-US" altLang="en-US" sz="1200" b="1" dirty="0">
                <a:latin typeface="Arial Narrow" panose="020B0604020202020204" pitchFamily="34" charset="0"/>
              </a:rPr>
              <a:t>right book explained</a:t>
            </a:r>
          </a:p>
        </p:txBody>
      </p:sp>
      <p:sp>
        <p:nvSpPr>
          <p:cNvPr id="98308" name="Rectangle 3">
            <a:extLst>
              <a:ext uri="{FF2B5EF4-FFF2-40B4-BE49-F238E27FC236}">
                <a16:creationId xmlns:a16="http://schemas.microsoft.com/office/drawing/2014/main" id="{E8C75AC8-B047-8046-8CC3-1B787B0F8C2C}"/>
              </a:ext>
            </a:extLst>
          </p:cNvPr>
          <p:cNvSpPr>
            <a:spLocks noChangeArrowheads="1"/>
          </p:cNvSpPr>
          <p:nvPr/>
        </p:nvSpPr>
        <p:spPr bwMode="auto">
          <a:xfrm>
            <a:off x="6444208" y="1685464"/>
            <a:ext cx="2699792"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363527" name="Rectangle 7">
            <a:extLst>
              <a:ext uri="{FF2B5EF4-FFF2-40B4-BE49-F238E27FC236}">
                <a16:creationId xmlns:a16="http://schemas.microsoft.com/office/drawing/2014/main" id="{D0F9C32E-525D-1049-8A60-5B1DA37BF6A8}"/>
              </a:ext>
            </a:extLst>
          </p:cNvPr>
          <p:cNvSpPr>
            <a:spLocks noChangeArrowheads="1"/>
          </p:cNvSpPr>
          <p:nvPr/>
        </p:nvSpPr>
        <p:spPr bwMode="auto">
          <a:xfrm>
            <a:off x="2311591" y="2348880"/>
            <a:ext cx="6400800" cy="626367"/>
          </a:xfrm>
          <a:prstGeom prst="rect">
            <a:avLst/>
          </a:prstGeom>
          <a:solidFill>
            <a:srgbClr val="009900"/>
          </a:solidFill>
          <a:ln>
            <a:noFill/>
          </a:ln>
          <a:effectLst/>
        </p:spPr>
        <p:txBody>
          <a:bodyPr anchor="ctr"/>
          <a:lstStyle/>
          <a:p>
            <a:pPr>
              <a:defRPr/>
            </a:pPr>
            <a:r>
              <a:rPr lang="pt-PT" altLang="en-US" sz="1400" b="1" dirty="0">
                <a:solidFill>
                  <a:schemeClr val="bg1"/>
                </a:solidFill>
                <a:effectLst>
                  <a:outerShdw blurRad="38100" dist="38100" dir="2700000" algn="tl">
                    <a:srgbClr val="000000"/>
                  </a:outerShdw>
                </a:effectLst>
              </a:rPr>
              <a:t>Case A) </a:t>
            </a:r>
            <a:r>
              <a:rPr lang="en-GB" altLang="en-US" sz="1400" b="1" dirty="0">
                <a:solidFill>
                  <a:schemeClr val="bg1"/>
                </a:solidFill>
                <a:effectLst>
                  <a:outerShdw blurRad="38100" dist="38100" dir="2700000" algn="tl">
                    <a:srgbClr val="000000"/>
                  </a:outerShdw>
                </a:effectLst>
              </a:rPr>
              <a:t>Contract is of relatively small value, short construction time or involving simple or repetitive work</a:t>
            </a:r>
          </a:p>
        </p:txBody>
      </p:sp>
      <p:sp>
        <p:nvSpPr>
          <p:cNvPr id="98310" name="Rectangle 8">
            <a:extLst>
              <a:ext uri="{FF2B5EF4-FFF2-40B4-BE49-F238E27FC236}">
                <a16:creationId xmlns:a16="http://schemas.microsoft.com/office/drawing/2014/main" id="{B8812194-955D-AB46-AB49-D4977F3C8025}"/>
              </a:ext>
            </a:extLst>
          </p:cNvPr>
          <p:cNvSpPr>
            <a:spLocks noChangeArrowheads="1"/>
          </p:cNvSpPr>
          <p:nvPr/>
        </p:nvSpPr>
        <p:spPr bwMode="auto">
          <a:xfrm>
            <a:off x="2286000" y="3042841"/>
            <a:ext cx="6246813" cy="29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dirty="0"/>
              <a:t>If the price for the contract is relatively small, say under </a:t>
            </a:r>
            <a:r>
              <a:rPr lang="pt-PT" altLang="en-US" sz="1600" dirty="0"/>
              <a:t>370 </a:t>
            </a:r>
            <a:r>
              <a:rPr lang="en-GB" altLang="en-US" sz="1600" dirty="0"/>
              <a:t>000</a:t>
            </a:r>
            <a:r>
              <a:rPr lang="pt-PT" altLang="en-US" sz="1600" dirty="0"/>
              <a:t> €</a:t>
            </a:r>
            <a:r>
              <a:rPr lang="en-GB" altLang="en-US" sz="1600" dirty="0"/>
              <a:t> or the construction time is short, say less than 6 months, or the work involved is relatively simple or repetitive - dredging work might be a good example: </a:t>
            </a:r>
            <a:r>
              <a:rPr lang="en-GB" altLang="en-US" sz="1600" b="1" dirty="0"/>
              <a:t>then consider using</a:t>
            </a:r>
            <a:r>
              <a:rPr lang="en-GB" altLang="en-US" sz="1600" dirty="0"/>
              <a:t> the </a:t>
            </a:r>
            <a:r>
              <a:rPr lang="en-GB" altLang="en-US" sz="1600" b="1" i="1" dirty="0">
                <a:solidFill>
                  <a:srgbClr val="008A00"/>
                </a:solidFill>
              </a:rPr>
              <a:t>Short Form of Contract</a:t>
            </a:r>
            <a:r>
              <a:rPr lang="en-GB" altLang="en-US" sz="1600" dirty="0"/>
              <a:t>, which is a completely new FIDIC Book specially prepared for such projects. </a:t>
            </a:r>
            <a:endParaRPr lang="pt-PT" altLang="en-US" sz="1600" dirty="0"/>
          </a:p>
          <a:p>
            <a:endParaRPr lang="pt-PT" altLang="en-US" sz="1600" dirty="0"/>
          </a:p>
          <a:p>
            <a:r>
              <a:rPr lang="en-GB" altLang="en-US" sz="1600" dirty="0"/>
              <a:t>It does not matter whether the design is provided by the Employer (or his Engineer/Architect if he has one) or by the Contractor, </a:t>
            </a:r>
            <a:endParaRPr lang="pt-PT" altLang="en-US" sz="1600" dirty="0"/>
          </a:p>
          <a:p>
            <a:endParaRPr lang="en-GB" altLang="en-US" sz="1600" dirty="0"/>
          </a:p>
          <a:p>
            <a:r>
              <a:rPr lang="en-GB" altLang="en-US" sz="1600" dirty="0"/>
              <a:t>It does not matter whether the project involves construction, electrical, mechanical, or other engineering work. </a:t>
            </a:r>
          </a:p>
        </p:txBody>
      </p:sp>
      <p:pic>
        <p:nvPicPr>
          <p:cNvPr id="98311" name="Picture 10">
            <a:extLst>
              <a:ext uri="{FF2B5EF4-FFF2-40B4-BE49-F238E27FC236}">
                <a16:creationId xmlns:a16="http://schemas.microsoft.com/office/drawing/2014/main" id="{BFCF4FDC-58F6-7F47-8602-84DBE37DFF2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 y="2828515"/>
            <a:ext cx="1292225" cy="1690688"/>
          </a:xfrm>
          <a:prstGeom prst="rect">
            <a:avLst/>
          </a:prstGeom>
          <a:noFill/>
          <a:ln w="127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4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a:extLst>
              <a:ext uri="{FF2B5EF4-FFF2-40B4-BE49-F238E27FC236}">
                <a16:creationId xmlns:a16="http://schemas.microsoft.com/office/drawing/2014/main" id="{09E3D772-E521-304C-A83C-5AA23ECC17BC}"/>
              </a:ext>
            </a:extLst>
          </p:cNvPr>
          <p:cNvSpPr>
            <a:spLocks noGrp="1"/>
          </p:cNvSpPr>
          <p:nvPr>
            <p:ph type="sldNum" sz="quarter" idx="4294967295"/>
          </p:nvPr>
        </p:nvSpPr>
        <p:spPr bwMode="auto">
          <a:xfrm>
            <a:off x="34504" y="7677646"/>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6CD1ED5-02AF-5040-BEC6-3F2F13FDC2D4}" type="slidenum">
              <a:rPr lang="pt-PT" altLang="en-US" sz="1200"/>
              <a:pPr algn="r"/>
              <a:t>49</a:t>
            </a:fld>
            <a:endParaRPr lang="pt-PT" altLang="en-US" sz="1200"/>
          </a:p>
        </p:txBody>
      </p:sp>
      <p:sp>
        <p:nvSpPr>
          <p:cNvPr id="100355" name="Text Box 2">
            <a:extLst>
              <a:ext uri="{FF2B5EF4-FFF2-40B4-BE49-F238E27FC236}">
                <a16:creationId xmlns:a16="http://schemas.microsoft.com/office/drawing/2014/main" id="{57669FB4-EB00-5C4F-83B8-8F5917EC9605}"/>
              </a:ext>
            </a:extLst>
          </p:cNvPr>
          <p:cNvSpPr txBox="1">
            <a:spLocks noChangeArrowheads="1"/>
          </p:cNvSpPr>
          <p:nvPr/>
        </p:nvSpPr>
        <p:spPr bwMode="auto">
          <a:xfrm>
            <a:off x="-5183" y="2237263"/>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How  to choose the</a:t>
            </a:r>
          </a:p>
          <a:p>
            <a:r>
              <a:rPr lang="en-US" altLang="en-US" sz="1200" b="1" dirty="0">
                <a:latin typeface="Arial Narrow" panose="020B0604020202020204" pitchFamily="34" charset="0"/>
              </a:rPr>
              <a:t>right book explained</a:t>
            </a:r>
          </a:p>
        </p:txBody>
      </p:sp>
      <p:sp>
        <p:nvSpPr>
          <p:cNvPr id="100356" name="Rectangle 3">
            <a:extLst>
              <a:ext uri="{FF2B5EF4-FFF2-40B4-BE49-F238E27FC236}">
                <a16:creationId xmlns:a16="http://schemas.microsoft.com/office/drawing/2014/main" id="{CA24B044-271D-E748-93EB-2E8F471A73F4}"/>
              </a:ext>
            </a:extLst>
          </p:cNvPr>
          <p:cNvSpPr>
            <a:spLocks noChangeArrowheads="1"/>
          </p:cNvSpPr>
          <p:nvPr/>
        </p:nvSpPr>
        <p:spPr bwMode="auto">
          <a:xfrm>
            <a:off x="1907754" y="1772146"/>
            <a:ext cx="6875462"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100357" name="Rectangle 5">
            <a:extLst>
              <a:ext uri="{FF2B5EF4-FFF2-40B4-BE49-F238E27FC236}">
                <a16:creationId xmlns:a16="http://schemas.microsoft.com/office/drawing/2014/main" id="{DDAD5DC0-88C0-CA4C-A14D-5DB88C3F33CE}"/>
              </a:ext>
            </a:extLst>
          </p:cNvPr>
          <p:cNvSpPr>
            <a:spLocks noChangeArrowheads="1"/>
          </p:cNvSpPr>
          <p:nvPr/>
        </p:nvSpPr>
        <p:spPr bwMode="auto">
          <a:xfrm>
            <a:off x="2319316" y="3901715"/>
            <a:ext cx="4655735" cy="949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311275" indent="-342900">
              <a:defRPr>
                <a:solidFill>
                  <a:schemeClr val="tx1"/>
                </a:solidFill>
                <a:latin typeface="Arial" panose="020B0604020202020204" pitchFamily="34" charset="0"/>
                <a:cs typeface="Arial" panose="020B0604020202020204" pitchFamily="34" charset="0"/>
              </a:defRPr>
            </a:lvl3pPr>
            <a:lvl4pPr marL="1833563" indent="-342900">
              <a:defRPr>
                <a:solidFill>
                  <a:schemeClr val="tx1"/>
                </a:solidFill>
                <a:latin typeface="Arial" panose="020B0604020202020204" pitchFamily="34" charset="0"/>
                <a:cs typeface="Arial" panose="020B0604020202020204" pitchFamily="34" charset="0"/>
              </a:defRPr>
            </a:lvl4pPr>
            <a:lvl5pPr marL="2355850" indent="-342900">
              <a:defRPr>
                <a:solidFill>
                  <a:schemeClr val="tx1"/>
                </a:solidFill>
                <a:latin typeface="Arial" panose="020B0604020202020204" pitchFamily="34" charset="0"/>
                <a:cs typeface="Arial" panose="020B0604020202020204" pitchFamily="34" charset="0"/>
              </a:defRPr>
            </a:lvl5pPr>
            <a:lvl6pPr marL="281305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7025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2745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465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dirty="0"/>
              <a:t>It is a Privately Financed (or Public/Private Financed)</a:t>
            </a:r>
            <a:r>
              <a:rPr lang="pt-PT" altLang="en-US" sz="1400" dirty="0"/>
              <a:t> </a:t>
            </a:r>
            <a:r>
              <a:rPr lang="en-GB" altLang="en-US" sz="1400" dirty="0"/>
              <a:t>Project of BOT or similar type where the </a:t>
            </a:r>
            <a:r>
              <a:rPr lang="en-GB" altLang="en-US" sz="1400" b="1" dirty="0"/>
              <a:t>Concessionaire takes total responsibility</a:t>
            </a:r>
            <a:r>
              <a:rPr lang="en-GB" altLang="en-US" sz="1400" dirty="0"/>
              <a:t> for the financing, construction and operation of the Project.</a:t>
            </a:r>
          </a:p>
        </p:txBody>
      </p:sp>
      <p:sp>
        <p:nvSpPr>
          <p:cNvPr id="100358" name="Text Box 6">
            <a:extLst>
              <a:ext uri="{FF2B5EF4-FFF2-40B4-BE49-F238E27FC236}">
                <a16:creationId xmlns:a16="http://schemas.microsoft.com/office/drawing/2014/main" id="{1E7FA970-A5F9-084F-90A0-EC6B85F5FB32}"/>
              </a:ext>
            </a:extLst>
          </p:cNvPr>
          <p:cNvSpPr txBox="1">
            <a:spLocks noChangeArrowheads="1"/>
          </p:cNvSpPr>
          <p:nvPr/>
        </p:nvSpPr>
        <p:spPr bwMode="auto">
          <a:xfrm>
            <a:off x="2339554" y="2708771"/>
            <a:ext cx="6054725"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400" dirty="0"/>
              <a:t>The Employer (or the Engineer) is going to do most of the design</a:t>
            </a:r>
            <a:endParaRPr lang="en-GB" altLang="en-US" sz="1400" dirty="0"/>
          </a:p>
        </p:txBody>
      </p:sp>
      <p:grpSp>
        <p:nvGrpSpPr>
          <p:cNvPr id="100359" name="Group 7">
            <a:extLst>
              <a:ext uri="{FF2B5EF4-FFF2-40B4-BE49-F238E27FC236}">
                <a16:creationId xmlns:a16="http://schemas.microsoft.com/office/drawing/2014/main" id="{266DEFE6-DA81-DE46-BC8C-A07C68374FB8}"/>
              </a:ext>
            </a:extLst>
          </p:cNvPr>
          <p:cNvGrpSpPr>
            <a:grpSpLocks/>
          </p:cNvGrpSpPr>
          <p:nvPr/>
        </p:nvGrpSpPr>
        <p:grpSpPr bwMode="auto">
          <a:xfrm>
            <a:off x="6553201" y="3447753"/>
            <a:ext cx="1277515" cy="538162"/>
            <a:chOff x="4608" y="1104"/>
            <a:chExt cx="288" cy="624"/>
          </a:xfrm>
        </p:grpSpPr>
        <p:sp>
          <p:nvSpPr>
            <p:cNvPr id="100374" name="Line 8">
              <a:extLst>
                <a:ext uri="{FF2B5EF4-FFF2-40B4-BE49-F238E27FC236}">
                  <a16:creationId xmlns:a16="http://schemas.microsoft.com/office/drawing/2014/main" id="{0AB7163F-C120-154E-9206-23C3EBD29FBA}"/>
                </a:ext>
              </a:extLst>
            </p:cNvPr>
            <p:cNvSpPr>
              <a:spLocks noChangeShapeType="1"/>
            </p:cNvSpPr>
            <p:nvPr/>
          </p:nvSpPr>
          <p:spPr bwMode="auto">
            <a:xfrm>
              <a:off x="4608" y="110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5" name="Line 9">
              <a:extLst>
                <a:ext uri="{FF2B5EF4-FFF2-40B4-BE49-F238E27FC236}">
                  <a16:creationId xmlns:a16="http://schemas.microsoft.com/office/drawing/2014/main" id="{4B3F14E0-F8AF-2F4E-889A-F55984C12926}"/>
                </a:ext>
              </a:extLst>
            </p:cNvPr>
            <p:cNvSpPr>
              <a:spLocks noChangeShapeType="1"/>
            </p:cNvSpPr>
            <p:nvPr/>
          </p:nvSpPr>
          <p:spPr bwMode="auto">
            <a:xfrm>
              <a:off x="4896" y="110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0360" name="Text Box 10">
            <a:extLst>
              <a:ext uri="{FF2B5EF4-FFF2-40B4-BE49-F238E27FC236}">
                <a16:creationId xmlns:a16="http://schemas.microsoft.com/office/drawing/2014/main" id="{2626283A-11E1-544F-BE99-6819F5D213D7}"/>
              </a:ext>
            </a:extLst>
          </p:cNvPr>
          <p:cNvSpPr txBox="1">
            <a:spLocks noChangeArrowheads="1"/>
          </p:cNvSpPr>
          <p:nvPr/>
        </p:nvSpPr>
        <p:spPr bwMode="auto">
          <a:xfrm>
            <a:off x="7946603" y="3311921"/>
            <a:ext cx="61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pt-PT" altLang="en-US" sz="1400" b="1" dirty="0"/>
              <a:t>B) 2</a:t>
            </a:r>
            <a:endParaRPr lang="en-GB" altLang="en-US" sz="1400" b="1" dirty="0"/>
          </a:p>
        </p:txBody>
      </p:sp>
      <p:grpSp>
        <p:nvGrpSpPr>
          <p:cNvPr id="100361" name="Group 11">
            <a:extLst>
              <a:ext uri="{FF2B5EF4-FFF2-40B4-BE49-F238E27FC236}">
                <a16:creationId xmlns:a16="http://schemas.microsoft.com/office/drawing/2014/main" id="{51EE8E11-0DB6-6F40-AFE7-817014973693}"/>
              </a:ext>
            </a:extLst>
          </p:cNvPr>
          <p:cNvGrpSpPr>
            <a:grpSpLocks/>
          </p:cNvGrpSpPr>
          <p:nvPr/>
        </p:nvGrpSpPr>
        <p:grpSpPr bwMode="auto">
          <a:xfrm flipH="1">
            <a:off x="1313283" y="2924671"/>
            <a:ext cx="978646" cy="1118969"/>
            <a:chOff x="4608" y="1104"/>
            <a:chExt cx="288" cy="624"/>
          </a:xfrm>
        </p:grpSpPr>
        <p:sp>
          <p:nvSpPr>
            <p:cNvPr id="100372" name="Line 12">
              <a:extLst>
                <a:ext uri="{FF2B5EF4-FFF2-40B4-BE49-F238E27FC236}">
                  <a16:creationId xmlns:a16="http://schemas.microsoft.com/office/drawing/2014/main" id="{1751E7DA-A90F-8845-91AB-B8A29660425E}"/>
                </a:ext>
              </a:extLst>
            </p:cNvPr>
            <p:cNvSpPr>
              <a:spLocks noChangeShapeType="1"/>
            </p:cNvSpPr>
            <p:nvPr/>
          </p:nvSpPr>
          <p:spPr bwMode="auto">
            <a:xfrm>
              <a:off x="4608" y="110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3" name="Line 13">
              <a:extLst>
                <a:ext uri="{FF2B5EF4-FFF2-40B4-BE49-F238E27FC236}">
                  <a16:creationId xmlns:a16="http://schemas.microsoft.com/office/drawing/2014/main" id="{C103CD6F-B938-7C45-92B6-D43690E99600}"/>
                </a:ext>
              </a:extLst>
            </p:cNvPr>
            <p:cNvSpPr>
              <a:spLocks noChangeShapeType="1"/>
            </p:cNvSpPr>
            <p:nvPr/>
          </p:nvSpPr>
          <p:spPr bwMode="auto">
            <a:xfrm>
              <a:off x="4896" y="110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0362" name="Text Box 14">
            <a:extLst>
              <a:ext uri="{FF2B5EF4-FFF2-40B4-BE49-F238E27FC236}">
                <a16:creationId xmlns:a16="http://schemas.microsoft.com/office/drawing/2014/main" id="{C0E9A524-F909-654A-B67A-9FF4C13AE32C}"/>
              </a:ext>
            </a:extLst>
          </p:cNvPr>
          <p:cNvSpPr txBox="1">
            <a:spLocks noChangeArrowheads="1"/>
          </p:cNvSpPr>
          <p:nvPr/>
        </p:nvSpPr>
        <p:spPr bwMode="auto">
          <a:xfrm>
            <a:off x="407749" y="3293864"/>
            <a:ext cx="720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pt-PT" altLang="en-US" sz="1400" b="1" dirty="0"/>
              <a:t>B) 1</a:t>
            </a:r>
            <a:endParaRPr lang="en-GB" altLang="en-US" sz="1400" b="1" dirty="0"/>
          </a:p>
        </p:txBody>
      </p:sp>
      <p:sp>
        <p:nvSpPr>
          <p:cNvPr id="100363" name="Rectangle 16">
            <a:extLst>
              <a:ext uri="{FF2B5EF4-FFF2-40B4-BE49-F238E27FC236}">
                <a16:creationId xmlns:a16="http://schemas.microsoft.com/office/drawing/2014/main" id="{553ABB42-EFD7-B94A-B723-E49C60F26047}"/>
              </a:ext>
            </a:extLst>
          </p:cNvPr>
          <p:cNvSpPr>
            <a:spLocks noChangeArrowheads="1"/>
          </p:cNvSpPr>
          <p:nvPr/>
        </p:nvSpPr>
        <p:spPr bwMode="auto">
          <a:xfrm>
            <a:off x="2474913" y="3311920"/>
            <a:ext cx="4078288"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dirty="0"/>
              <a:t>The Contractor is going to do most of the design</a:t>
            </a:r>
            <a:endParaRPr lang="en-GB" altLang="en-US" sz="1400" dirty="0"/>
          </a:p>
        </p:txBody>
      </p:sp>
      <p:sp>
        <p:nvSpPr>
          <p:cNvPr id="100364" name="Rectangle 17">
            <a:extLst>
              <a:ext uri="{FF2B5EF4-FFF2-40B4-BE49-F238E27FC236}">
                <a16:creationId xmlns:a16="http://schemas.microsoft.com/office/drawing/2014/main" id="{A1DA93D9-AE6E-F348-928B-CD72979BE375}"/>
              </a:ext>
            </a:extLst>
          </p:cNvPr>
          <p:cNvSpPr>
            <a:spLocks noChangeArrowheads="1"/>
          </p:cNvSpPr>
          <p:nvPr/>
        </p:nvSpPr>
        <p:spPr bwMode="auto">
          <a:xfrm>
            <a:off x="4157244" y="3040448"/>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400" dirty="0"/>
              <a:t>OR </a:t>
            </a:r>
            <a:endParaRPr lang="pt-PT" altLang="en-US" sz="1400" dirty="0"/>
          </a:p>
        </p:txBody>
      </p:sp>
      <p:sp>
        <p:nvSpPr>
          <p:cNvPr id="401426" name="Rectangle 18">
            <a:extLst>
              <a:ext uri="{FF2B5EF4-FFF2-40B4-BE49-F238E27FC236}">
                <a16:creationId xmlns:a16="http://schemas.microsoft.com/office/drawing/2014/main" id="{170EFB20-4355-FF47-8983-4E7EDB58B996}"/>
              </a:ext>
            </a:extLst>
          </p:cNvPr>
          <p:cNvSpPr>
            <a:spLocks noChangeArrowheads="1"/>
          </p:cNvSpPr>
          <p:nvPr/>
        </p:nvSpPr>
        <p:spPr bwMode="auto">
          <a:xfrm>
            <a:off x="1806154" y="2342059"/>
            <a:ext cx="6330950" cy="366712"/>
          </a:xfrm>
          <a:prstGeom prst="rect">
            <a:avLst/>
          </a:prstGeom>
          <a:noFill/>
          <a:ln>
            <a:noFill/>
          </a:ln>
          <a:effectLst/>
        </p:spPr>
        <p:txBody>
          <a:bodyPr wrap="none">
            <a:spAutoFit/>
          </a:bodyPr>
          <a:lstStyle/>
          <a:p>
            <a:pPr>
              <a:spcBef>
                <a:spcPct val="50000"/>
              </a:spcBef>
              <a:defRPr/>
            </a:pPr>
            <a:r>
              <a:rPr lang="en-US" altLang="en-US" b="1">
                <a:effectLst>
                  <a:outerShdw blurRad="38100" dist="38100" dir="2700000" algn="tl">
                    <a:srgbClr val="C0C0C0"/>
                  </a:outerShdw>
                </a:effectLst>
              </a:rPr>
              <a:t>The contract is for larger or more complex project and</a:t>
            </a:r>
            <a:r>
              <a:rPr lang="en-GB" altLang="en-US" b="1">
                <a:effectLst>
                  <a:outerShdw blurRad="38100" dist="38100" dir="2700000" algn="tl">
                    <a:srgbClr val="C0C0C0"/>
                  </a:outerShdw>
                </a:effectLst>
              </a:rPr>
              <a:t>... </a:t>
            </a:r>
            <a:endParaRPr lang="pt-PT" altLang="en-US" b="1">
              <a:effectLst>
                <a:outerShdw blurRad="38100" dist="38100" dir="2700000" algn="tl">
                  <a:srgbClr val="C0C0C0"/>
                </a:outerShdw>
              </a:effectLst>
            </a:endParaRPr>
          </a:p>
        </p:txBody>
      </p:sp>
      <p:sp>
        <p:nvSpPr>
          <p:cNvPr id="100366" name="Line 19">
            <a:extLst>
              <a:ext uri="{FF2B5EF4-FFF2-40B4-BE49-F238E27FC236}">
                <a16:creationId xmlns:a16="http://schemas.microsoft.com/office/drawing/2014/main" id="{76CD96B9-BE86-DE41-AF77-DF162FA51BBB}"/>
              </a:ext>
            </a:extLst>
          </p:cNvPr>
          <p:cNvSpPr>
            <a:spLocks noChangeShapeType="1"/>
          </p:cNvSpPr>
          <p:nvPr/>
        </p:nvSpPr>
        <p:spPr bwMode="auto">
          <a:xfrm>
            <a:off x="4559569" y="4851229"/>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7" name="Rectangle 21">
            <a:extLst>
              <a:ext uri="{FF2B5EF4-FFF2-40B4-BE49-F238E27FC236}">
                <a16:creationId xmlns:a16="http://schemas.microsoft.com/office/drawing/2014/main" id="{FF6E6163-F55F-724F-963B-158E00D46661}"/>
              </a:ext>
            </a:extLst>
          </p:cNvPr>
          <p:cNvSpPr>
            <a:spLocks noChangeArrowheads="1"/>
          </p:cNvSpPr>
          <p:nvPr/>
        </p:nvSpPr>
        <p:spPr bwMode="auto">
          <a:xfrm>
            <a:off x="4114988" y="3617107"/>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1400" dirty="0"/>
              <a:t>OR </a:t>
            </a:r>
            <a:endParaRPr lang="pt-PT" altLang="en-US" sz="1400" dirty="0"/>
          </a:p>
        </p:txBody>
      </p:sp>
      <p:pic>
        <p:nvPicPr>
          <p:cNvPr id="100368" name="Picture 22">
            <a:extLst>
              <a:ext uri="{FF2B5EF4-FFF2-40B4-BE49-F238E27FC236}">
                <a16:creationId xmlns:a16="http://schemas.microsoft.com/office/drawing/2014/main" id="{56CF5FE1-6EC5-3443-9BBD-90A50A5B6C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838" y="4057948"/>
            <a:ext cx="1306512" cy="1695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69" name="Picture 23">
            <a:extLst>
              <a:ext uri="{FF2B5EF4-FFF2-40B4-BE49-F238E27FC236}">
                <a16:creationId xmlns:a16="http://schemas.microsoft.com/office/drawing/2014/main" id="{0A9DBF97-B28D-B448-BD87-EFEC1745998A}"/>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047" y="4003504"/>
            <a:ext cx="1303338" cy="1695450"/>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70" name="Picture 24">
            <a:extLst>
              <a:ext uri="{FF2B5EF4-FFF2-40B4-BE49-F238E27FC236}">
                <a16:creationId xmlns:a16="http://schemas.microsoft.com/office/drawing/2014/main" id="{675F6228-8CF1-CA4F-B0BF-A240208BB0F7}"/>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429" y="5227905"/>
            <a:ext cx="1298575" cy="1692275"/>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71" name="Text Box 25">
            <a:extLst>
              <a:ext uri="{FF2B5EF4-FFF2-40B4-BE49-F238E27FC236}">
                <a16:creationId xmlns:a16="http://schemas.microsoft.com/office/drawing/2014/main" id="{E699E758-33E4-CA46-A9B8-0692839EC021}"/>
              </a:ext>
            </a:extLst>
          </p:cNvPr>
          <p:cNvSpPr txBox="1">
            <a:spLocks noChangeArrowheads="1"/>
          </p:cNvSpPr>
          <p:nvPr/>
        </p:nvSpPr>
        <p:spPr bwMode="auto">
          <a:xfrm>
            <a:off x="4798606" y="4911971"/>
            <a:ext cx="6794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pt-PT" altLang="en-US" sz="1400" b="1" dirty="0"/>
              <a:t>B) 3</a:t>
            </a:r>
            <a:endParaRPr lang="en-GB" altLang="en-US" sz="1400" b="1" dirty="0"/>
          </a:p>
        </p:txBody>
      </p:sp>
    </p:spTree>
    <p:extLst>
      <p:ext uri="{BB962C8B-B14F-4D97-AF65-F5344CB8AC3E}">
        <p14:creationId xmlns:p14="http://schemas.microsoft.com/office/powerpoint/2010/main" val="237875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AE509352-416E-9F43-B515-92359FECA4F3}"/>
              </a:ext>
            </a:extLst>
          </p:cNvPr>
          <p:cNvSpPr txBox="1">
            <a:spLocks noChangeArrowheads="1"/>
          </p:cNvSpPr>
          <p:nvPr/>
        </p:nvSpPr>
        <p:spPr bwMode="auto">
          <a:xfrm>
            <a:off x="1130300" y="1916832"/>
            <a:ext cx="6251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latin typeface="DIN-Regular" pitchFamily="34" charset="0"/>
              </a:rPr>
              <a:t>PROCUREMENT PROCEDURES</a:t>
            </a:r>
            <a:endParaRPr lang="en-US" altLang="en-US" b="1" dirty="0">
              <a:latin typeface="DIN-Bold" pitchFamily="34" charset="0"/>
            </a:endParaRPr>
          </a:p>
        </p:txBody>
      </p:sp>
      <p:sp>
        <p:nvSpPr>
          <p:cNvPr id="10243" name="Text Box 3">
            <a:extLst>
              <a:ext uri="{FF2B5EF4-FFF2-40B4-BE49-F238E27FC236}">
                <a16:creationId xmlns:a16="http://schemas.microsoft.com/office/drawing/2014/main" id="{7E6E5600-3C0F-7746-B84D-3BE36B871300}"/>
              </a:ext>
            </a:extLst>
          </p:cNvPr>
          <p:cNvSpPr txBox="1">
            <a:spLocks noChangeArrowheads="1"/>
          </p:cNvSpPr>
          <p:nvPr/>
        </p:nvSpPr>
        <p:spPr bwMode="auto">
          <a:xfrm>
            <a:off x="1130300" y="2420888"/>
            <a:ext cx="747395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dirty="0">
                <a:latin typeface="DIN-Regular" pitchFamily="34" charset="0"/>
              </a:rPr>
              <a:t>The rules for applying the standard procurement procedures are divided between those for:</a:t>
            </a:r>
          </a:p>
          <a:p>
            <a:pPr>
              <a:spcBef>
                <a:spcPct val="50000"/>
              </a:spcBef>
            </a:pPr>
            <a:endParaRPr lang="en-US" altLang="en-US" dirty="0">
              <a:latin typeface="DIN-Regular" pitchFamily="34" charset="0"/>
            </a:endParaRPr>
          </a:p>
          <a:p>
            <a:pPr>
              <a:spcBef>
                <a:spcPct val="50000"/>
              </a:spcBef>
              <a:buFontTx/>
              <a:buChar char="•"/>
            </a:pPr>
            <a:r>
              <a:rPr lang="en-US" altLang="en-US" dirty="0">
                <a:latin typeface="DIN-Regular" pitchFamily="34" charset="0"/>
              </a:rPr>
              <a:t>  </a:t>
            </a:r>
            <a:r>
              <a:rPr lang="en-US" altLang="en-US" b="1" dirty="0">
                <a:latin typeface="DIN-Regular" pitchFamily="34" charset="0"/>
              </a:rPr>
              <a:t>SERVICES</a:t>
            </a:r>
            <a:r>
              <a:rPr lang="en-US" altLang="en-US" dirty="0">
                <a:latin typeface="DIN-Regular" pitchFamily="34" charset="0"/>
              </a:rPr>
              <a:t> (e.g. technical assistance, studies, provisions of  know-how and training)</a:t>
            </a:r>
          </a:p>
          <a:p>
            <a:pPr>
              <a:spcBef>
                <a:spcPct val="50000"/>
              </a:spcBef>
              <a:buFontTx/>
              <a:buChar char="•"/>
            </a:pPr>
            <a:endParaRPr lang="en-US" altLang="en-US" dirty="0">
              <a:latin typeface="DIN-Regular" pitchFamily="34" charset="0"/>
            </a:endParaRPr>
          </a:p>
          <a:p>
            <a:pPr>
              <a:spcBef>
                <a:spcPct val="50000"/>
              </a:spcBef>
              <a:buFontTx/>
              <a:buChar char="•"/>
            </a:pPr>
            <a:r>
              <a:rPr lang="en-US" altLang="en-US" dirty="0">
                <a:latin typeface="DIN-Regular" pitchFamily="34" charset="0"/>
              </a:rPr>
              <a:t>  </a:t>
            </a:r>
            <a:r>
              <a:rPr lang="en-US" altLang="en-US" b="1" dirty="0">
                <a:latin typeface="DIN-Regular" pitchFamily="34" charset="0"/>
              </a:rPr>
              <a:t>SUPPLIES</a:t>
            </a:r>
            <a:r>
              <a:rPr lang="en-US" altLang="en-US" dirty="0">
                <a:latin typeface="DIN-Regular" pitchFamily="34" charset="0"/>
              </a:rPr>
              <a:t> (i.e. equipment and materials) and</a:t>
            </a:r>
          </a:p>
          <a:p>
            <a:pPr>
              <a:spcBef>
                <a:spcPct val="50000"/>
              </a:spcBef>
              <a:buFontTx/>
              <a:buChar char="•"/>
            </a:pPr>
            <a:endParaRPr lang="en-US" altLang="en-US" dirty="0">
              <a:latin typeface="DIN-Regular" pitchFamily="34" charset="0"/>
            </a:endParaRPr>
          </a:p>
          <a:p>
            <a:pPr>
              <a:spcBef>
                <a:spcPct val="50000"/>
              </a:spcBef>
              <a:buFontTx/>
              <a:buChar char="•"/>
            </a:pPr>
            <a:r>
              <a:rPr lang="en-US" altLang="en-US" dirty="0">
                <a:latin typeface="DIN-Regular" pitchFamily="34" charset="0"/>
              </a:rPr>
              <a:t>  </a:t>
            </a:r>
            <a:r>
              <a:rPr lang="en-US" altLang="en-US" b="1" dirty="0">
                <a:latin typeface="DIN-Regular" pitchFamily="34" charset="0"/>
              </a:rPr>
              <a:t>WORKS</a:t>
            </a:r>
            <a:r>
              <a:rPr lang="en-US" altLang="en-US" dirty="0">
                <a:latin typeface="DIN-Regular" pitchFamily="34" charset="0"/>
              </a:rPr>
              <a:t> (i.e., infrastructure and other engineering works)</a:t>
            </a:r>
          </a:p>
          <a:p>
            <a:pPr>
              <a:spcBef>
                <a:spcPct val="50000"/>
              </a:spcBef>
            </a:pPr>
            <a:endParaRPr lang="en-US" altLang="en-US" dirty="0">
              <a:latin typeface="DIN-Regular" pitchFamily="34" charset="0"/>
            </a:endParaRPr>
          </a:p>
        </p:txBody>
      </p:sp>
      <p:sp>
        <p:nvSpPr>
          <p:cNvPr id="10244" name="Oval 6">
            <a:extLst>
              <a:ext uri="{FF2B5EF4-FFF2-40B4-BE49-F238E27FC236}">
                <a16:creationId xmlns:a16="http://schemas.microsoft.com/office/drawing/2014/main" id="{1C242203-EE20-594D-8E56-398619D442FA}"/>
              </a:ext>
            </a:extLst>
          </p:cNvPr>
          <p:cNvSpPr>
            <a:spLocks noChangeArrowheads="1"/>
          </p:cNvSpPr>
          <p:nvPr/>
        </p:nvSpPr>
        <p:spPr bwMode="auto">
          <a:xfrm>
            <a:off x="757238" y="5063706"/>
            <a:ext cx="6624637" cy="1150938"/>
          </a:xfrm>
          <a:prstGeom prst="ellipse">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127353096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186FBD40-7F75-2A42-89A3-1D4BDC2742E0}"/>
              </a:ext>
            </a:extLst>
          </p:cNvPr>
          <p:cNvSpPr>
            <a:spLocks noChangeArrowheads="1"/>
          </p:cNvSpPr>
          <p:nvPr/>
        </p:nvSpPr>
        <p:spPr bwMode="auto">
          <a:xfrm>
            <a:off x="6444208" y="1767441"/>
            <a:ext cx="266928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365576" name="Rectangle 8">
            <a:extLst>
              <a:ext uri="{FF2B5EF4-FFF2-40B4-BE49-F238E27FC236}">
                <a16:creationId xmlns:a16="http://schemas.microsoft.com/office/drawing/2014/main" id="{830CAADE-82BF-BA45-BF01-52D7F4A55AF4}"/>
              </a:ext>
            </a:extLst>
          </p:cNvPr>
          <p:cNvSpPr>
            <a:spLocks noChangeArrowheads="1"/>
          </p:cNvSpPr>
          <p:nvPr/>
        </p:nvSpPr>
        <p:spPr bwMode="auto">
          <a:xfrm>
            <a:off x="2238032" y="2498923"/>
            <a:ext cx="6542431" cy="708025"/>
          </a:xfrm>
          <a:prstGeom prst="rect">
            <a:avLst/>
          </a:prstGeom>
          <a:solidFill>
            <a:srgbClr val="A00F04"/>
          </a:solidFill>
          <a:ln>
            <a:noFill/>
          </a:ln>
          <a:effectLst/>
        </p:spPr>
        <p:txBody>
          <a:bodyPr anchor="ctr"/>
          <a:lstStyle/>
          <a:p>
            <a:pPr>
              <a:defRPr/>
            </a:pPr>
            <a:r>
              <a:rPr lang="en-GB" altLang="en-US" b="1" dirty="0">
                <a:solidFill>
                  <a:schemeClr val="bg1"/>
                </a:solidFill>
                <a:effectLst>
                  <a:outerShdw blurRad="38100" dist="38100" dir="2700000" algn="tl">
                    <a:srgbClr val="000000"/>
                  </a:outerShdw>
                </a:effectLst>
              </a:rPr>
              <a:t>Case B) 1 </a:t>
            </a:r>
            <a:r>
              <a:rPr lang="en-GB" altLang="en-US" sz="1600" b="1" dirty="0">
                <a:solidFill>
                  <a:schemeClr val="bg1"/>
                </a:solidFill>
                <a:effectLst>
                  <a:outerShdw blurRad="38100" dist="38100" dir="2700000" algn="tl">
                    <a:srgbClr val="000000"/>
                  </a:outerShdw>
                </a:effectLst>
              </a:rPr>
              <a:t>Contract is for  larger or more complex project and </a:t>
            </a:r>
            <a:r>
              <a:rPr lang="en-US" altLang="en-US" sz="1600" b="1" dirty="0">
                <a:solidFill>
                  <a:schemeClr val="bg1"/>
                </a:solidFill>
                <a:effectLst>
                  <a:outerShdw blurRad="38100" dist="38100" dir="2700000" algn="tl">
                    <a:srgbClr val="000000"/>
                  </a:outerShdw>
                </a:effectLst>
              </a:rPr>
              <a:t>the </a:t>
            </a:r>
          </a:p>
          <a:p>
            <a:pPr>
              <a:defRPr/>
            </a:pPr>
            <a:r>
              <a:rPr lang="en-US" altLang="en-US" sz="1600" b="1" dirty="0">
                <a:solidFill>
                  <a:schemeClr val="bg1"/>
                </a:solidFill>
                <a:effectLst>
                  <a:outerShdw blurRad="38100" dist="38100" dir="2700000" algn="tl">
                    <a:srgbClr val="000000"/>
                  </a:outerShdw>
                </a:effectLst>
              </a:rPr>
              <a:t>Employer (or the Engineer) is going to do most of the design</a:t>
            </a:r>
            <a:endParaRPr lang="en-GB" altLang="en-US" sz="1600" b="1" dirty="0">
              <a:solidFill>
                <a:schemeClr val="bg1"/>
              </a:solidFill>
              <a:effectLst>
                <a:outerShdw blurRad="38100" dist="38100" dir="2700000" algn="tl">
                  <a:srgbClr val="000000"/>
                </a:outerShdw>
              </a:effectLst>
            </a:endParaRPr>
          </a:p>
        </p:txBody>
      </p:sp>
      <p:sp>
        <p:nvSpPr>
          <p:cNvPr id="102405" name="Rectangle 9">
            <a:extLst>
              <a:ext uri="{FF2B5EF4-FFF2-40B4-BE49-F238E27FC236}">
                <a16:creationId xmlns:a16="http://schemas.microsoft.com/office/drawing/2014/main" id="{49581B4E-60BC-0B4D-8EE4-CC8890BE4750}"/>
              </a:ext>
            </a:extLst>
          </p:cNvPr>
          <p:cNvSpPr>
            <a:spLocks noChangeArrowheads="1"/>
          </p:cNvSpPr>
          <p:nvPr/>
        </p:nvSpPr>
        <p:spPr bwMode="auto">
          <a:xfrm>
            <a:off x="2268538" y="3284984"/>
            <a:ext cx="6511925" cy="273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1200" indent="-2603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dirty="0"/>
              <a:t>As in traditional projects, e.g., infrastructure, buildings, hydropower, etc., the Employer did nearly all the design (perhaps not construction details, reinforcement, etc.),</a:t>
            </a:r>
            <a:endParaRPr lang="en-GB" altLang="en-US" sz="1400" i="1" dirty="0"/>
          </a:p>
          <a:p>
            <a:pPr lvl="1">
              <a:buFont typeface="Wingdings" pitchFamily="2" charset="2"/>
              <a:buChar char="§"/>
            </a:pPr>
            <a:r>
              <a:rPr lang="en-GB" altLang="en-US" sz="1400" dirty="0"/>
              <a:t>and the Engineer administered the Contract, monitored the     construction work and certified payment </a:t>
            </a:r>
          </a:p>
          <a:p>
            <a:pPr lvl="1">
              <a:buFont typeface="Wingdings" pitchFamily="2" charset="2"/>
              <a:buChar char="§"/>
            </a:pPr>
            <a:r>
              <a:rPr lang="en-GB" altLang="en-US" sz="1400" dirty="0"/>
              <a:t>and the Employer was kept fully informed, could make variations, etc.</a:t>
            </a:r>
          </a:p>
          <a:p>
            <a:pPr lvl="1">
              <a:buFont typeface="Wingdings" pitchFamily="2" charset="2"/>
              <a:buChar char="§"/>
            </a:pPr>
            <a:r>
              <a:rPr lang="en-GB" altLang="en-US" sz="1400" dirty="0"/>
              <a:t>and with payment according to bills of quantities or lump sums for approved work done. </a:t>
            </a:r>
          </a:p>
          <a:p>
            <a:endParaRPr lang="en-GB" altLang="en-US" sz="1400" dirty="0"/>
          </a:p>
          <a:p>
            <a:r>
              <a:rPr lang="en-GB" altLang="en-US" sz="1400" dirty="0"/>
              <a:t>If this is what is wanted - choose the Conditions of Contract for Construction for Building and Engineering Works Designed by the Employer </a:t>
            </a:r>
            <a:r>
              <a:rPr lang="en-GB" altLang="en-US" sz="1400" i="1" dirty="0"/>
              <a:t>(</a:t>
            </a:r>
            <a:r>
              <a:rPr lang="en-GB" altLang="en-US" sz="1400" b="1" i="1" dirty="0">
                <a:solidFill>
                  <a:srgbClr val="A00F04"/>
                </a:solidFill>
              </a:rPr>
              <a:t>Contract for Construction</a:t>
            </a:r>
            <a:r>
              <a:rPr lang="en-GB" altLang="en-US" sz="1400" i="1" dirty="0"/>
              <a:t>).</a:t>
            </a:r>
            <a:r>
              <a:rPr lang="en-GB" altLang="en-US" sz="1400" dirty="0"/>
              <a:t> </a:t>
            </a:r>
          </a:p>
        </p:txBody>
      </p:sp>
      <p:sp>
        <p:nvSpPr>
          <p:cNvPr id="102406" name="Text Box 11">
            <a:extLst>
              <a:ext uri="{FF2B5EF4-FFF2-40B4-BE49-F238E27FC236}">
                <a16:creationId xmlns:a16="http://schemas.microsoft.com/office/drawing/2014/main" id="{A59886F5-4CF4-FD43-AEA5-1D3CD68E4DC4}"/>
              </a:ext>
            </a:extLst>
          </p:cNvPr>
          <p:cNvSpPr txBox="1">
            <a:spLocks noChangeArrowheads="1"/>
          </p:cNvSpPr>
          <p:nvPr/>
        </p:nvSpPr>
        <p:spPr bwMode="auto">
          <a:xfrm>
            <a:off x="249828" y="1976437"/>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How  to select  the</a:t>
            </a:r>
          </a:p>
          <a:p>
            <a:r>
              <a:rPr lang="en-US" altLang="en-US" sz="1200" b="1" dirty="0">
                <a:latin typeface="Arial Narrow" panose="020B0604020202020204" pitchFamily="34" charset="0"/>
              </a:rPr>
              <a:t>right book explained</a:t>
            </a:r>
          </a:p>
        </p:txBody>
      </p:sp>
      <p:pic>
        <p:nvPicPr>
          <p:cNvPr id="102407" name="Picture 12">
            <a:extLst>
              <a:ext uri="{FF2B5EF4-FFF2-40B4-BE49-F238E27FC236}">
                <a16:creationId xmlns:a16="http://schemas.microsoft.com/office/drawing/2014/main" id="{2130C945-436B-6641-B91B-7C54A888C6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7" y="2852936"/>
            <a:ext cx="1306513" cy="1695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390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a:extLst>
              <a:ext uri="{FF2B5EF4-FFF2-40B4-BE49-F238E27FC236}">
                <a16:creationId xmlns:a16="http://schemas.microsoft.com/office/drawing/2014/main" id="{2DD2820D-5195-F442-A3C1-A74AB674032D}"/>
              </a:ext>
            </a:extLst>
          </p:cNvPr>
          <p:cNvSpPr>
            <a:spLocks noChangeArrowheads="1"/>
          </p:cNvSpPr>
          <p:nvPr/>
        </p:nvSpPr>
        <p:spPr bwMode="auto">
          <a:xfrm>
            <a:off x="6228184" y="1789509"/>
            <a:ext cx="291581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104452" name="Rectangle 9">
            <a:extLst>
              <a:ext uri="{FF2B5EF4-FFF2-40B4-BE49-F238E27FC236}">
                <a16:creationId xmlns:a16="http://schemas.microsoft.com/office/drawing/2014/main" id="{EE807ED4-1F8D-AF40-B1BC-5ADB51566D4C}"/>
              </a:ext>
            </a:extLst>
          </p:cNvPr>
          <p:cNvSpPr>
            <a:spLocks noChangeArrowheads="1"/>
          </p:cNvSpPr>
          <p:nvPr/>
        </p:nvSpPr>
        <p:spPr bwMode="auto">
          <a:xfrm>
            <a:off x="2195513" y="3501008"/>
            <a:ext cx="6542087" cy="237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pPr>
            <a:r>
              <a:rPr lang="en-GB" altLang="en-US" sz="1400" dirty="0"/>
              <a:t>As in traditional projects, e.g., electrical and mechanical works, including erection on site the Contractor (or Supplier) did the majority of the design, e.g., the detail design of the plant or equipment, so that the plant met the outline or performance specification prepared by the Employer, and in the relatively more recent design-build and turnkey type projects the Contractor also did the majority of the design, not only of plant projects but also of various infrastructure and other types of projects, and the project was required to fulfil the “Employer’s Requirements”, i.e., an outline or performance specification prepared by the Employer</a:t>
            </a:r>
            <a:r>
              <a:rPr lang="en-GB" altLang="en-US" sz="1400" b="1" dirty="0"/>
              <a:t> </a:t>
            </a:r>
            <a:r>
              <a:rPr lang="en-GB" altLang="en-US" sz="1400" i="1" dirty="0"/>
              <a:t>(The Orange Book),</a:t>
            </a:r>
            <a:r>
              <a:rPr lang="en-GB" altLang="en-US" sz="1400" dirty="0"/>
              <a:t> and... </a:t>
            </a:r>
            <a:r>
              <a:rPr lang="en-GB" altLang="en-US" sz="1400" i="1" dirty="0"/>
              <a:t>(see next slide)</a:t>
            </a:r>
          </a:p>
        </p:txBody>
      </p:sp>
      <p:sp>
        <p:nvSpPr>
          <p:cNvPr id="367626" name="Rectangle 10">
            <a:extLst>
              <a:ext uri="{FF2B5EF4-FFF2-40B4-BE49-F238E27FC236}">
                <a16:creationId xmlns:a16="http://schemas.microsoft.com/office/drawing/2014/main" id="{56296793-D120-E64A-A78B-D79E43FBD4B4}"/>
              </a:ext>
            </a:extLst>
          </p:cNvPr>
          <p:cNvSpPr>
            <a:spLocks noChangeArrowheads="1"/>
          </p:cNvSpPr>
          <p:nvPr/>
        </p:nvSpPr>
        <p:spPr bwMode="auto">
          <a:xfrm>
            <a:off x="2239680" y="2366392"/>
            <a:ext cx="6511925" cy="990600"/>
          </a:xfrm>
          <a:prstGeom prst="rect">
            <a:avLst/>
          </a:prstGeom>
          <a:solidFill>
            <a:srgbClr val="FFCC00"/>
          </a:solidFill>
          <a:ln>
            <a:noFill/>
          </a:ln>
          <a:effectLst/>
        </p:spPr>
        <p:txBody>
          <a:bodyPr anchor="ctr"/>
          <a:lstStyle/>
          <a:p>
            <a:pPr>
              <a:defRPr/>
            </a:pPr>
            <a:r>
              <a:rPr lang="en-GB" altLang="en-US" b="1" dirty="0">
                <a:effectLst>
                  <a:outerShdw blurRad="38100" dist="38100" dir="2700000" algn="tl">
                    <a:srgbClr val="FFFFFF"/>
                  </a:outerShdw>
                </a:effectLst>
              </a:rPr>
              <a:t>Case B)</a:t>
            </a:r>
            <a:r>
              <a:rPr lang="pt-PT" altLang="en-US" b="1" dirty="0">
                <a:effectLst>
                  <a:outerShdw blurRad="38100" dist="38100" dir="2700000" algn="tl">
                    <a:srgbClr val="FFFFFF"/>
                  </a:outerShdw>
                </a:effectLst>
              </a:rPr>
              <a:t> </a:t>
            </a:r>
            <a:r>
              <a:rPr lang="en-GB" altLang="en-US" sz="1600" b="1" dirty="0">
                <a:effectLst>
                  <a:outerShdw blurRad="38100" dist="38100" dir="2700000" algn="tl">
                    <a:srgbClr val="FFFFFF"/>
                  </a:outerShdw>
                </a:effectLst>
              </a:rPr>
              <a:t>Contract is for larger or more complex project and </a:t>
            </a:r>
            <a:r>
              <a:rPr lang="en-US" altLang="en-US" sz="1600" b="1" dirty="0">
                <a:effectLst>
                  <a:outerShdw blurRad="38100" dist="38100" dir="2700000" algn="tl">
                    <a:srgbClr val="FFFFFF"/>
                  </a:outerShdw>
                </a:effectLst>
              </a:rPr>
              <a:t>the </a:t>
            </a:r>
          </a:p>
          <a:p>
            <a:pPr>
              <a:defRPr/>
            </a:pPr>
            <a:r>
              <a:rPr lang="en-US" altLang="en-US" sz="1600" b="1" dirty="0">
                <a:effectLst>
                  <a:outerShdw blurRad="38100" dist="38100" dir="2700000" algn="tl">
                    <a:srgbClr val="FFFFFF"/>
                  </a:outerShdw>
                </a:effectLst>
              </a:rPr>
              <a:t>Contractor is going to do most of the design</a:t>
            </a:r>
            <a:endParaRPr lang="en-GB" altLang="en-US" sz="1600" b="1" dirty="0">
              <a:effectLst>
                <a:outerShdw blurRad="38100" dist="38100" dir="2700000" algn="tl">
                  <a:srgbClr val="FFFFFF"/>
                </a:outerShdw>
              </a:effectLst>
            </a:endParaRPr>
          </a:p>
        </p:txBody>
      </p:sp>
      <p:sp>
        <p:nvSpPr>
          <p:cNvPr id="104454" name="Text Box 11">
            <a:extLst>
              <a:ext uri="{FF2B5EF4-FFF2-40B4-BE49-F238E27FC236}">
                <a16:creationId xmlns:a16="http://schemas.microsoft.com/office/drawing/2014/main" id="{42B08518-912E-284F-AAA2-FE96CE75612B}"/>
              </a:ext>
            </a:extLst>
          </p:cNvPr>
          <p:cNvSpPr txBox="1">
            <a:spLocks noChangeArrowheads="1"/>
          </p:cNvSpPr>
          <p:nvPr/>
        </p:nvSpPr>
        <p:spPr bwMode="auto">
          <a:xfrm>
            <a:off x="231614" y="2657143"/>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latin typeface="Arial Narrow" panose="020B0604020202020204" pitchFamily="34" charset="0"/>
              </a:rPr>
              <a:t>How  to select  the</a:t>
            </a:r>
          </a:p>
          <a:p>
            <a:r>
              <a:rPr lang="en-US" altLang="en-US" sz="1200" b="1">
                <a:latin typeface="Arial Narrow" panose="020B0604020202020204" pitchFamily="34" charset="0"/>
              </a:rPr>
              <a:t>right book explained</a:t>
            </a:r>
          </a:p>
        </p:txBody>
      </p:sp>
      <p:pic>
        <p:nvPicPr>
          <p:cNvPr id="104455" name="Picture 12">
            <a:extLst>
              <a:ext uri="{FF2B5EF4-FFF2-40B4-BE49-F238E27FC236}">
                <a16:creationId xmlns:a16="http://schemas.microsoft.com/office/drawing/2014/main" id="{6B385339-A432-3C49-91DF-868F38FAE7B0}"/>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88" y="3501008"/>
            <a:ext cx="1303338" cy="1695450"/>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72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65324F06-602A-FF48-9635-A1CF20DD63FC}"/>
              </a:ext>
            </a:extLst>
          </p:cNvPr>
          <p:cNvSpPr>
            <a:spLocks noChangeArrowheads="1"/>
          </p:cNvSpPr>
          <p:nvPr/>
        </p:nvSpPr>
        <p:spPr bwMode="auto">
          <a:xfrm>
            <a:off x="6444208" y="1868326"/>
            <a:ext cx="270514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106500" name="Rectangle 5">
            <a:extLst>
              <a:ext uri="{FF2B5EF4-FFF2-40B4-BE49-F238E27FC236}">
                <a16:creationId xmlns:a16="http://schemas.microsoft.com/office/drawing/2014/main" id="{1BB88A4A-74FF-D943-8A38-BE17E1D5E9B5}"/>
              </a:ext>
            </a:extLst>
          </p:cNvPr>
          <p:cNvSpPr>
            <a:spLocks noChangeArrowheads="1"/>
          </p:cNvSpPr>
          <p:nvPr/>
        </p:nvSpPr>
        <p:spPr bwMode="auto">
          <a:xfrm>
            <a:off x="2228850" y="3462437"/>
            <a:ext cx="6534150" cy="252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4375" indent="-263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pPr>
            <a:r>
              <a:rPr lang="en-GB" altLang="en-US" sz="1400" i="1" dirty="0"/>
              <a:t>(continued)</a:t>
            </a:r>
          </a:p>
          <a:p>
            <a:pPr lvl="1">
              <a:lnSpc>
                <a:spcPct val="120000"/>
              </a:lnSpc>
              <a:buFont typeface="Wingdings" pitchFamily="2" charset="2"/>
              <a:buChar char="§"/>
            </a:pPr>
            <a:r>
              <a:rPr lang="en-GB" altLang="en-US" sz="1400" dirty="0"/>
              <a:t>and the Engineer (Employer’s Representative in the Orange Book) administered the Contract, monitored the manufacture and erection on site or construction work and certified payment, </a:t>
            </a:r>
          </a:p>
          <a:p>
            <a:pPr lvl="1">
              <a:lnSpc>
                <a:spcPct val="120000"/>
              </a:lnSpc>
              <a:buFont typeface="Wingdings" pitchFamily="2" charset="2"/>
              <a:buChar char="§"/>
            </a:pPr>
            <a:r>
              <a:rPr lang="en-GB" altLang="en-US" sz="1400" dirty="0"/>
              <a:t>and with payment according to achieved milestones generally on a lump sum basis. </a:t>
            </a:r>
          </a:p>
          <a:p>
            <a:pPr>
              <a:lnSpc>
                <a:spcPct val="120000"/>
              </a:lnSpc>
            </a:pPr>
            <a:r>
              <a:rPr lang="en-GB" altLang="en-US" sz="1400" dirty="0"/>
              <a:t>If this is what is wanted - choose the Conditions of Contract for Plant and Design-Build for Electrical and Mechanical Plant and for Building and Engineering Works Designed by the Contractor (</a:t>
            </a:r>
            <a:r>
              <a:rPr lang="en-GB" altLang="en-US" sz="1400" b="1" i="1" dirty="0">
                <a:solidFill>
                  <a:srgbClr val="FFCC00"/>
                </a:solidFill>
              </a:rPr>
              <a:t>Plant and Design-Build Contract</a:t>
            </a:r>
            <a:r>
              <a:rPr lang="en-GB" altLang="en-US" sz="1400" i="1" dirty="0"/>
              <a:t>)</a:t>
            </a:r>
            <a:endParaRPr lang="en-GB" altLang="en-US" sz="1400" dirty="0"/>
          </a:p>
        </p:txBody>
      </p:sp>
      <p:sp>
        <p:nvSpPr>
          <p:cNvPr id="403462" name="Rectangle 6">
            <a:extLst>
              <a:ext uri="{FF2B5EF4-FFF2-40B4-BE49-F238E27FC236}">
                <a16:creationId xmlns:a16="http://schemas.microsoft.com/office/drawing/2014/main" id="{4C218ACC-5FB4-2C42-A993-D4F8DA1933B7}"/>
              </a:ext>
            </a:extLst>
          </p:cNvPr>
          <p:cNvSpPr>
            <a:spLocks noChangeArrowheads="1"/>
          </p:cNvSpPr>
          <p:nvPr/>
        </p:nvSpPr>
        <p:spPr bwMode="auto">
          <a:xfrm>
            <a:off x="2268538" y="2441886"/>
            <a:ext cx="6511925" cy="990600"/>
          </a:xfrm>
          <a:prstGeom prst="rect">
            <a:avLst/>
          </a:prstGeom>
          <a:solidFill>
            <a:srgbClr val="FFCC00"/>
          </a:solidFill>
          <a:ln>
            <a:noFill/>
          </a:ln>
          <a:effectLst/>
        </p:spPr>
        <p:txBody>
          <a:bodyPr anchor="ctr"/>
          <a:lstStyle/>
          <a:p>
            <a:pPr>
              <a:defRPr/>
            </a:pPr>
            <a:r>
              <a:rPr lang="en-GB" altLang="en-US" sz="1400" b="1" dirty="0">
                <a:effectLst>
                  <a:outerShdw blurRad="38100" dist="38100" dir="2700000" algn="tl">
                    <a:srgbClr val="FFFFFF"/>
                  </a:outerShdw>
                </a:effectLst>
              </a:rPr>
              <a:t>Case B)</a:t>
            </a:r>
            <a:r>
              <a:rPr lang="pt-PT" altLang="en-US" sz="1400" b="1" dirty="0">
                <a:effectLst>
                  <a:outerShdw blurRad="38100" dist="38100" dir="2700000" algn="tl">
                    <a:srgbClr val="FFFFFF"/>
                  </a:outerShdw>
                </a:effectLst>
              </a:rPr>
              <a:t> 2</a:t>
            </a:r>
            <a:endParaRPr lang="en-GB" altLang="en-US" sz="1400" b="1" dirty="0">
              <a:effectLst>
                <a:outerShdw blurRad="38100" dist="38100" dir="2700000" algn="tl">
                  <a:srgbClr val="FFFFFF"/>
                </a:outerShdw>
              </a:effectLst>
            </a:endParaRPr>
          </a:p>
          <a:p>
            <a:pPr>
              <a:defRPr/>
            </a:pPr>
            <a:r>
              <a:rPr lang="en-GB" altLang="en-US" sz="1400" b="1" dirty="0">
                <a:effectLst>
                  <a:outerShdw blurRad="38100" dist="38100" dir="2700000" algn="tl">
                    <a:srgbClr val="FFFFFF"/>
                  </a:outerShdw>
                </a:effectLst>
              </a:rPr>
              <a:t>Contract is for larger or more complex project and </a:t>
            </a:r>
            <a:r>
              <a:rPr lang="en-US" altLang="en-US" sz="1400" b="1" dirty="0">
                <a:effectLst>
                  <a:outerShdw blurRad="38100" dist="38100" dir="2700000" algn="tl">
                    <a:srgbClr val="FFFFFF"/>
                  </a:outerShdw>
                </a:effectLst>
              </a:rPr>
              <a:t>the </a:t>
            </a:r>
          </a:p>
          <a:p>
            <a:pPr>
              <a:defRPr/>
            </a:pPr>
            <a:r>
              <a:rPr lang="en-US" altLang="en-US" sz="1400" b="1" dirty="0">
                <a:effectLst>
                  <a:outerShdw blurRad="38100" dist="38100" dir="2700000" algn="tl">
                    <a:srgbClr val="FFFFFF"/>
                  </a:outerShdw>
                </a:effectLst>
              </a:rPr>
              <a:t>Contractor is going to do most of the design</a:t>
            </a:r>
            <a:endParaRPr lang="en-GB" altLang="en-US" sz="1400" b="1" dirty="0">
              <a:effectLst>
                <a:outerShdw blurRad="38100" dist="38100" dir="2700000" algn="tl">
                  <a:srgbClr val="FFFFFF"/>
                </a:outerShdw>
              </a:effectLst>
            </a:endParaRPr>
          </a:p>
        </p:txBody>
      </p:sp>
      <p:sp>
        <p:nvSpPr>
          <p:cNvPr id="106502" name="Text Box 7">
            <a:extLst>
              <a:ext uri="{FF2B5EF4-FFF2-40B4-BE49-F238E27FC236}">
                <a16:creationId xmlns:a16="http://schemas.microsoft.com/office/drawing/2014/main" id="{532CFA0C-7048-C541-82B8-CC39D332775B}"/>
              </a:ext>
            </a:extLst>
          </p:cNvPr>
          <p:cNvSpPr txBox="1">
            <a:spLocks noChangeArrowheads="1"/>
          </p:cNvSpPr>
          <p:nvPr/>
        </p:nvSpPr>
        <p:spPr bwMode="auto">
          <a:xfrm>
            <a:off x="247526" y="2838450"/>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How  to select  the</a:t>
            </a:r>
          </a:p>
          <a:p>
            <a:r>
              <a:rPr lang="en-US" altLang="en-US" sz="1200" b="1" dirty="0">
                <a:latin typeface="Arial Narrow" panose="020B0604020202020204" pitchFamily="34" charset="0"/>
              </a:rPr>
              <a:t>right book explained</a:t>
            </a:r>
          </a:p>
        </p:txBody>
      </p:sp>
      <p:pic>
        <p:nvPicPr>
          <p:cNvPr id="106503" name="Picture 8">
            <a:extLst>
              <a:ext uri="{FF2B5EF4-FFF2-40B4-BE49-F238E27FC236}">
                <a16:creationId xmlns:a16="http://schemas.microsoft.com/office/drawing/2014/main" id="{09CF1F6C-9CB2-624E-9BA2-96AF2AA541B3}"/>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2" y="3876675"/>
            <a:ext cx="1303338" cy="1695450"/>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37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12E96622-EE52-3444-8E2B-BE221DA819C8}"/>
              </a:ext>
            </a:extLst>
          </p:cNvPr>
          <p:cNvSpPr>
            <a:spLocks noChangeArrowheads="1"/>
          </p:cNvSpPr>
          <p:nvPr/>
        </p:nvSpPr>
        <p:spPr bwMode="auto">
          <a:xfrm>
            <a:off x="2268538" y="1862137"/>
            <a:ext cx="6875462"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108548" name="Rectangle 7">
            <a:extLst>
              <a:ext uri="{FF2B5EF4-FFF2-40B4-BE49-F238E27FC236}">
                <a16:creationId xmlns:a16="http://schemas.microsoft.com/office/drawing/2014/main" id="{31DB6FAE-8CB1-CB41-8661-868D0CBA901A}"/>
              </a:ext>
            </a:extLst>
          </p:cNvPr>
          <p:cNvSpPr>
            <a:spLocks noChangeArrowheads="1"/>
          </p:cNvSpPr>
          <p:nvPr/>
        </p:nvSpPr>
        <p:spPr bwMode="auto">
          <a:xfrm>
            <a:off x="1588" y="2586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108549" name="Rectangle 8">
            <a:extLst>
              <a:ext uri="{FF2B5EF4-FFF2-40B4-BE49-F238E27FC236}">
                <a16:creationId xmlns:a16="http://schemas.microsoft.com/office/drawing/2014/main" id="{12DD1095-8CA0-9E48-8BE2-9A33761BBB03}"/>
              </a:ext>
            </a:extLst>
          </p:cNvPr>
          <p:cNvSpPr>
            <a:spLocks noChangeArrowheads="1"/>
          </p:cNvSpPr>
          <p:nvPr/>
        </p:nvSpPr>
        <p:spPr bwMode="auto">
          <a:xfrm>
            <a:off x="2376488" y="3650809"/>
            <a:ext cx="6191250" cy="173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5000"/>
              </a:lnSpc>
            </a:pPr>
            <a:r>
              <a:rPr lang="en-GB" altLang="en-US" sz="1400" dirty="0"/>
              <a:t>Then the Concessionaire (the “Employer”) probably requires to have a contract with the construction Contractor, i.e., an EPC (Engineer, Procure, Construct) Contract, where the Contractor takes total responsibility for the design and construction of the infrastructure or other facility, and where there is a higher degree of certainty that the agreed contract price and time will not be exceeded, and...(</a:t>
            </a:r>
            <a:r>
              <a:rPr lang="en-GB" altLang="en-US" sz="1400" i="1" dirty="0"/>
              <a:t>see next slide</a:t>
            </a:r>
            <a:r>
              <a:rPr lang="en-GB" altLang="en-US" sz="1400" dirty="0"/>
              <a:t>)</a:t>
            </a:r>
          </a:p>
        </p:txBody>
      </p:sp>
      <p:sp>
        <p:nvSpPr>
          <p:cNvPr id="371721" name="Rectangle 9">
            <a:extLst>
              <a:ext uri="{FF2B5EF4-FFF2-40B4-BE49-F238E27FC236}">
                <a16:creationId xmlns:a16="http://schemas.microsoft.com/office/drawing/2014/main" id="{2037CA69-20D8-7E41-9DB7-FE0EA871C47A}"/>
              </a:ext>
            </a:extLst>
          </p:cNvPr>
          <p:cNvSpPr>
            <a:spLocks noChangeArrowheads="1"/>
          </p:cNvSpPr>
          <p:nvPr/>
        </p:nvSpPr>
        <p:spPr bwMode="auto">
          <a:xfrm>
            <a:off x="2376488" y="2649060"/>
            <a:ext cx="6511925" cy="898524"/>
          </a:xfrm>
          <a:prstGeom prst="rect">
            <a:avLst/>
          </a:prstGeom>
          <a:solidFill>
            <a:srgbClr val="5F5F5F"/>
          </a:solidFill>
          <a:ln>
            <a:noFill/>
          </a:ln>
          <a:effectLst/>
        </p:spPr>
        <p:txBody>
          <a:bodyPr anchor="ctr"/>
          <a:lstStyle/>
          <a:p>
            <a:pPr>
              <a:defRPr/>
            </a:pPr>
            <a:r>
              <a:rPr lang="en-GB" altLang="en-US" sz="1400" b="1" dirty="0">
                <a:solidFill>
                  <a:schemeClr val="bg1"/>
                </a:solidFill>
                <a:effectLst>
                  <a:outerShdw blurRad="38100" dist="38100" dir="2700000" algn="tl">
                    <a:srgbClr val="000000"/>
                  </a:outerShdw>
                </a:effectLst>
              </a:rPr>
              <a:t>Case B) 3</a:t>
            </a:r>
          </a:p>
          <a:p>
            <a:pPr>
              <a:defRPr/>
            </a:pPr>
            <a:r>
              <a:rPr lang="en-GB" altLang="en-US" sz="1400" b="1" dirty="0">
                <a:solidFill>
                  <a:schemeClr val="bg1"/>
                </a:solidFill>
                <a:effectLst>
                  <a:outerShdw blurRad="38100" dist="38100" dir="2700000" algn="tl">
                    <a:srgbClr val="000000"/>
                  </a:outerShdw>
                </a:effectLst>
              </a:rPr>
              <a:t>Contract is for a larger or more complex project and </a:t>
            </a:r>
            <a:r>
              <a:rPr lang="en-US" altLang="en-US" sz="1400" b="1" dirty="0">
                <a:solidFill>
                  <a:schemeClr val="bg1"/>
                </a:solidFill>
                <a:effectLst>
                  <a:outerShdw blurRad="38100" dist="38100" dir="2700000" algn="tl">
                    <a:srgbClr val="000000"/>
                  </a:outerShdw>
                </a:effectLst>
              </a:rPr>
              <a:t>it is a Privately Financed (or Public/Private Financed) Project of BOT or similar type where the Concessionaire takes total responsibility for the financing, construction and operation of the Project</a:t>
            </a:r>
            <a:endParaRPr lang="en-GB" altLang="en-US" sz="1400" b="1" dirty="0">
              <a:solidFill>
                <a:schemeClr val="bg1"/>
              </a:solidFill>
              <a:effectLst>
                <a:outerShdw blurRad="38100" dist="38100" dir="2700000" algn="tl">
                  <a:srgbClr val="000000"/>
                </a:outerShdw>
              </a:effectLst>
            </a:endParaRPr>
          </a:p>
        </p:txBody>
      </p:sp>
      <p:sp>
        <p:nvSpPr>
          <p:cNvPr id="108551" name="Text Box 10">
            <a:extLst>
              <a:ext uri="{FF2B5EF4-FFF2-40B4-BE49-F238E27FC236}">
                <a16:creationId xmlns:a16="http://schemas.microsoft.com/office/drawing/2014/main" id="{3BA743C0-9E80-7749-8A48-1844780E4DC4}"/>
              </a:ext>
            </a:extLst>
          </p:cNvPr>
          <p:cNvSpPr txBox="1">
            <a:spLocks noChangeArrowheads="1"/>
          </p:cNvSpPr>
          <p:nvPr/>
        </p:nvSpPr>
        <p:spPr bwMode="auto">
          <a:xfrm>
            <a:off x="255587" y="2586038"/>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How  to select  the</a:t>
            </a:r>
          </a:p>
          <a:p>
            <a:r>
              <a:rPr lang="en-US" altLang="en-US" sz="1200" b="1" dirty="0">
                <a:latin typeface="Arial Narrow" panose="020B0604020202020204" pitchFamily="34" charset="0"/>
              </a:rPr>
              <a:t>right book explained</a:t>
            </a:r>
          </a:p>
        </p:txBody>
      </p:sp>
      <p:pic>
        <p:nvPicPr>
          <p:cNvPr id="108552" name="Picture 11">
            <a:extLst>
              <a:ext uri="{FF2B5EF4-FFF2-40B4-BE49-F238E27FC236}">
                <a16:creationId xmlns:a16="http://schemas.microsoft.com/office/drawing/2014/main" id="{0C2DABD1-4AE8-5647-A7CD-42C2A0AAB8BA}"/>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56" y="3429000"/>
            <a:ext cx="1298575" cy="1692275"/>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279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B449E369-D7B8-BA44-92DD-1FAFB9B317DB}"/>
              </a:ext>
            </a:extLst>
          </p:cNvPr>
          <p:cNvSpPr>
            <a:spLocks noChangeArrowheads="1"/>
          </p:cNvSpPr>
          <p:nvPr/>
        </p:nvSpPr>
        <p:spPr bwMode="auto">
          <a:xfrm>
            <a:off x="6300192" y="1690811"/>
            <a:ext cx="2843808"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SELECTING THE RIGHT BOOK</a:t>
            </a:r>
          </a:p>
        </p:txBody>
      </p:sp>
      <p:sp>
        <p:nvSpPr>
          <p:cNvPr id="110596" name="Rectangle 7">
            <a:extLst>
              <a:ext uri="{FF2B5EF4-FFF2-40B4-BE49-F238E27FC236}">
                <a16:creationId xmlns:a16="http://schemas.microsoft.com/office/drawing/2014/main" id="{EB73119D-CED8-E64D-8DAD-7C1DA8652552}"/>
              </a:ext>
            </a:extLst>
          </p:cNvPr>
          <p:cNvSpPr>
            <a:spLocks noChangeArrowheads="1"/>
          </p:cNvSpPr>
          <p:nvPr/>
        </p:nvSpPr>
        <p:spPr bwMode="auto">
          <a:xfrm>
            <a:off x="2251075" y="3212976"/>
            <a:ext cx="6497638" cy="280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7550"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pPr>
            <a:r>
              <a:rPr lang="en-GB" altLang="en-US" sz="1400" i="1" dirty="0"/>
              <a:t>(continued)</a:t>
            </a:r>
            <a:endParaRPr lang="en-GB" altLang="en-US" sz="1400" dirty="0"/>
          </a:p>
          <a:p>
            <a:pPr lvl="1">
              <a:lnSpc>
                <a:spcPct val="120000"/>
              </a:lnSpc>
              <a:buFont typeface="Wingdings" pitchFamily="2" charset="2"/>
              <a:buChar char="§"/>
            </a:pPr>
            <a:r>
              <a:rPr lang="en-GB" altLang="en-US" sz="1400" dirty="0"/>
              <a:t>and the Employer does not wish to be involved in the day-to-day progress of the work, provided the end result meets the performance criteria he has specified </a:t>
            </a:r>
          </a:p>
          <a:p>
            <a:pPr lvl="1">
              <a:lnSpc>
                <a:spcPct val="120000"/>
              </a:lnSpc>
              <a:buFont typeface="Wingdings" pitchFamily="2" charset="2"/>
              <a:buChar char="§"/>
            </a:pPr>
            <a:r>
              <a:rPr lang="en-GB" altLang="en-US" sz="1400" dirty="0"/>
              <a:t>and the parties concerned (e.g., sponsors, lenders and the Employer) are willing to see the Contractor paid more for the construction of the Project in return for the Contractor bearing the extra risks associated with enhanced certainty of final price and time. </a:t>
            </a:r>
          </a:p>
          <a:p>
            <a:pPr>
              <a:lnSpc>
                <a:spcPct val="120000"/>
              </a:lnSpc>
            </a:pPr>
            <a:r>
              <a:rPr lang="en-GB" altLang="en-US" sz="1400" dirty="0"/>
              <a:t>If this is what is wanted - choose the Conditions of Contract for EPC/Turnkey Projects </a:t>
            </a:r>
            <a:r>
              <a:rPr lang="en-GB" altLang="en-US" sz="1400" i="1" dirty="0"/>
              <a:t>(</a:t>
            </a:r>
            <a:r>
              <a:rPr lang="en-GB" altLang="en-US" sz="1400" b="1" i="1" dirty="0">
                <a:solidFill>
                  <a:srgbClr val="5F5F5F"/>
                </a:solidFill>
              </a:rPr>
              <a:t>EPC/Turnkey Contract</a:t>
            </a:r>
            <a:r>
              <a:rPr lang="en-GB" altLang="en-US" sz="1400" i="1" dirty="0"/>
              <a:t>)</a:t>
            </a:r>
            <a:r>
              <a:rPr lang="en-GB" altLang="en-US" sz="1400" dirty="0"/>
              <a:t> - a completely new FIDIC Book suitable for this purpose. </a:t>
            </a:r>
          </a:p>
        </p:txBody>
      </p:sp>
      <p:sp>
        <p:nvSpPr>
          <p:cNvPr id="405512" name="Rectangle 8">
            <a:extLst>
              <a:ext uri="{FF2B5EF4-FFF2-40B4-BE49-F238E27FC236}">
                <a16:creationId xmlns:a16="http://schemas.microsoft.com/office/drawing/2014/main" id="{36C1480B-2ED6-9B4D-91B5-DF8164893D28}"/>
              </a:ext>
            </a:extLst>
          </p:cNvPr>
          <p:cNvSpPr>
            <a:spLocks noChangeArrowheads="1"/>
          </p:cNvSpPr>
          <p:nvPr/>
        </p:nvSpPr>
        <p:spPr bwMode="auto">
          <a:xfrm>
            <a:off x="2251075" y="2227275"/>
            <a:ext cx="6511925" cy="936600"/>
          </a:xfrm>
          <a:prstGeom prst="rect">
            <a:avLst/>
          </a:prstGeom>
          <a:solidFill>
            <a:srgbClr val="5F5F5F"/>
          </a:solidFill>
          <a:ln>
            <a:noFill/>
          </a:ln>
          <a:effectLst/>
        </p:spPr>
        <p:txBody>
          <a:bodyPr anchor="ctr"/>
          <a:lstStyle/>
          <a:p>
            <a:pPr>
              <a:defRPr/>
            </a:pPr>
            <a:r>
              <a:rPr lang="en-GB" altLang="en-US" sz="1400" b="1" dirty="0">
                <a:solidFill>
                  <a:schemeClr val="bg1"/>
                </a:solidFill>
                <a:effectLst>
                  <a:outerShdw blurRad="38100" dist="38100" dir="2700000" algn="tl">
                    <a:srgbClr val="000000"/>
                  </a:outerShdw>
                </a:effectLst>
              </a:rPr>
              <a:t>Case B) 3</a:t>
            </a:r>
          </a:p>
          <a:p>
            <a:pPr>
              <a:defRPr/>
            </a:pPr>
            <a:r>
              <a:rPr lang="en-GB" altLang="en-US" sz="1400" b="1" dirty="0">
                <a:solidFill>
                  <a:schemeClr val="bg1"/>
                </a:solidFill>
                <a:effectLst>
                  <a:outerShdw blurRad="38100" dist="38100" dir="2700000" algn="tl">
                    <a:srgbClr val="000000"/>
                  </a:outerShdw>
                </a:effectLst>
              </a:rPr>
              <a:t>Contract is for a larger or more complex project and </a:t>
            </a:r>
            <a:r>
              <a:rPr lang="en-US" altLang="en-US" sz="1400" b="1" dirty="0">
                <a:solidFill>
                  <a:schemeClr val="bg1"/>
                </a:solidFill>
                <a:effectLst>
                  <a:outerShdw blurRad="38100" dist="38100" dir="2700000" algn="tl">
                    <a:srgbClr val="000000"/>
                  </a:outerShdw>
                </a:effectLst>
              </a:rPr>
              <a:t>it is a Privately Financed (or Public/Private Financed) Project of BOT or similar type where the Concessionaire takes total responsibility for the financing, construction and operation of the Project</a:t>
            </a:r>
            <a:endParaRPr lang="en-GB" altLang="en-US" sz="1400" b="1" dirty="0">
              <a:solidFill>
                <a:schemeClr val="bg1"/>
              </a:solidFill>
              <a:effectLst>
                <a:outerShdw blurRad="38100" dist="38100" dir="2700000" algn="tl">
                  <a:srgbClr val="000000"/>
                </a:outerShdw>
              </a:effectLst>
            </a:endParaRPr>
          </a:p>
        </p:txBody>
      </p:sp>
      <p:sp>
        <p:nvSpPr>
          <p:cNvPr id="110598" name="Text Box 9">
            <a:extLst>
              <a:ext uri="{FF2B5EF4-FFF2-40B4-BE49-F238E27FC236}">
                <a16:creationId xmlns:a16="http://schemas.microsoft.com/office/drawing/2014/main" id="{3B5B87AF-E01F-D84F-B94B-E519FC378635}"/>
              </a:ext>
            </a:extLst>
          </p:cNvPr>
          <p:cNvSpPr txBox="1">
            <a:spLocks noChangeArrowheads="1"/>
          </p:cNvSpPr>
          <p:nvPr/>
        </p:nvSpPr>
        <p:spPr bwMode="auto">
          <a:xfrm>
            <a:off x="200819" y="2466975"/>
            <a:ext cx="1408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How  to select  the</a:t>
            </a:r>
          </a:p>
          <a:p>
            <a:r>
              <a:rPr lang="en-US" altLang="en-US" sz="1200" b="1" dirty="0">
                <a:latin typeface="Arial Narrow" panose="020B0604020202020204" pitchFamily="34" charset="0"/>
              </a:rPr>
              <a:t>right book explained</a:t>
            </a:r>
          </a:p>
        </p:txBody>
      </p:sp>
      <p:pic>
        <p:nvPicPr>
          <p:cNvPr id="110599" name="Picture 10">
            <a:extLst>
              <a:ext uri="{FF2B5EF4-FFF2-40B4-BE49-F238E27FC236}">
                <a16:creationId xmlns:a16="http://schemas.microsoft.com/office/drawing/2014/main" id="{E5365EDB-BD55-CC4F-A67E-DC7F93AF9B4A}"/>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56" y="3429000"/>
            <a:ext cx="1298575" cy="1692275"/>
          </a:xfrm>
          <a:prstGeom prst="rect">
            <a:avLst/>
          </a:prstGeom>
          <a:noFill/>
          <a:ln w="127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936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a:extLst>
              <a:ext uri="{FF2B5EF4-FFF2-40B4-BE49-F238E27FC236}">
                <a16:creationId xmlns:a16="http://schemas.microsoft.com/office/drawing/2014/main" id="{BC6BF964-8F55-5345-AAA3-D1CD855793DF}"/>
              </a:ext>
            </a:extLst>
          </p:cNvPr>
          <p:cNvSpPr>
            <a:spLocks noChangeArrowheads="1"/>
          </p:cNvSpPr>
          <p:nvPr/>
        </p:nvSpPr>
        <p:spPr bwMode="auto">
          <a:xfrm>
            <a:off x="6588224" y="1772816"/>
            <a:ext cx="255577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a:t>
            </a:r>
          </a:p>
        </p:txBody>
      </p:sp>
      <p:sp>
        <p:nvSpPr>
          <p:cNvPr id="112644" name="Rectangle 6">
            <a:extLst>
              <a:ext uri="{FF2B5EF4-FFF2-40B4-BE49-F238E27FC236}">
                <a16:creationId xmlns:a16="http://schemas.microsoft.com/office/drawing/2014/main" id="{0EFA21D9-45AE-EC4B-91EC-A87B3F623E0E}"/>
              </a:ext>
            </a:extLst>
          </p:cNvPr>
          <p:cNvSpPr>
            <a:spLocks noChangeArrowheads="1"/>
          </p:cNvSpPr>
          <p:nvPr/>
        </p:nvSpPr>
        <p:spPr bwMode="auto">
          <a:xfrm>
            <a:off x="2123728" y="2492896"/>
            <a:ext cx="6335712" cy="34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17550" indent="-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pPr>
            <a:r>
              <a:rPr lang="en-GB" altLang="en-US" sz="2400" b="1" dirty="0"/>
              <a:t>The Conditions of Contract include:</a:t>
            </a:r>
          </a:p>
          <a:p>
            <a:pPr lvl="1">
              <a:lnSpc>
                <a:spcPct val="120000"/>
              </a:lnSpc>
              <a:buFont typeface="Wingdings" pitchFamily="2" charset="2"/>
              <a:buChar char="§"/>
            </a:pPr>
            <a:r>
              <a:rPr lang="en-GB" altLang="en-US" sz="2400" b="1" dirty="0"/>
              <a:t>General Conditions of Contract</a:t>
            </a:r>
          </a:p>
          <a:p>
            <a:pPr lvl="1">
              <a:lnSpc>
                <a:spcPct val="120000"/>
              </a:lnSpc>
              <a:buFont typeface="Wingdings" pitchFamily="2" charset="2"/>
              <a:buChar char="§"/>
            </a:pPr>
            <a:r>
              <a:rPr lang="en-GB" altLang="en-US" sz="2400" b="1" dirty="0"/>
              <a:t>Guidance for the Preparation of Particular Conditions of Contract</a:t>
            </a:r>
          </a:p>
          <a:p>
            <a:pPr lvl="1">
              <a:lnSpc>
                <a:spcPct val="120000"/>
              </a:lnSpc>
              <a:buFont typeface="Wingdings" pitchFamily="2" charset="2"/>
              <a:buChar char="§"/>
            </a:pPr>
            <a:r>
              <a:rPr lang="en-GB" altLang="en-US" sz="2400" b="1" dirty="0"/>
              <a:t>Forms of Letter of Tender, Contract Agreement and Dispute Adjudication Agreement</a:t>
            </a:r>
          </a:p>
        </p:txBody>
      </p:sp>
      <p:sp>
        <p:nvSpPr>
          <p:cNvPr id="112645" name="Text Box 8">
            <a:extLst>
              <a:ext uri="{FF2B5EF4-FFF2-40B4-BE49-F238E27FC236}">
                <a16:creationId xmlns:a16="http://schemas.microsoft.com/office/drawing/2014/main" id="{395C03FA-F494-E046-90E2-E59904F6D0F1}"/>
              </a:ext>
            </a:extLst>
          </p:cNvPr>
          <p:cNvSpPr txBox="1">
            <a:spLocks noChangeArrowheads="1"/>
          </p:cNvSpPr>
          <p:nvPr/>
        </p:nvSpPr>
        <p:spPr bwMode="auto">
          <a:xfrm>
            <a:off x="180975" y="2708920"/>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spTree>
    <p:extLst>
      <p:ext uri="{BB962C8B-B14F-4D97-AF65-F5344CB8AC3E}">
        <p14:creationId xmlns:p14="http://schemas.microsoft.com/office/powerpoint/2010/main" val="1212918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a:extLst>
              <a:ext uri="{FF2B5EF4-FFF2-40B4-BE49-F238E27FC236}">
                <a16:creationId xmlns:a16="http://schemas.microsoft.com/office/drawing/2014/main" id="{53874B51-8C75-B446-A0B0-FE1E53B90245}"/>
              </a:ext>
            </a:extLst>
          </p:cNvPr>
          <p:cNvSpPr>
            <a:spLocks noChangeArrowheads="1"/>
          </p:cNvSpPr>
          <p:nvPr/>
        </p:nvSpPr>
        <p:spPr bwMode="auto">
          <a:xfrm>
            <a:off x="4499992" y="1717500"/>
            <a:ext cx="4644008"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 – GENERAL CONDITIONS</a:t>
            </a:r>
          </a:p>
        </p:txBody>
      </p:sp>
      <p:sp>
        <p:nvSpPr>
          <p:cNvPr id="114692" name="Text Box 7">
            <a:extLst>
              <a:ext uri="{FF2B5EF4-FFF2-40B4-BE49-F238E27FC236}">
                <a16:creationId xmlns:a16="http://schemas.microsoft.com/office/drawing/2014/main" id="{F2E4851B-17A5-0B4B-89F3-D1E375ADAAA1}"/>
              </a:ext>
            </a:extLst>
          </p:cNvPr>
          <p:cNvSpPr txBox="1">
            <a:spLocks noChangeArrowheads="1"/>
          </p:cNvSpPr>
          <p:nvPr/>
        </p:nvSpPr>
        <p:spPr bwMode="auto">
          <a:xfrm>
            <a:off x="251520" y="2348880"/>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sp>
        <p:nvSpPr>
          <p:cNvPr id="114693" name="Rectangle 8">
            <a:extLst>
              <a:ext uri="{FF2B5EF4-FFF2-40B4-BE49-F238E27FC236}">
                <a16:creationId xmlns:a16="http://schemas.microsoft.com/office/drawing/2014/main" id="{C6662128-D598-0344-98BB-2E965BA5F762}"/>
              </a:ext>
            </a:extLst>
          </p:cNvPr>
          <p:cNvSpPr>
            <a:spLocks noChangeArrowheads="1"/>
          </p:cNvSpPr>
          <p:nvPr/>
        </p:nvSpPr>
        <p:spPr bwMode="auto">
          <a:xfrm>
            <a:off x="2339975" y="2204863"/>
            <a:ext cx="6335713" cy="338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365125" indent="-185738">
              <a:defRPr>
                <a:solidFill>
                  <a:schemeClr val="tx1"/>
                </a:solidFill>
                <a:latin typeface="Arial" panose="020B0604020202020204" pitchFamily="34" charset="0"/>
                <a:cs typeface="Arial" panose="020B0604020202020204" pitchFamily="34" charset="0"/>
              </a:defRPr>
            </a:lvl2pPr>
            <a:lvl3pPr marL="1423988" indent="-342900">
              <a:defRPr>
                <a:solidFill>
                  <a:schemeClr val="tx1"/>
                </a:solidFill>
                <a:latin typeface="Arial" panose="020B0604020202020204" pitchFamily="34" charset="0"/>
                <a:cs typeface="Arial" panose="020B0604020202020204" pitchFamily="34" charset="0"/>
              </a:defRPr>
            </a:lvl3pPr>
            <a:lvl4pPr marL="1946275" indent="-342900">
              <a:defRPr>
                <a:solidFill>
                  <a:schemeClr val="tx1"/>
                </a:solidFill>
                <a:latin typeface="Arial" panose="020B0604020202020204" pitchFamily="34" charset="0"/>
                <a:cs typeface="Arial" panose="020B0604020202020204" pitchFamily="34" charset="0"/>
              </a:defRPr>
            </a:lvl4pPr>
            <a:lvl5pPr marL="2468563" indent="-342900">
              <a:defRPr>
                <a:solidFill>
                  <a:schemeClr val="tx1"/>
                </a:solidFill>
                <a:latin typeface="Arial" panose="020B0604020202020204" pitchFamily="34" charset="0"/>
                <a:cs typeface="Arial" panose="020B0604020202020204" pitchFamily="34" charset="0"/>
              </a:defRPr>
            </a:lvl5pPr>
            <a:lvl6pPr marL="29257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829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401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973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80000"/>
              </a:lnSpc>
            </a:pPr>
            <a:r>
              <a:rPr lang="en-US" altLang="en-US" sz="2400" b="1" dirty="0"/>
              <a:t>General Conditions of Contract include:</a:t>
            </a:r>
          </a:p>
          <a:p>
            <a:pPr lvl="1">
              <a:lnSpc>
                <a:spcPct val="180000"/>
              </a:lnSpc>
              <a:buFontTx/>
              <a:buChar char="•"/>
            </a:pPr>
            <a:r>
              <a:rPr lang="en-US" altLang="en-US" sz="2000" b="1" i="1" dirty="0"/>
              <a:t>General Conditions </a:t>
            </a:r>
            <a:r>
              <a:rPr lang="en-US" altLang="en-US" sz="2000" b="1" dirty="0"/>
              <a:t>(20 clauses)</a:t>
            </a:r>
          </a:p>
          <a:p>
            <a:pPr lvl="1">
              <a:lnSpc>
                <a:spcPct val="180000"/>
              </a:lnSpc>
              <a:buFontTx/>
              <a:buChar char="•"/>
            </a:pPr>
            <a:r>
              <a:rPr lang="en-US" altLang="en-US" sz="2000" b="1" i="1" dirty="0"/>
              <a:t>APPENDIX – General Conditions of Dispute Adjudication Agreement </a:t>
            </a:r>
            <a:r>
              <a:rPr lang="en-US" altLang="en-US" sz="2000" b="1" dirty="0"/>
              <a:t>(8 clauses + Annex with Procedural Rules)</a:t>
            </a:r>
          </a:p>
          <a:p>
            <a:pPr lvl="1">
              <a:lnSpc>
                <a:spcPct val="180000"/>
              </a:lnSpc>
              <a:buFontTx/>
              <a:buChar char="•"/>
            </a:pPr>
            <a:r>
              <a:rPr lang="en-US" altLang="en-US" sz="2000" b="1" i="1" dirty="0"/>
              <a:t>INDEX OF SUB-CLAUSES</a:t>
            </a:r>
            <a:r>
              <a:rPr lang="en-US" altLang="en-US" sz="2000" b="1" dirty="0"/>
              <a:t> (alphabetical)</a:t>
            </a:r>
          </a:p>
          <a:p>
            <a:pPr lvl="1">
              <a:lnSpc>
                <a:spcPct val="180000"/>
              </a:lnSpc>
              <a:buFontTx/>
              <a:buChar char="•"/>
            </a:pPr>
            <a:endParaRPr lang="en-US" altLang="en-US" sz="2000" b="1" i="1" dirty="0"/>
          </a:p>
        </p:txBody>
      </p:sp>
    </p:spTree>
    <p:extLst>
      <p:ext uri="{BB962C8B-B14F-4D97-AF65-F5344CB8AC3E}">
        <p14:creationId xmlns:p14="http://schemas.microsoft.com/office/powerpoint/2010/main" val="896633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a:extLst>
              <a:ext uri="{FF2B5EF4-FFF2-40B4-BE49-F238E27FC236}">
                <a16:creationId xmlns:a16="http://schemas.microsoft.com/office/drawing/2014/main" id="{1A645250-4227-934C-8D96-688CE94D94D3}"/>
              </a:ext>
            </a:extLst>
          </p:cNvPr>
          <p:cNvSpPr>
            <a:spLocks noChangeArrowheads="1"/>
          </p:cNvSpPr>
          <p:nvPr/>
        </p:nvSpPr>
        <p:spPr bwMode="auto">
          <a:xfrm>
            <a:off x="4427984" y="1698467"/>
            <a:ext cx="4716016"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 – GENERAL CONDITIONS</a:t>
            </a:r>
          </a:p>
        </p:txBody>
      </p:sp>
      <p:sp>
        <p:nvSpPr>
          <p:cNvPr id="116740" name="Text Box 7">
            <a:extLst>
              <a:ext uri="{FF2B5EF4-FFF2-40B4-BE49-F238E27FC236}">
                <a16:creationId xmlns:a16="http://schemas.microsoft.com/office/drawing/2014/main" id="{21608B3C-3F2A-1C46-B4F0-0D24679EE530}"/>
              </a:ext>
            </a:extLst>
          </p:cNvPr>
          <p:cNvSpPr txBox="1">
            <a:spLocks noChangeArrowheads="1"/>
          </p:cNvSpPr>
          <p:nvPr/>
        </p:nvSpPr>
        <p:spPr bwMode="auto">
          <a:xfrm>
            <a:off x="251520" y="2157192"/>
            <a:ext cx="122078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a:p>
            <a:r>
              <a:rPr lang="en-US" altLang="en-US" sz="1200" b="1" dirty="0">
                <a:solidFill>
                  <a:srgbClr val="CC0000"/>
                </a:solidFill>
                <a:latin typeface="Arial Narrow" panose="020B0604020202020204" pitchFamily="34" charset="0"/>
              </a:rPr>
              <a:t>R</a:t>
            </a:r>
            <a:r>
              <a:rPr lang="en-US" altLang="en-US" sz="1200" b="1" dirty="0">
                <a:latin typeface="Arial Narrow" panose="020B0604020202020204" pitchFamily="34" charset="0"/>
              </a:rPr>
              <a:t> vs </a:t>
            </a:r>
            <a:r>
              <a:rPr lang="en-US" altLang="en-US" sz="1200" b="1" dirty="0">
                <a:solidFill>
                  <a:srgbClr val="FFCC00"/>
                </a:solidFill>
                <a:latin typeface="Arial Narrow" panose="020B0604020202020204" pitchFamily="34" charset="0"/>
              </a:rPr>
              <a:t>Y</a:t>
            </a:r>
            <a:r>
              <a:rPr lang="en-US" altLang="en-US" sz="1200" b="1" dirty="0">
                <a:latin typeface="Arial Narrow" panose="020B0604020202020204" pitchFamily="34" charset="0"/>
              </a:rPr>
              <a:t> book</a:t>
            </a:r>
          </a:p>
        </p:txBody>
      </p:sp>
      <p:pic>
        <p:nvPicPr>
          <p:cNvPr id="116741" name="Picture 8">
            <a:extLst>
              <a:ext uri="{FF2B5EF4-FFF2-40B4-BE49-F238E27FC236}">
                <a16:creationId xmlns:a16="http://schemas.microsoft.com/office/drawing/2014/main" id="{BCD97B07-8EB2-8A41-AABD-729E55292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370283"/>
            <a:ext cx="6048226" cy="3579666"/>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061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1">
            <a:extLst>
              <a:ext uri="{FF2B5EF4-FFF2-40B4-BE49-F238E27FC236}">
                <a16:creationId xmlns:a16="http://schemas.microsoft.com/office/drawing/2014/main" id="{275D2CF1-85EA-AD46-BE52-24CA2C6AAA2F}"/>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0BD1035-82CC-8546-B37E-1AA189AC1D96}" type="slidenum">
              <a:rPr lang="pt-PT" altLang="en-US" sz="1200"/>
              <a:pPr algn="r"/>
              <a:t>58</a:t>
            </a:fld>
            <a:endParaRPr lang="pt-PT" altLang="en-US" sz="1200"/>
          </a:p>
        </p:txBody>
      </p:sp>
      <p:sp>
        <p:nvSpPr>
          <p:cNvPr id="118787" name="Rectangle 2">
            <a:extLst>
              <a:ext uri="{FF2B5EF4-FFF2-40B4-BE49-F238E27FC236}">
                <a16:creationId xmlns:a16="http://schemas.microsoft.com/office/drawing/2014/main" id="{923EF1F0-26CC-A744-8830-0387B0591855}"/>
              </a:ext>
            </a:extLst>
          </p:cNvPr>
          <p:cNvSpPr>
            <a:spLocks noChangeArrowheads="1"/>
          </p:cNvSpPr>
          <p:nvPr/>
        </p:nvSpPr>
        <p:spPr bwMode="auto">
          <a:xfrm>
            <a:off x="5436096" y="1717501"/>
            <a:ext cx="3707904"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 – GUIDANCE</a:t>
            </a:r>
          </a:p>
        </p:txBody>
      </p:sp>
      <p:sp>
        <p:nvSpPr>
          <p:cNvPr id="118788" name="Text Box 6">
            <a:extLst>
              <a:ext uri="{FF2B5EF4-FFF2-40B4-BE49-F238E27FC236}">
                <a16:creationId xmlns:a16="http://schemas.microsoft.com/office/drawing/2014/main" id="{02310CD8-1F86-494D-9383-D34F5146B147}"/>
              </a:ext>
            </a:extLst>
          </p:cNvPr>
          <p:cNvSpPr txBox="1">
            <a:spLocks noChangeArrowheads="1"/>
          </p:cNvSpPr>
          <p:nvPr/>
        </p:nvSpPr>
        <p:spPr bwMode="auto">
          <a:xfrm>
            <a:off x="180975" y="2204864"/>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sp>
        <p:nvSpPr>
          <p:cNvPr id="118789" name="Rectangle 7">
            <a:extLst>
              <a:ext uri="{FF2B5EF4-FFF2-40B4-BE49-F238E27FC236}">
                <a16:creationId xmlns:a16="http://schemas.microsoft.com/office/drawing/2014/main" id="{CA99353D-6B68-EB4A-A047-C1400CF1FA32}"/>
              </a:ext>
            </a:extLst>
          </p:cNvPr>
          <p:cNvSpPr>
            <a:spLocks noChangeArrowheads="1"/>
          </p:cNvSpPr>
          <p:nvPr/>
        </p:nvSpPr>
        <p:spPr bwMode="auto">
          <a:xfrm>
            <a:off x="1547664" y="2073424"/>
            <a:ext cx="7235825" cy="381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365125" indent="-185738">
              <a:defRPr>
                <a:solidFill>
                  <a:schemeClr val="tx1"/>
                </a:solidFill>
                <a:latin typeface="Arial" panose="020B0604020202020204" pitchFamily="34" charset="0"/>
                <a:cs typeface="Arial" panose="020B0604020202020204" pitchFamily="34" charset="0"/>
              </a:defRPr>
            </a:lvl2pPr>
            <a:lvl3pPr marL="1423988" indent="-342900">
              <a:defRPr>
                <a:solidFill>
                  <a:schemeClr val="tx1"/>
                </a:solidFill>
                <a:latin typeface="Arial" panose="020B0604020202020204" pitchFamily="34" charset="0"/>
                <a:cs typeface="Arial" panose="020B0604020202020204" pitchFamily="34" charset="0"/>
              </a:defRPr>
            </a:lvl3pPr>
            <a:lvl4pPr marL="1946275" indent="-342900">
              <a:defRPr>
                <a:solidFill>
                  <a:schemeClr val="tx1"/>
                </a:solidFill>
                <a:latin typeface="Arial" panose="020B0604020202020204" pitchFamily="34" charset="0"/>
                <a:cs typeface="Arial" panose="020B0604020202020204" pitchFamily="34" charset="0"/>
              </a:defRPr>
            </a:lvl4pPr>
            <a:lvl5pPr marL="2468563" indent="-342900">
              <a:defRPr>
                <a:solidFill>
                  <a:schemeClr val="tx1"/>
                </a:solidFill>
                <a:latin typeface="Arial" panose="020B0604020202020204" pitchFamily="34" charset="0"/>
                <a:cs typeface="Arial" panose="020B0604020202020204" pitchFamily="34" charset="0"/>
              </a:defRPr>
            </a:lvl5pPr>
            <a:lvl6pPr marL="29257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829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401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973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80000"/>
              </a:lnSpc>
            </a:pPr>
            <a:r>
              <a:rPr lang="en-US" altLang="en-US" sz="1600" b="1" dirty="0"/>
              <a:t>Guidance for the Preparation of the Particular Conditions of Contract include:</a:t>
            </a:r>
            <a:endParaRPr lang="en-US" altLang="en-US" sz="800" b="1" dirty="0"/>
          </a:p>
          <a:p>
            <a:pPr lvl="1">
              <a:lnSpc>
                <a:spcPct val="180000"/>
              </a:lnSpc>
              <a:buFontTx/>
              <a:buChar char="•"/>
            </a:pPr>
            <a:r>
              <a:rPr lang="en-US" altLang="en-US" sz="1600" b="1" i="1" dirty="0"/>
              <a:t>Guidance for the Preparation of the Particular Conditions</a:t>
            </a:r>
            <a:endParaRPr lang="en-US" altLang="en-US" sz="1600" b="1" dirty="0"/>
          </a:p>
          <a:p>
            <a:pPr lvl="1">
              <a:lnSpc>
                <a:spcPct val="180000"/>
              </a:lnSpc>
              <a:buFontTx/>
              <a:buChar char="•"/>
            </a:pPr>
            <a:r>
              <a:rPr lang="en-US" altLang="en-US" sz="1600" b="1" i="1" dirty="0"/>
              <a:t>Annexes – FORMS OF SECURITIES</a:t>
            </a:r>
          </a:p>
          <a:p>
            <a:pPr lvl="2">
              <a:lnSpc>
                <a:spcPct val="180000"/>
              </a:lnSpc>
            </a:pPr>
            <a:r>
              <a:rPr lang="en-US" altLang="en-US" sz="1600" b="1" i="1" dirty="0"/>
              <a:t>- </a:t>
            </a:r>
            <a:r>
              <a:rPr lang="en-US" altLang="en-US" sz="1200" b="1" i="1" dirty="0"/>
              <a:t>Annex A – Example Form of Parent Company Guarantee</a:t>
            </a:r>
          </a:p>
          <a:p>
            <a:pPr lvl="2">
              <a:lnSpc>
                <a:spcPct val="180000"/>
              </a:lnSpc>
            </a:pPr>
            <a:r>
              <a:rPr lang="en-US" altLang="en-US" sz="1200" b="1" i="1" dirty="0"/>
              <a:t>- Annex B – Example Form of Tender Security</a:t>
            </a:r>
          </a:p>
          <a:p>
            <a:pPr lvl="2">
              <a:lnSpc>
                <a:spcPct val="180000"/>
              </a:lnSpc>
            </a:pPr>
            <a:r>
              <a:rPr lang="en-US" altLang="en-US" sz="1200" b="1" i="1" dirty="0"/>
              <a:t>- Annex C - Example Form of Performance Security – Demand Guarantee</a:t>
            </a:r>
          </a:p>
          <a:p>
            <a:pPr lvl="2">
              <a:lnSpc>
                <a:spcPct val="180000"/>
              </a:lnSpc>
            </a:pPr>
            <a:r>
              <a:rPr lang="en-US" altLang="en-US" sz="1200" b="1" i="1" dirty="0"/>
              <a:t>- Annex D – Example Form of Performance Security – Surety Bond</a:t>
            </a:r>
          </a:p>
          <a:p>
            <a:pPr lvl="2">
              <a:lnSpc>
                <a:spcPct val="180000"/>
              </a:lnSpc>
            </a:pPr>
            <a:r>
              <a:rPr lang="en-US" altLang="en-US" sz="1200" b="1" i="1" dirty="0"/>
              <a:t>- Annex E - Example Form of advance Payment Guarantee</a:t>
            </a:r>
          </a:p>
          <a:p>
            <a:pPr lvl="2">
              <a:lnSpc>
                <a:spcPct val="180000"/>
              </a:lnSpc>
            </a:pPr>
            <a:r>
              <a:rPr lang="en-US" altLang="en-US" sz="1200" b="1" i="1" dirty="0"/>
              <a:t>- Annex F – Example Form of payment Guarantee by Employer</a:t>
            </a:r>
            <a:endParaRPr lang="en-US" altLang="en-US" sz="1200" b="1" dirty="0"/>
          </a:p>
          <a:p>
            <a:pPr lvl="1">
              <a:lnSpc>
                <a:spcPct val="180000"/>
              </a:lnSpc>
            </a:pPr>
            <a:endParaRPr lang="en-US" altLang="en-US" sz="1600" b="1" i="1" dirty="0"/>
          </a:p>
        </p:txBody>
      </p:sp>
    </p:spTree>
    <p:extLst>
      <p:ext uri="{BB962C8B-B14F-4D97-AF65-F5344CB8AC3E}">
        <p14:creationId xmlns:p14="http://schemas.microsoft.com/office/powerpoint/2010/main" val="21447822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1">
            <a:extLst>
              <a:ext uri="{FF2B5EF4-FFF2-40B4-BE49-F238E27FC236}">
                <a16:creationId xmlns:a16="http://schemas.microsoft.com/office/drawing/2014/main" id="{A71F63C7-102A-9449-80F4-72ABE6A4AFDC}"/>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39B7691-E335-2549-823C-FAD5D4DD5C9E}" type="slidenum">
              <a:rPr lang="pt-PT" altLang="en-US" sz="1200"/>
              <a:pPr algn="r"/>
              <a:t>59</a:t>
            </a:fld>
            <a:endParaRPr lang="pt-PT" altLang="en-US" sz="1200"/>
          </a:p>
        </p:txBody>
      </p:sp>
      <p:sp>
        <p:nvSpPr>
          <p:cNvPr id="120835" name="Rectangle 2">
            <a:extLst>
              <a:ext uri="{FF2B5EF4-FFF2-40B4-BE49-F238E27FC236}">
                <a16:creationId xmlns:a16="http://schemas.microsoft.com/office/drawing/2014/main" id="{7624494D-FC94-6448-9148-64802E166B6D}"/>
              </a:ext>
            </a:extLst>
          </p:cNvPr>
          <p:cNvSpPr>
            <a:spLocks noChangeArrowheads="1"/>
          </p:cNvSpPr>
          <p:nvPr/>
        </p:nvSpPr>
        <p:spPr bwMode="auto">
          <a:xfrm>
            <a:off x="5508103" y="1731161"/>
            <a:ext cx="3624825"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 – GUIDANCE</a:t>
            </a:r>
          </a:p>
        </p:txBody>
      </p:sp>
      <p:sp>
        <p:nvSpPr>
          <p:cNvPr id="120836" name="Text Box 6">
            <a:extLst>
              <a:ext uri="{FF2B5EF4-FFF2-40B4-BE49-F238E27FC236}">
                <a16:creationId xmlns:a16="http://schemas.microsoft.com/office/drawing/2014/main" id="{F9F1B43D-0907-AD4B-A092-1C9D11FBAB71}"/>
              </a:ext>
            </a:extLst>
          </p:cNvPr>
          <p:cNvSpPr txBox="1">
            <a:spLocks noChangeArrowheads="1"/>
          </p:cNvSpPr>
          <p:nvPr/>
        </p:nvSpPr>
        <p:spPr bwMode="auto">
          <a:xfrm>
            <a:off x="180975" y="2218524"/>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sp>
        <p:nvSpPr>
          <p:cNvPr id="120837" name="Rectangle 7">
            <a:extLst>
              <a:ext uri="{FF2B5EF4-FFF2-40B4-BE49-F238E27FC236}">
                <a16:creationId xmlns:a16="http://schemas.microsoft.com/office/drawing/2014/main" id="{117C5212-86C2-E94B-8C33-25410DEC928F}"/>
              </a:ext>
            </a:extLst>
          </p:cNvPr>
          <p:cNvSpPr>
            <a:spLocks noChangeArrowheads="1"/>
          </p:cNvSpPr>
          <p:nvPr/>
        </p:nvSpPr>
        <p:spPr bwMode="auto">
          <a:xfrm>
            <a:off x="2339975" y="2204864"/>
            <a:ext cx="6335713" cy="396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365125" indent="-185738">
              <a:defRPr>
                <a:solidFill>
                  <a:schemeClr val="tx1"/>
                </a:solidFill>
                <a:latin typeface="Arial" panose="020B0604020202020204" pitchFamily="34" charset="0"/>
                <a:cs typeface="Arial" panose="020B0604020202020204" pitchFamily="34" charset="0"/>
              </a:defRPr>
            </a:lvl2pPr>
            <a:lvl3pPr marL="1423988" indent="-342900">
              <a:defRPr>
                <a:solidFill>
                  <a:schemeClr val="tx1"/>
                </a:solidFill>
                <a:latin typeface="Arial" panose="020B0604020202020204" pitchFamily="34" charset="0"/>
                <a:cs typeface="Arial" panose="020B0604020202020204" pitchFamily="34" charset="0"/>
              </a:defRPr>
            </a:lvl3pPr>
            <a:lvl4pPr marL="1946275" indent="-342900">
              <a:defRPr>
                <a:solidFill>
                  <a:schemeClr val="tx1"/>
                </a:solidFill>
                <a:latin typeface="Arial" panose="020B0604020202020204" pitchFamily="34" charset="0"/>
                <a:cs typeface="Arial" panose="020B0604020202020204" pitchFamily="34" charset="0"/>
              </a:defRPr>
            </a:lvl4pPr>
            <a:lvl5pPr marL="2468563" indent="-342900">
              <a:defRPr>
                <a:solidFill>
                  <a:schemeClr val="tx1"/>
                </a:solidFill>
                <a:latin typeface="Arial" panose="020B0604020202020204" pitchFamily="34" charset="0"/>
                <a:cs typeface="Arial" panose="020B0604020202020204" pitchFamily="34" charset="0"/>
              </a:defRPr>
            </a:lvl5pPr>
            <a:lvl6pPr marL="29257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829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401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973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80000"/>
              </a:lnSpc>
            </a:pPr>
            <a:r>
              <a:rPr lang="en-US" altLang="en-US" sz="1400" b="1" dirty="0"/>
              <a:t>Guidance includes </a:t>
            </a:r>
            <a:r>
              <a:rPr lang="en-US" altLang="en-US" sz="1400" b="1" i="1" dirty="0"/>
              <a:t>Guidance for the Preparation of Particular Conditions of Contract </a:t>
            </a:r>
            <a:r>
              <a:rPr lang="en-US" altLang="en-US" sz="1400" b="1" dirty="0"/>
              <a:t>that is to assist writers of the Particular Conditions by giving options for various sub-clauses:</a:t>
            </a:r>
          </a:p>
          <a:p>
            <a:pPr lvl="1">
              <a:lnSpc>
                <a:spcPct val="180000"/>
              </a:lnSpc>
              <a:buFontTx/>
              <a:buChar char="•"/>
            </a:pPr>
            <a:r>
              <a:rPr lang="en-US" altLang="en-US" sz="1400" b="1" i="1" dirty="0"/>
              <a:t>FIDIC recommend suitably-qualified engineers to prepare documents and a review by a suitably qualified lawyer</a:t>
            </a:r>
          </a:p>
          <a:p>
            <a:pPr lvl="1">
              <a:lnSpc>
                <a:spcPct val="180000"/>
              </a:lnSpc>
              <a:buFontTx/>
              <a:buChar char="•"/>
            </a:pPr>
            <a:r>
              <a:rPr lang="en-US" altLang="en-US" sz="1400" b="1" i="1" dirty="0"/>
              <a:t>Major exercise is in cross referencing General Conditions with </a:t>
            </a:r>
          </a:p>
          <a:p>
            <a:pPr lvl="2">
              <a:lnSpc>
                <a:spcPct val="180000"/>
              </a:lnSpc>
            </a:pPr>
            <a:r>
              <a:rPr lang="en-US" altLang="en-US" sz="1400" b="1" i="1" dirty="0"/>
              <a:t>- Appendix to tender</a:t>
            </a:r>
          </a:p>
          <a:p>
            <a:pPr lvl="2">
              <a:lnSpc>
                <a:spcPct val="180000"/>
              </a:lnSpc>
            </a:pPr>
            <a:r>
              <a:rPr lang="en-US" altLang="en-US" sz="1400" b="1" i="1" dirty="0"/>
              <a:t>- Specifications</a:t>
            </a:r>
          </a:p>
          <a:p>
            <a:pPr lvl="2">
              <a:lnSpc>
                <a:spcPct val="180000"/>
              </a:lnSpc>
            </a:pPr>
            <a:r>
              <a:rPr lang="en-US" altLang="en-US" sz="1400" b="1" i="1" dirty="0"/>
              <a:t>- Particular Conditions</a:t>
            </a:r>
          </a:p>
          <a:p>
            <a:pPr lvl="1">
              <a:lnSpc>
                <a:spcPct val="180000"/>
              </a:lnSpc>
              <a:buFontTx/>
              <a:buChar char="•"/>
            </a:pPr>
            <a:r>
              <a:rPr lang="en-US" altLang="en-US" sz="1400" b="1" i="1" dirty="0"/>
              <a:t>And ensuring no contradiction</a:t>
            </a:r>
          </a:p>
        </p:txBody>
      </p:sp>
    </p:spTree>
    <p:extLst>
      <p:ext uri="{BB962C8B-B14F-4D97-AF65-F5344CB8AC3E}">
        <p14:creationId xmlns:p14="http://schemas.microsoft.com/office/powerpoint/2010/main" val="298138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7">
            <a:extLst>
              <a:ext uri="{FF2B5EF4-FFF2-40B4-BE49-F238E27FC236}">
                <a16:creationId xmlns:a16="http://schemas.microsoft.com/office/drawing/2014/main" id="{3CB9C744-CC46-4E4B-9AC1-8EED72D15DA9}"/>
              </a:ext>
            </a:extLst>
          </p:cNvPr>
          <p:cNvSpPr txBox="1">
            <a:spLocks noChangeArrowheads="1"/>
          </p:cNvSpPr>
          <p:nvPr/>
        </p:nvSpPr>
        <p:spPr bwMode="auto">
          <a:xfrm>
            <a:off x="2411760" y="1772816"/>
            <a:ext cx="6251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a:latin typeface="DIN-Regular" pitchFamily="34" charset="0"/>
              </a:rPr>
              <a:t>PROCUREMENT PROCEDURES AS PER PRAG</a:t>
            </a:r>
            <a:endParaRPr lang="en-US" altLang="en-US" b="1" dirty="0">
              <a:latin typeface="DIN-Bold" pitchFamily="34" charset="0"/>
            </a:endParaRPr>
          </a:p>
        </p:txBody>
      </p:sp>
      <p:graphicFrame>
        <p:nvGraphicFramePr>
          <p:cNvPr id="2" name="Table 1">
            <a:extLst>
              <a:ext uri="{FF2B5EF4-FFF2-40B4-BE49-F238E27FC236}">
                <a16:creationId xmlns:a16="http://schemas.microsoft.com/office/drawing/2014/main" id="{E09B2378-29BB-224B-AF69-4E754011E629}"/>
              </a:ext>
            </a:extLst>
          </p:cNvPr>
          <p:cNvGraphicFramePr>
            <a:graphicFrameLocks noGrp="1"/>
          </p:cNvGraphicFramePr>
          <p:nvPr>
            <p:extLst>
              <p:ext uri="{D42A27DB-BD31-4B8C-83A1-F6EECF244321}">
                <p14:modId xmlns:p14="http://schemas.microsoft.com/office/powerpoint/2010/main" val="694543525"/>
              </p:ext>
            </p:extLst>
          </p:nvPr>
        </p:nvGraphicFramePr>
        <p:xfrm>
          <a:off x="628649" y="2223940"/>
          <a:ext cx="7831783" cy="3726252"/>
        </p:xfrm>
        <a:graphic>
          <a:graphicData uri="http://schemas.openxmlformats.org/drawingml/2006/table">
            <a:tbl>
              <a:tblPr firstRow="1" firstCol="1" bandRow="1">
                <a:tableStyleId>{5C22544A-7EE6-4342-B048-85BDC9FD1C3A}</a:tableStyleId>
              </a:tblPr>
              <a:tblGrid>
                <a:gridCol w="1473941">
                  <a:extLst>
                    <a:ext uri="{9D8B030D-6E8A-4147-A177-3AD203B41FA5}">
                      <a16:colId xmlns:a16="http://schemas.microsoft.com/office/drawing/2014/main" val="20000"/>
                    </a:ext>
                  </a:extLst>
                </a:gridCol>
                <a:gridCol w="1712028">
                  <a:extLst>
                    <a:ext uri="{9D8B030D-6E8A-4147-A177-3AD203B41FA5}">
                      <a16:colId xmlns:a16="http://schemas.microsoft.com/office/drawing/2014/main" val="20001"/>
                    </a:ext>
                  </a:extLst>
                </a:gridCol>
                <a:gridCol w="1536596">
                  <a:extLst>
                    <a:ext uri="{9D8B030D-6E8A-4147-A177-3AD203B41FA5}">
                      <a16:colId xmlns:a16="http://schemas.microsoft.com/office/drawing/2014/main" val="20002"/>
                    </a:ext>
                  </a:extLst>
                </a:gridCol>
                <a:gridCol w="1691665">
                  <a:extLst>
                    <a:ext uri="{9D8B030D-6E8A-4147-A177-3AD203B41FA5}">
                      <a16:colId xmlns:a16="http://schemas.microsoft.com/office/drawing/2014/main" val="20003"/>
                    </a:ext>
                  </a:extLst>
                </a:gridCol>
                <a:gridCol w="1417553">
                  <a:extLst>
                    <a:ext uri="{9D8B030D-6E8A-4147-A177-3AD203B41FA5}">
                      <a16:colId xmlns:a16="http://schemas.microsoft.com/office/drawing/2014/main" val="20004"/>
                    </a:ext>
                  </a:extLst>
                </a:gridCol>
              </a:tblGrid>
              <a:tr h="1217777">
                <a:tc>
                  <a:txBody>
                    <a:bodyPr/>
                    <a:lstStyle/>
                    <a:p>
                      <a:pPr marL="0" marR="0" fontAlgn="t">
                        <a:lnSpc>
                          <a:spcPct val="115000"/>
                        </a:lnSpc>
                        <a:spcBef>
                          <a:spcPts val="0"/>
                        </a:spcBef>
                        <a:spcAft>
                          <a:spcPts val="0"/>
                        </a:spcAft>
                      </a:pPr>
                      <a:r>
                        <a:rPr lang="en-US" sz="1200" dirty="0">
                          <a:solidFill>
                            <a:schemeClr val="tx1"/>
                          </a:solidFill>
                          <a:effectLst/>
                        </a:rPr>
                        <a:t>SERVICE CONTRACTS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a:txBody>
                    <a:bodyPr/>
                    <a:lstStyle/>
                    <a:p>
                      <a:pPr marL="0" marR="0" fontAlgn="t">
                        <a:lnSpc>
                          <a:spcPct val="115000"/>
                        </a:lnSpc>
                        <a:spcBef>
                          <a:spcPts val="0"/>
                        </a:spcBef>
                        <a:spcAft>
                          <a:spcPts val="0"/>
                        </a:spcAft>
                      </a:pPr>
                      <a:r>
                        <a:rPr lang="en-US" sz="1200" dirty="0">
                          <a:solidFill>
                            <a:schemeClr val="tx1"/>
                          </a:solidFill>
                          <a:effectLst/>
                        </a:rPr>
                        <a:t>≥ EUR 300 000</a:t>
                      </a:r>
                    </a:p>
                    <a:p>
                      <a:pPr marL="0" marR="0" fontAlgn="t">
                        <a:lnSpc>
                          <a:spcPct val="115000"/>
                        </a:lnSpc>
                        <a:spcBef>
                          <a:spcPts val="0"/>
                        </a:spcBef>
                        <a:spcAft>
                          <a:spcPts val="0"/>
                        </a:spcAft>
                      </a:pPr>
                      <a:r>
                        <a:rPr lang="en-US" sz="1200" dirty="0">
                          <a:solidFill>
                            <a:schemeClr val="tx1"/>
                          </a:solidFill>
                          <a:effectLst/>
                        </a:rPr>
                        <a:t>- International restricted or open tender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gridSpan="2">
                  <a:txBody>
                    <a:bodyPr/>
                    <a:lstStyle/>
                    <a:p>
                      <a:pPr marL="0" marR="0" fontAlgn="t">
                        <a:lnSpc>
                          <a:spcPct val="115000"/>
                        </a:lnSpc>
                        <a:spcBef>
                          <a:spcPts val="0"/>
                        </a:spcBef>
                        <a:spcAft>
                          <a:spcPts val="0"/>
                        </a:spcAft>
                      </a:pPr>
                      <a:r>
                        <a:rPr lang="en-US" sz="1200" dirty="0">
                          <a:solidFill>
                            <a:schemeClr val="tx1"/>
                          </a:solidFill>
                          <a:effectLst/>
                        </a:rPr>
                        <a:t>&lt; EUR 999 999</a:t>
                      </a:r>
                    </a:p>
                    <a:p>
                      <a:pPr marL="0" marR="0" fontAlgn="t">
                        <a:lnSpc>
                          <a:spcPct val="115000"/>
                        </a:lnSpc>
                        <a:spcBef>
                          <a:spcPts val="0"/>
                        </a:spcBef>
                        <a:spcAft>
                          <a:spcPts val="0"/>
                        </a:spcAft>
                      </a:pPr>
                      <a:r>
                        <a:rPr lang="en-US" sz="1200" dirty="0">
                          <a:solidFill>
                            <a:schemeClr val="tx1"/>
                          </a:solidFill>
                          <a:effectLst/>
                        </a:rPr>
                        <a:t>- Framework contract SIEA 2018</a:t>
                      </a:r>
                    </a:p>
                    <a:p>
                      <a:pPr marL="0" marR="0" fontAlgn="t">
                        <a:lnSpc>
                          <a:spcPct val="115000"/>
                        </a:lnSpc>
                        <a:spcBef>
                          <a:spcPts val="0"/>
                        </a:spcBef>
                        <a:spcAft>
                          <a:spcPts val="0"/>
                        </a:spcAft>
                      </a:pPr>
                      <a:r>
                        <a:rPr lang="en-US" sz="1200" dirty="0">
                          <a:solidFill>
                            <a:schemeClr val="tx1"/>
                          </a:solidFill>
                          <a:effectLst/>
                        </a:rPr>
                        <a:t>Or &lt; EUR 300 000 - Framework contracts (SIEA 2018, Audit, Commission, …)</a:t>
                      </a:r>
                    </a:p>
                    <a:p>
                      <a:pPr marL="0" marR="0" fontAlgn="t">
                        <a:lnSpc>
                          <a:spcPct val="115000"/>
                        </a:lnSpc>
                        <a:spcBef>
                          <a:spcPts val="0"/>
                        </a:spcBef>
                        <a:spcAft>
                          <a:spcPts val="0"/>
                        </a:spcAft>
                      </a:pPr>
                      <a:r>
                        <a:rPr lang="en-US" sz="1200" dirty="0">
                          <a:solidFill>
                            <a:schemeClr val="tx1"/>
                          </a:solidFill>
                          <a:effectLst/>
                        </a:rPr>
                        <a:t>- Simplified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hMerge="1">
                  <a:txBody>
                    <a:bodyPr/>
                    <a:lstStyle/>
                    <a:p>
                      <a:endParaRPr lang="en-US"/>
                    </a:p>
                  </a:txBody>
                  <a:tcPr/>
                </a:tc>
                <a:tc rowSpan="3">
                  <a:txBody>
                    <a:bodyPr/>
                    <a:lstStyle/>
                    <a:p>
                      <a:pPr marL="0" marR="0" fontAlgn="t">
                        <a:lnSpc>
                          <a:spcPct val="115000"/>
                        </a:lnSpc>
                        <a:spcBef>
                          <a:spcPts val="0"/>
                        </a:spcBef>
                        <a:spcAft>
                          <a:spcPts val="0"/>
                        </a:spcAft>
                      </a:pPr>
                      <a:r>
                        <a:rPr lang="en-US" sz="1200" dirty="0">
                          <a:solidFill>
                            <a:schemeClr val="tx1"/>
                          </a:solidFill>
                          <a:effectLst/>
                        </a:rPr>
                        <a:t>≤ EUR 20 000</a:t>
                      </a:r>
                    </a:p>
                    <a:p>
                      <a:pPr marL="0" marR="0" fontAlgn="t">
                        <a:lnSpc>
                          <a:spcPct val="115000"/>
                        </a:lnSpc>
                        <a:spcBef>
                          <a:spcPts val="0"/>
                        </a:spcBef>
                        <a:spcAft>
                          <a:spcPts val="0"/>
                        </a:spcAft>
                      </a:pPr>
                      <a:r>
                        <a:rPr lang="en-US" sz="1200" dirty="0">
                          <a:solidFill>
                            <a:schemeClr val="tx1"/>
                          </a:solidFill>
                          <a:effectLst/>
                        </a:rPr>
                        <a:t>- Single tender</a:t>
                      </a:r>
                    </a:p>
                    <a:p>
                      <a:pPr marL="0" marR="0" fontAlgn="t">
                        <a:lnSpc>
                          <a:spcPct val="115000"/>
                        </a:lnSpc>
                        <a:spcBef>
                          <a:spcPts val="0"/>
                        </a:spcBef>
                        <a:spcAft>
                          <a:spcPts val="0"/>
                        </a:spcAft>
                      </a:pPr>
                      <a:r>
                        <a:rPr lang="en-US" sz="1200" dirty="0">
                          <a:solidFill>
                            <a:schemeClr val="tx1"/>
                          </a:solidFill>
                          <a:effectLst/>
                        </a:rPr>
                        <a:t>A payment may be made against invoice without prior acceptance of a tender if the expenditure is ≤ EUR 2 500</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extLst>
                  <a:ext uri="{0D108BD9-81ED-4DB2-BD59-A6C34878D82A}">
                    <a16:rowId xmlns:a16="http://schemas.microsoft.com/office/drawing/2014/main" val="10000"/>
                  </a:ext>
                </a:extLst>
              </a:tr>
              <a:tr h="1011581">
                <a:tc>
                  <a:txBody>
                    <a:bodyPr/>
                    <a:lstStyle/>
                    <a:p>
                      <a:pPr marL="0" marR="0" fontAlgn="t">
                        <a:lnSpc>
                          <a:spcPct val="115000"/>
                        </a:lnSpc>
                        <a:spcBef>
                          <a:spcPts val="0"/>
                        </a:spcBef>
                        <a:spcAft>
                          <a:spcPts val="0"/>
                        </a:spcAft>
                      </a:pPr>
                      <a:r>
                        <a:rPr lang="en-US" sz="1200">
                          <a:solidFill>
                            <a:schemeClr val="tx1"/>
                          </a:solidFill>
                          <a:effectLst/>
                        </a:rPr>
                        <a:t>SUPPLY CONTRACTS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a:txBody>
                    <a:bodyPr/>
                    <a:lstStyle/>
                    <a:p>
                      <a:pPr marL="0" marR="0" fontAlgn="t">
                        <a:lnSpc>
                          <a:spcPct val="115000"/>
                        </a:lnSpc>
                        <a:spcBef>
                          <a:spcPts val="0"/>
                        </a:spcBef>
                        <a:spcAft>
                          <a:spcPts val="0"/>
                        </a:spcAft>
                      </a:pPr>
                      <a:r>
                        <a:rPr lang="en-US" sz="1200" dirty="0">
                          <a:solidFill>
                            <a:schemeClr val="tx1"/>
                          </a:solidFill>
                          <a:effectLst/>
                        </a:rPr>
                        <a:t>≥ EUR 300 000</a:t>
                      </a:r>
                    </a:p>
                    <a:p>
                      <a:pPr marL="0" marR="0" fontAlgn="t">
                        <a:lnSpc>
                          <a:spcPct val="115000"/>
                        </a:lnSpc>
                        <a:spcBef>
                          <a:spcPts val="0"/>
                        </a:spcBef>
                        <a:spcAft>
                          <a:spcPts val="0"/>
                        </a:spcAft>
                      </a:pPr>
                      <a:r>
                        <a:rPr lang="en-US" sz="1200" dirty="0">
                          <a:solidFill>
                            <a:schemeClr val="tx1"/>
                          </a:solidFill>
                          <a:effectLst/>
                        </a:rPr>
                        <a:t>- International restricted or open tender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a:txBody>
                    <a:bodyPr/>
                    <a:lstStyle/>
                    <a:p>
                      <a:pPr marL="0" marR="0" fontAlgn="t">
                        <a:lnSpc>
                          <a:spcPct val="115000"/>
                        </a:lnSpc>
                        <a:spcBef>
                          <a:spcPts val="0"/>
                        </a:spcBef>
                        <a:spcAft>
                          <a:spcPts val="0"/>
                        </a:spcAft>
                      </a:pPr>
                      <a:r>
                        <a:rPr lang="en-US" sz="1200" dirty="0">
                          <a:solidFill>
                            <a:schemeClr val="tx1"/>
                          </a:solidFill>
                          <a:effectLst/>
                        </a:rPr>
                        <a:t>&lt; EUR 300 000 but ≥ EUR 100 000</a:t>
                      </a:r>
                    </a:p>
                    <a:p>
                      <a:pPr marL="0" marR="0" fontAlgn="t">
                        <a:lnSpc>
                          <a:spcPct val="115000"/>
                        </a:lnSpc>
                        <a:spcBef>
                          <a:spcPts val="0"/>
                        </a:spcBef>
                        <a:spcAft>
                          <a:spcPts val="0"/>
                        </a:spcAft>
                      </a:pPr>
                      <a:r>
                        <a:rPr lang="en-US" sz="1200" dirty="0">
                          <a:solidFill>
                            <a:schemeClr val="tx1"/>
                          </a:solidFill>
                          <a:effectLst/>
                        </a:rPr>
                        <a:t>- Local open tender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a:txBody>
                    <a:bodyPr/>
                    <a:lstStyle/>
                    <a:p>
                      <a:pPr marL="0" marR="0" fontAlgn="t">
                        <a:lnSpc>
                          <a:spcPct val="115000"/>
                        </a:lnSpc>
                        <a:spcBef>
                          <a:spcPts val="0"/>
                        </a:spcBef>
                        <a:spcAft>
                          <a:spcPts val="0"/>
                        </a:spcAft>
                      </a:pPr>
                      <a:r>
                        <a:rPr lang="en-US" sz="1200" dirty="0">
                          <a:solidFill>
                            <a:schemeClr val="tx1"/>
                          </a:solidFill>
                          <a:effectLst/>
                        </a:rPr>
                        <a:t>&lt;EUR 100 000 but &gt; EUR 20 000</a:t>
                      </a:r>
                    </a:p>
                    <a:p>
                      <a:pPr marL="0" marR="0" fontAlgn="t">
                        <a:lnSpc>
                          <a:spcPct val="115000"/>
                        </a:lnSpc>
                        <a:spcBef>
                          <a:spcPts val="0"/>
                        </a:spcBef>
                        <a:spcAft>
                          <a:spcPts val="0"/>
                        </a:spcAft>
                      </a:pPr>
                      <a:r>
                        <a:rPr lang="en-US" sz="1200" dirty="0">
                          <a:solidFill>
                            <a:schemeClr val="tx1"/>
                          </a:solidFill>
                          <a:effectLst/>
                        </a:rPr>
                        <a:t>- Simplified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vMerge="1">
                  <a:txBody>
                    <a:bodyPr/>
                    <a:lstStyle/>
                    <a:p>
                      <a:endParaRPr lang="en-US"/>
                    </a:p>
                  </a:txBody>
                  <a:tcPr/>
                </a:tc>
                <a:extLst>
                  <a:ext uri="{0D108BD9-81ED-4DB2-BD59-A6C34878D82A}">
                    <a16:rowId xmlns:a16="http://schemas.microsoft.com/office/drawing/2014/main" val="10001"/>
                  </a:ext>
                </a:extLst>
              </a:tr>
              <a:tr h="1423974">
                <a:tc>
                  <a:txBody>
                    <a:bodyPr/>
                    <a:lstStyle/>
                    <a:p>
                      <a:pPr marL="0" marR="0" fontAlgn="t">
                        <a:lnSpc>
                          <a:spcPct val="115000"/>
                        </a:lnSpc>
                        <a:spcBef>
                          <a:spcPts val="0"/>
                        </a:spcBef>
                        <a:spcAft>
                          <a:spcPts val="0"/>
                        </a:spcAft>
                      </a:pPr>
                      <a:r>
                        <a:rPr lang="en-US" sz="1200">
                          <a:solidFill>
                            <a:schemeClr val="tx1"/>
                          </a:solidFill>
                          <a:effectLst/>
                        </a:rPr>
                        <a:t>WORKS CONTRACTS</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a:txBody>
                    <a:bodyPr/>
                    <a:lstStyle/>
                    <a:p>
                      <a:pPr marL="0" marR="0" fontAlgn="t">
                        <a:lnSpc>
                          <a:spcPct val="115000"/>
                        </a:lnSpc>
                        <a:spcBef>
                          <a:spcPts val="0"/>
                        </a:spcBef>
                        <a:spcAft>
                          <a:spcPts val="0"/>
                        </a:spcAft>
                      </a:pPr>
                      <a:r>
                        <a:rPr lang="en-US" sz="1200" dirty="0">
                          <a:solidFill>
                            <a:schemeClr val="tx1"/>
                          </a:solidFill>
                          <a:effectLst/>
                        </a:rPr>
                        <a:t>≥ EUR 5 000 000</a:t>
                      </a:r>
                    </a:p>
                    <a:p>
                      <a:pPr marL="0" marR="0" fontAlgn="t">
                        <a:lnSpc>
                          <a:spcPct val="115000"/>
                        </a:lnSpc>
                        <a:spcBef>
                          <a:spcPts val="0"/>
                        </a:spcBef>
                        <a:spcAft>
                          <a:spcPts val="0"/>
                        </a:spcAft>
                      </a:pPr>
                      <a:r>
                        <a:rPr lang="en-US" sz="1200" dirty="0">
                          <a:solidFill>
                            <a:schemeClr val="tx1"/>
                          </a:solidFill>
                          <a:effectLst/>
                        </a:rPr>
                        <a:t>- International open tender procedure</a:t>
                      </a:r>
                    </a:p>
                    <a:p>
                      <a:pPr marL="0" marR="0" fontAlgn="t">
                        <a:lnSpc>
                          <a:spcPct val="115000"/>
                        </a:lnSpc>
                        <a:spcBef>
                          <a:spcPts val="0"/>
                        </a:spcBef>
                        <a:spcAft>
                          <a:spcPts val="0"/>
                        </a:spcAft>
                      </a:pPr>
                      <a:r>
                        <a:rPr lang="en-US" sz="1200" dirty="0">
                          <a:solidFill>
                            <a:schemeClr val="tx1"/>
                          </a:solidFill>
                          <a:effectLst/>
                        </a:rPr>
                        <a:t>or</a:t>
                      </a:r>
                    </a:p>
                    <a:p>
                      <a:pPr marL="0" marR="0" fontAlgn="t">
                        <a:lnSpc>
                          <a:spcPct val="115000"/>
                        </a:lnSpc>
                        <a:spcBef>
                          <a:spcPts val="0"/>
                        </a:spcBef>
                        <a:spcAft>
                          <a:spcPts val="0"/>
                        </a:spcAft>
                      </a:pPr>
                      <a:r>
                        <a:rPr lang="en-US" sz="1200" dirty="0">
                          <a:solidFill>
                            <a:schemeClr val="tx1"/>
                          </a:solidFill>
                          <a:effectLst/>
                        </a:rPr>
                        <a:t>- International restricted tender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a:txBody>
                    <a:bodyPr/>
                    <a:lstStyle/>
                    <a:p>
                      <a:pPr marL="0" marR="0" fontAlgn="t">
                        <a:lnSpc>
                          <a:spcPct val="115000"/>
                        </a:lnSpc>
                        <a:spcBef>
                          <a:spcPts val="0"/>
                        </a:spcBef>
                        <a:spcAft>
                          <a:spcPts val="0"/>
                        </a:spcAft>
                      </a:pPr>
                      <a:r>
                        <a:rPr lang="en-US" sz="1200" dirty="0">
                          <a:solidFill>
                            <a:schemeClr val="tx1"/>
                          </a:solidFill>
                          <a:effectLst/>
                        </a:rPr>
                        <a:t>&lt; EUR 5 000 000 but ≥ EUR 300 000</a:t>
                      </a:r>
                    </a:p>
                    <a:p>
                      <a:pPr marL="0" marR="0" fontAlgn="t">
                        <a:lnSpc>
                          <a:spcPct val="115000"/>
                        </a:lnSpc>
                        <a:spcBef>
                          <a:spcPts val="0"/>
                        </a:spcBef>
                        <a:spcAft>
                          <a:spcPts val="0"/>
                        </a:spcAft>
                      </a:pPr>
                      <a:r>
                        <a:rPr lang="en-US" sz="1200" dirty="0">
                          <a:solidFill>
                            <a:schemeClr val="tx1"/>
                          </a:solidFill>
                          <a:effectLst/>
                        </a:rPr>
                        <a:t>- Local open tender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a:txBody>
                    <a:bodyPr/>
                    <a:lstStyle/>
                    <a:p>
                      <a:pPr marL="0" marR="0" fontAlgn="t">
                        <a:lnSpc>
                          <a:spcPct val="115000"/>
                        </a:lnSpc>
                        <a:spcBef>
                          <a:spcPts val="0"/>
                        </a:spcBef>
                        <a:spcAft>
                          <a:spcPts val="0"/>
                        </a:spcAft>
                      </a:pPr>
                      <a:r>
                        <a:rPr lang="en-US" sz="1200" dirty="0">
                          <a:solidFill>
                            <a:schemeClr val="tx1"/>
                          </a:solidFill>
                          <a:effectLst/>
                        </a:rPr>
                        <a:t>&lt; EUR 300 000 but &gt; EUR 20 000</a:t>
                      </a:r>
                    </a:p>
                    <a:p>
                      <a:pPr marL="0" marR="0" fontAlgn="t">
                        <a:lnSpc>
                          <a:spcPct val="115000"/>
                        </a:lnSpc>
                        <a:spcBef>
                          <a:spcPts val="0"/>
                        </a:spcBef>
                        <a:spcAft>
                          <a:spcPts val="0"/>
                        </a:spcAft>
                      </a:pPr>
                      <a:r>
                        <a:rPr lang="en-US" sz="1200" dirty="0">
                          <a:solidFill>
                            <a:schemeClr val="tx1"/>
                          </a:solidFill>
                          <a:effectLst/>
                        </a:rPr>
                        <a:t>- Simplified procedure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62" marB="95262"/>
                </a:tc>
                <a:tc v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7916692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1">
            <a:extLst>
              <a:ext uri="{FF2B5EF4-FFF2-40B4-BE49-F238E27FC236}">
                <a16:creationId xmlns:a16="http://schemas.microsoft.com/office/drawing/2014/main" id="{17BD6D0F-E8A0-0347-A386-92E261509C6D}"/>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FC4C139-03D0-574E-AECA-ADF36C4439AB}" type="slidenum">
              <a:rPr lang="pt-PT" altLang="en-US" sz="1200"/>
              <a:pPr algn="r"/>
              <a:t>60</a:t>
            </a:fld>
            <a:endParaRPr lang="pt-PT" altLang="en-US" sz="1200"/>
          </a:p>
        </p:txBody>
      </p:sp>
      <p:sp>
        <p:nvSpPr>
          <p:cNvPr id="122883" name="Rectangle 2">
            <a:extLst>
              <a:ext uri="{FF2B5EF4-FFF2-40B4-BE49-F238E27FC236}">
                <a16:creationId xmlns:a16="http://schemas.microsoft.com/office/drawing/2014/main" id="{F4CB7F4E-B86D-2349-B6FC-AD19D3B7CAA5}"/>
              </a:ext>
            </a:extLst>
          </p:cNvPr>
          <p:cNvSpPr>
            <a:spLocks noChangeArrowheads="1"/>
          </p:cNvSpPr>
          <p:nvPr/>
        </p:nvSpPr>
        <p:spPr bwMode="auto">
          <a:xfrm>
            <a:off x="5796136" y="1717501"/>
            <a:ext cx="3347864"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 – FORMS</a:t>
            </a:r>
          </a:p>
        </p:txBody>
      </p:sp>
      <p:sp>
        <p:nvSpPr>
          <p:cNvPr id="122884" name="Text Box 6">
            <a:extLst>
              <a:ext uri="{FF2B5EF4-FFF2-40B4-BE49-F238E27FC236}">
                <a16:creationId xmlns:a16="http://schemas.microsoft.com/office/drawing/2014/main" id="{A410EA9E-3069-F042-8CF3-0AAC830C3CD5}"/>
              </a:ext>
            </a:extLst>
          </p:cNvPr>
          <p:cNvSpPr txBox="1">
            <a:spLocks noChangeArrowheads="1"/>
          </p:cNvSpPr>
          <p:nvPr/>
        </p:nvSpPr>
        <p:spPr bwMode="auto">
          <a:xfrm>
            <a:off x="180975" y="2204864"/>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sp>
        <p:nvSpPr>
          <p:cNvPr id="122885" name="Rectangle 7">
            <a:extLst>
              <a:ext uri="{FF2B5EF4-FFF2-40B4-BE49-F238E27FC236}">
                <a16:creationId xmlns:a16="http://schemas.microsoft.com/office/drawing/2014/main" id="{C31F3A7E-33B2-124D-992B-026E48098E01}"/>
              </a:ext>
            </a:extLst>
          </p:cNvPr>
          <p:cNvSpPr>
            <a:spLocks noChangeArrowheads="1"/>
          </p:cNvSpPr>
          <p:nvPr/>
        </p:nvSpPr>
        <p:spPr bwMode="auto">
          <a:xfrm>
            <a:off x="1907704" y="2091118"/>
            <a:ext cx="6624638"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365125" indent="-185738">
              <a:defRPr>
                <a:solidFill>
                  <a:schemeClr val="tx1"/>
                </a:solidFill>
                <a:latin typeface="Arial" panose="020B0604020202020204" pitchFamily="34" charset="0"/>
                <a:cs typeface="Arial" panose="020B0604020202020204" pitchFamily="34" charset="0"/>
              </a:defRPr>
            </a:lvl2pPr>
            <a:lvl3pPr marL="1423988" indent="-342900">
              <a:defRPr>
                <a:solidFill>
                  <a:schemeClr val="tx1"/>
                </a:solidFill>
                <a:latin typeface="Arial" panose="020B0604020202020204" pitchFamily="34" charset="0"/>
                <a:cs typeface="Arial" panose="020B0604020202020204" pitchFamily="34" charset="0"/>
              </a:defRPr>
            </a:lvl3pPr>
            <a:lvl4pPr marL="1946275" indent="-342900">
              <a:defRPr>
                <a:solidFill>
                  <a:schemeClr val="tx1"/>
                </a:solidFill>
                <a:latin typeface="Arial" panose="020B0604020202020204" pitchFamily="34" charset="0"/>
                <a:cs typeface="Arial" panose="020B0604020202020204" pitchFamily="34" charset="0"/>
              </a:defRPr>
            </a:lvl4pPr>
            <a:lvl5pPr marL="2468563" indent="-342900">
              <a:defRPr>
                <a:solidFill>
                  <a:schemeClr val="tx1"/>
                </a:solidFill>
                <a:latin typeface="Arial" panose="020B0604020202020204" pitchFamily="34" charset="0"/>
                <a:cs typeface="Arial" panose="020B0604020202020204" pitchFamily="34" charset="0"/>
              </a:defRPr>
            </a:lvl5pPr>
            <a:lvl6pPr marL="29257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829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401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973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80000"/>
              </a:lnSpc>
            </a:pPr>
            <a:r>
              <a:rPr lang="en-US" altLang="en-US" sz="1600" b="1" dirty="0"/>
              <a:t>Forms of Letter of  Tender, Contract Agreement and Dispute Adjudication Agreement include:</a:t>
            </a:r>
            <a:endParaRPr lang="en-US" altLang="en-US" sz="800" b="1" dirty="0"/>
          </a:p>
          <a:p>
            <a:pPr lvl="1">
              <a:lnSpc>
                <a:spcPct val="180000"/>
              </a:lnSpc>
              <a:buFontTx/>
              <a:buChar char="•"/>
            </a:pPr>
            <a:r>
              <a:rPr lang="en-US" altLang="en-US" sz="1600" b="1" i="1" dirty="0"/>
              <a:t>LETTER OF TENDER with APPENDIX TO TENDER</a:t>
            </a:r>
          </a:p>
          <a:p>
            <a:pPr lvl="1">
              <a:lnSpc>
                <a:spcPct val="180000"/>
              </a:lnSpc>
              <a:buFontTx/>
              <a:buChar char="•"/>
            </a:pPr>
            <a:r>
              <a:rPr lang="en-US" altLang="en-US" sz="1600" b="1" i="1" dirty="0"/>
              <a:t>CONTREACT AGREEMENT</a:t>
            </a:r>
          </a:p>
          <a:p>
            <a:pPr lvl="1">
              <a:lnSpc>
                <a:spcPct val="180000"/>
              </a:lnSpc>
              <a:buFontTx/>
              <a:buChar char="•"/>
            </a:pPr>
            <a:r>
              <a:rPr lang="en-US" altLang="en-US" sz="1600" b="1" i="1" dirty="0"/>
              <a:t>DISPUTE ADJUDICATION AGREEMENT</a:t>
            </a:r>
          </a:p>
        </p:txBody>
      </p:sp>
    </p:spTree>
    <p:extLst>
      <p:ext uri="{BB962C8B-B14F-4D97-AF65-F5344CB8AC3E}">
        <p14:creationId xmlns:p14="http://schemas.microsoft.com/office/powerpoint/2010/main" val="648677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1">
            <a:extLst>
              <a:ext uri="{FF2B5EF4-FFF2-40B4-BE49-F238E27FC236}">
                <a16:creationId xmlns:a16="http://schemas.microsoft.com/office/drawing/2014/main" id="{F06B14BA-6BDD-9F41-A245-6D1E74FC4F97}"/>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34C1137-1837-D545-B23F-3B5A78B0940D}" type="slidenum">
              <a:rPr lang="pt-PT" altLang="en-US" sz="1200"/>
              <a:pPr algn="r"/>
              <a:t>61</a:t>
            </a:fld>
            <a:endParaRPr lang="pt-PT" altLang="en-US" sz="1200"/>
          </a:p>
        </p:txBody>
      </p:sp>
      <p:sp>
        <p:nvSpPr>
          <p:cNvPr id="124931" name="Rectangle 2">
            <a:extLst>
              <a:ext uri="{FF2B5EF4-FFF2-40B4-BE49-F238E27FC236}">
                <a16:creationId xmlns:a16="http://schemas.microsoft.com/office/drawing/2014/main" id="{AC8348EC-855C-1141-B661-D19C88A14BD7}"/>
              </a:ext>
            </a:extLst>
          </p:cNvPr>
          <p:cNvSpPr>
            <a:spLocks noChangeArrowheads="1"/>
          </p:cNvSpPr>
          <p:nvPr/>
        </p:nvSpPr>
        <p:spPr bwMode="auto">
          <a:xfrm>
            <a:off x="5724128" y="1717501"/>
            <a:ext cx="3419872"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 – FORMS</a:t>
            </a:r>
          </a:p>
        </p:txBody>
      </p:sp>
      <p:sp>
        <p:nvSpPr>
          <p:cNvPr id="124932" name="Text Box 6">
            <a:extLst>
              <a:ext uri="{FF2B5EF4-FFF2-40B4-BE49-F238E27FC236}">
                <a16:creationId xmlns:a16="http://schemas.microsoft.com/office/drawing/2014/main" id="{357B902B-33C6-AD40-877F-6B499B20364F}"/>
              </a:ext>
            </a:extLst>
          </p:cNvPr>
          <p:cNvSpPr txBox="1">
            <a:spLocks noChangeArrowheads="1"/>
          </p:cNvSpPr>
          <p:nvPr/>
        </p:nvSpPr>
        <p:spPr bwMode="auto">
          <a:xfrm>
            <a:off x="180975" y="2343907"/>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sp>
        <p:nvSpPr>
          <p:cNvPr id="124933" name="Rectangle 7">
            <a:extLst>
              <a:ext uri="{FF2B5EF4-FFF2-40B4-BE49-F238E27FC236}">
                <a16:creationId xmlns:a16="http://schemas.microsoft.com/office/drawing/2014/main" id="{6E36A971-6370-914C-B9FC-0EA40FB158EC}"/>
              </a:ext>
            </a:extLst>
          </p:cNvPr>
          <p:cNvSpPr>
            <a:spLocks noChangeArrowheads="1"/>
          </p:cNvSpPr>
          <p:nvPr/>
        </p:nvSpPr>
        <p:spPr bwMode="auto">
          <a:xfrm>
            <a:off x="1908175" y="2348880"/>
            <a:ext cx="6624638" cy="388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365125" indent="-185738">
              <a:defRPr>
                <a:solidFill>
                  <a:schemeClr val="tx1"/>
                </a:solidFill>
                <a:latin typeface="Arial" panose="020B0604020202020204" pitchFamily="34" charset="0"/>
                <a:cs typeface="Arial" panose="020B0604020202020204" pitchFamily="34" charset="0"/>
              </a:defRPr>
            </a:lvl2pPr>
            <a:lvl3pPr marL="1423988" indent="-342900">
              <a:defRPr>
                <a:solidFill>
                  <a:schemeClr val="tx1"/>
                </a:solidFill>
                <a:latin typeface="Arial" panose="020B0604020202020204" pitchFamily="34" charset="0"/>
                <a:cs typeface="Arial" panose="020B0604020202020204" pitchFamily="34" charset="0"/>
              </a:defRPr>
            </a:lvl3pPr>
            <a:lvl4pPr marL="1946275" indent="-342900">
              <a:defRPr>
                <a:solidFill>
                  <a:schemeClr val="tx1"/>
                </a:solidFill>
                <a:latin typeface="Arial" panose="020B0604020202020204" pitchFamily="34" charset="0"/>
                <a:cs typeface="Arial" panose="020B0604020202020204" pitchFamily="34" charset="0"/>
              </a:defRPr>
            </a:lvl4pPr>
            <a:lvl5pPr marL="2468563" indent="-342900">
              <a:defRPr>
                <a:solidFill>
                  <a:schemeClr val="tx1"/>
                </a:solidFill>
                <a:latin typeface="Arial" panose="020B0604020202020204" pitchFamily="34" charset="0"/>
                <a:cs typeface="Arial" panose="020B0604020202020204" pitchFamily="34" charset="0"/>
              </a:defRPr>
            </a:lvl5pPr>
            <a:lvl6pPr marL="29257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829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401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973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80000"/>
              </a:lnSpc>
            </a:pPr>
            <a:r>
              <a:rPr lang="en-US" altLang="en-US" sz="1400" b="1" dirty="0"/>
              <a:t>Appendix to tender includes </a:t>
            </a:r>
            <a:r>
              <a:rPr lang="en-US" altLang="en-US" sz="1400" b="1" u="sng" dirty="0"/>
              <a:t>Non-Financial</a:t>
            </a:r>
            <a:r>
              <a:rPr lang="en-US" altLang="en-US" sz="1400" b="1" dirty="0"/>
              <a:t> details to be completed as part of tender documentation like:</a:t>
            </a:r>
          </a:p>
          <a:p>
            <a:pPr lvl="1">
              <a:lnSpc>
                <a:spcPct val="180000"/>
              </a:lnSpc>
              <a:buFontTx/>
              <a:buChar char="-"/>
            </a:pPr>
            <a:r>
              <a:rPr lang="en-US" altLang="en-US" sz="1400" b="1" dirty="0"/>
              <a:t>Employer's details, Contract's details (completed after contract award), Engineer's details, Time for completion of the works, Defects notification period, Electronic transmission systems, Governing law, Ruling language, language for communication, Time for access to the site, Normal working hours, Period for submission of insurances, Date by DAB shall be appointed, Section completions</a:t>
            </a:r>
            <a:endParaRPr lang="en-US" altLang="en-US" sz="1400" dirty="0"/>
          </a:p>
          <a:p>
            <a:pPr>
              <a:lnSpc>
                <a:spcPct val="180000"/>
              </a:lnSpc>
            </a:pPr>
            <a:r>
              <a:rPr lang="en-US" altLang="en-US" sz="1400" b="1" dirty="0"/>
              <a:t>Together with….</a:t>
            </a:r>
          </a:p>
        </p:txBody>
      </p:sp>
    </p:spTree>
    <p:extLst>
      <p:ext uri="{BB962C8B-B14F-4D97-AF65-F5344CB8AC3E}">
        <p14:creationId xmlns:p14="http://schemas.microsoft.com/office/powerpoint/2010/main" val="2440520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1">
            <a:extLst>
              <a:ext uri="{FF2B5EF4-FFF2-40B4-BE49-F238E27FC236}">
                <a16:creationId xmlns:a16="http://schemas.microsoft.com/office/drawing/2014/main" id="{C4229152-3367-FC48-B9B6-D9DAF7B2A835}"/>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155A239-B03B-7144-919C-98E10D8BEEA7}" type="slidenum">
              <a:rPr lang="pt-PT" altLang="en-US" sz="1200"/>
              <a:pPr algn="r"/>
              <a:t>62</a:t>
            </a:fld>
            <a:endParaRPr lang="pt-PT" altLang="en-US" sz="1200"/>
          </a:p>
        </p:txBody>
      </p:sp>
      <p:sp>
        <p:nvSpPr>
          <p:cNvPr id="126979" name="Rectangle 2">
            <a:extLst>
              <a:ext uri="{FF2B5EF4-FFF2-40B4-BE49-F238E27FC236}">
                <a16:creationId xmlns:a16="http://schemas.microsoft.com/office/drawing/2014/main" id="{D11B132D-2D60-A648-A1E8-FCD4BE3B7024}"/>
              </a:ext>
            </a:extLst>
          </p:cNvPr>
          <p:cNvSpPr>
            <a:spLocks noChangeArrowheads="1"/>
          </p:cNvSpPr>
          <p:nvPr/>
        </p:nvSpPr>
        <p:spPr bwMode="auto">
          <a:xfrm>
            <a:off x="5724128" y="1844824"/>
            <a:ext cx="3419872"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 – FORMS</a:t>
            </a:r>
          </a:p>
        </p:txBody>
      </p:sp>
      <p:sp>
        <p:nvSpPr>
          <p:cNvPr id="126980" name="Text Box 6">
            <a:extLst>
              <a:ext uri="{FF2B5EF4-FFF2-40B4-BE49-F238E27FC236}">
                <a16:creationId xmlns:a16="http://schemas.microsoft.com/office/drawing/2014/main" id="{0410B9C3-AEC2-7A4D-8DC4-313FEF776287}"/>
              </a:ext>
            </a:extLst>
          </p:cNvPr>
          <p:cNvSpPr txBox="1">
            <a:spLocks noChangeArrowheads="1"/>
          </p:cNvSpPr>
          <p:nvPr/>
        </p:nvSpPr>
        <p:spPr bwMode="auto">
          <a:xfrm>
            <a:off x="250825" y="2708920"/>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sp>
        <p:nvSpPr>
          <p:cNvPr id="126981" name="Rectangle 7">
            <a:extLst>
              <a:ext uri="{FF2B5EF4-FFF2-40B4-BE49-F238E27FC236}">
                <a16:creationId xmlns:a16="http://schemas.microsoft.com/office/drawing/2014/main" id="{95E11BE1-63A1-174E-AA7F-D59A9E8AF1A5}"/>
              </a:ext>
            </a:extLst>
          </p:cNvPr>
          <p:cNvSpPr>
            <a:spLocks noChangeArrowheads="1"/>
          </p:cNvSpPr>
          <p:nvPr/>
        </p:nvSpPr>
        <p:spPr bwMode="auto">
          <a:xfrm>
            <a:off x="1908175" y="2636912"/>
            <a:ext cx="6985000" cy="338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365125" indent="-185738">
              <a:defRPr>
                <a:solidFill>
                  <a:schemeClr val="tx1"/>
                </a:solidFill>
                <a:latin typeface="Arial" panose="020B0604020202020204" pitchFamily="34" charset="0"/>
                <a:cs typeface="Arial" panose="020B0604020202020204" pitchFamily="34" charset="0"/>
              </a:defRPr>
            </a:lvl2pPr>
            <a:lvl3pPr marL="1423988" indent="-342900">
              <a:defRPr>
                <a:solidFill>
                  <a:schemeClr val="tx1"/>
                </a:solidFill>
                <a:latin typeface="Arial" panose="020B0604020202020204" pitchFamily="34" charset="0"/>
                <a:cs typeface="Arial" panose="020B0604020202020204" pitchFamily="34" charset="0"/>
              </a:defRPr>
            </a:lvl3pPr>
            <a:lvl4pPr marL="1946275" indent="-342900">
              <a:defRPr>
                <a:solidFill>
                  <a:schemeClr val="tx1"/>
                </a:solidFill>
                <a:latin typeface="Arial" panose="020B0604020202020204" pitchFamily="34" charset="0"/>
                <a:cs typeface="Arial" panose="020B0604020202020204" pitchFamily="34" charset="0"/>
              </a:defRPr>
            </a:lvl4pPr>
            <a:lvl5pPr marL="2468563" indent="-342900">
              <a:defRPr>
                <a:solidFill>
                  <a:schemeClr val="tx1"/>
                </a:solidFill>
                <a:latin typeface="Arial" panose="020B0604020202020204" pitchFamily="34" charset="0"/>
                <a:cs typeface="Arial" panose="020B0604020202020204" pitchFamily="34" charset="0"/>
              </a:defRPr>
            </a:lvl5pPr>
            <a:lvl6pPr marL="29257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829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401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97363"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80000"/>
              </a:lnSpc>
            </a:pPr>
            <a:r>
              <a:rPr lang="en-US" altLang="en-US" sz="1400" b="1" u="sng" dirty="0"/>
              <a:t>Financial</a:t>
            </a:r>
            <a:r>
              <a:rPr lang="en-US" altLang="en-US" sz="1400" b="1" dirty="0"/>
              <a:t> details to be completed as part of tender documentation like:</a:t>
            </a:r>
          </a:p>
          <a:p>
            <a:pPr lvl="1">
              <a:lnSpc>
                <a:spcPct val="180000"/>
              </a:lnSpc>
              <a:buFontTx/>
              <a:buChar char="-"/>
            </a:pPr>
            <a:r>
              <a:rPr lang="en-US" altLang="en-US" sz="1400" b="1" dirty="0"/>
              <a:t>Amount of Performance security, Delay damages for the Works, Maximum amount of delay damages, Percentage for adjustment of Provisional Sums, Adjustment for changes in cost, total advance payment (and details for payment), Percentage for retention, Limit of Retention Money, plant and Material </a:t>
            </a:r>
            <a:r>
              <a:rPr lang="en-US" altLang="en-US" sz="1400" b="1" dirty="0" err="1"/>
              <a:t>en</a:t>
            </a:r>
            <a:r>
              <a:rPr lang="en-US" altLang="en-US" sz="1400" b="1" dirty="0"/>
              <a:t> route to site, Minimum amount of interim Payment Certificate, Currency details, Maximum amount of deductibles for insurance of the Employer's risk, Maximum amount of the third party insurance.</a:t>
            </a:r>
          </a:p>
          <a:p>
            <a:pPr>
              <a:lnSpc>
                <a:spcPct val="180000"/>
              </a:lnSpc>
            </a:pPr>
            <a:endParaRPr lang="en-US" altLang="en-US" sz="1400" b="1" i="1" dirty="0"/>
          </a:p>
        </p:txBody>
      </p:sp>
    </p:spTree>
    <p:extLst>
      <p:ext uri="{BB962C8B-B14F-4D97-AF65-F5344CB8AC3E}">
        <p14:creationId xmlns:p14="http://schemas.microsoft.com/office/powerpoint/2010/main" val="2693617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1">
            <a:extLst>
              <a:ext uri="{FF2B5EF4-FFF2-40B4-BE49-F238E27FC236}">
                <a16:creationId xmlns:a16="http://schemas.microsoft.com/office/drawing/2014/main" id="{CC358439-B0BB-1448-85A9-6D0DF847766C}"/>
              </a:ext>
            </a:extLst>
          </p:cNvPr>
          <p:cNvSpPr>
            <a:spLocks noGrp="1"/>
          </p:cNvSpPr>
          <p:nvPr>
            <p:ph type="sldNum" sz="quarter" idx="4294967295"/>
          </p:nvPr>
        </p:nvSpPr>
        <p:spPr bwMode="auto">
          <a:xfrm>
            <a:off x="395288" y="6381750"/>
            <a:ext cx="792162"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BAF8C27-4130-074D-8B1C-CF59F1C2C0F4}" type="slidenum">
              <a:rPr lang="pt-PT" altLang="en-US" sz="1200"/>
              <a:pPr algn="r"/>
              <a:t>63</a:t>
            </a:fld>
            <a:endParaRPr lang="pt-PT" altLang="en-US" sz="1200"/>
          </a:p>
        </p:txBody>
      </p:sp>
      <p:sp>
        <p:nvSpPr>
          <p:cNvPr id="129027" name="Rectangle 2">
            <a:extLst>
              <a:ext uri="{FF2B5EF4-FFF2-40B4-BE49-F238E27FC236}">
                <a16:creationId xmlns:a16="http://schemas.microsoft.com/office/drawing/2014/main" id="{28D16912-76B8-4846-A5FB-8EFE3D38EA3E}"/>
              </a:ext>
            </a:extLst>
          </p:cNvPr>
          <p:cNvSpPr>
            <a:spLocks noChangeArrowheads="1"/>
          </p:cNvSpPr>
          <p:nvPr/>
        </p:nvSpPr>
        <p:spPr bwMode="auto">
          <a:xfrm>
            <a:off x="6372200" y="1747464"/>
            <a:ext cx="2771800" cy="48736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120000"/>
              </a:lnSpc>
              <a:spcBef>
                <a:spcPct val="600000"/>
              </a:spcBef>
            </a:pPr>
            <a:r>
              <a:rPr lang="en-GB" altLang="en-US" sz="1600" b="1">
                <a:solidFill>
                  <a:srgbClr val="000000"/>
                </a:solidFill>
                <a:latin typeface="Arial Narrow" panose="020B0604020202020204" pitchFamily="34" charset="0"/>
                <a:cs typeface="Times New Roman" panose="02020603050405020304" pitchFamily="18" charset="0"/>
              </a:rPr>
              <a:t>CONDITIONS OF CONTRACT</a:t>
            </a:r>
          </a:p>
        </p:txBody>
      </p:sp>
      <p:sp>
        <p:nvSpPr>
          <p:cNvPr id="129028" name="Text Box 4">
            <a:extLst>
              <a:ext uri="{FF2B5EF4-FFF2-40B4-BE49-F238E27FC236}">
                <a16:creationId xmlns:a16="http://schemas.microsoft.com/office/drawing/2014/main" id="{D9E96DE2-3D57-9A44-90E0-14524A4A9B72}"/>
              </a:ext>
            </a:extLst>
          </p:cNvPr>
          <p:cNvSpPr txBox="1">
            <a:spLocks noChangeArrowheads="1"/>
          </p:cNvSpPr>
          <p:nvPr/>
        </p:nvSpPr>
        <p:spPr bwMode="auto">
          <a:xfrm>
            <a:off x="180975" y="1926852"/>
            <a:ext cx="1220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dirty="0">
                <a:latin typeface="Arial Narrow" panose="020B0604020202020204" pitchFamily="34" charset="0"/>
              </a:rPr>
              <a:t>The conditions of contract </a:t>
            </a:r>
          </a:p>
        </p:txBody>
      </p:sp>
      <p:pic>
        <p:nvPicPr>
          <p:cNvPr id="129029" name="Picture 8">
            <a:extLst>
              <a:ext uri="{FF2B5EF4-FFF2-40B4-BE49-F238E27FC236}">
                <a16:creationId xmlns:a16="http://schemas.microsoft.com/office/drawing/2014/main" id="{1A879487-3EE8-0241-B7E2-7FA07280AC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572964"/>
            <a:ext cx="8659812" cy="3162674"/>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03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4F985128-A62E-D04E-B4ED-A31A1AD5E7E1}"/>
              </a:ext>
            </a:extLst>
          </p:cNvPr>
          <p:cNvSpPr>
            <a:spLocks noGrp="1" noChangeArrowheads="1"/>
          </p:cNvSpPr>
          <p:nvPr>
            <p:ph type="body" idx="4294967295"/>
          </p:nvPr>
        </p:nvSpPr>
        <p:spPr bwMode="auto">
          <a:xfrm>
            <a:off x="1323181" y="2060848"/>
            <a:ext cx="6497637" cy="29257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5600" indent="-355600" algn="ctr">
              <a:lnSpc>
                <a:spcPct val="60000"/>
              </a:lnSpc>
              <a:spcBef>
                <a:spcPct val="15000"/>
              </a:spcBef>
              <a:spcAft>
                <a:spcPct val="10000"/>
              </a:spcAft>
            </a:pPr>
            <a:endParaRPr lang="pt-PT" altLang="en-US" sz="3600" dirty="0"/>
          </a:p>
          <a:p>
            <a:pPr marL="355600" indent="-355600" algn="ctr">
              <a:spcBef>
                <a:spcPct val="15000"/>
              </a:spcBef>
              <a:spcAft>
                <a:spcPct val="10000"/>
              </a:spcAft>
              <a:buFontTx/>
              <a:buNone/>
            </a:pPr>
            <a:r>
              <a:rPr lang="pt-PT" altLang="en-US" dirty="0"/>
              <a:t>II - WORKS</a:t>
            </a:r>
          </a:p>
        </p:txBody>
      </p:sp>
    </p:spTree>
    <p:extLst>
      <p:ext uri="{BB962C8B-B14F-4D97-AF65-F5344CB8AC3E}">
        <p14:creationId xmlns:p14="http://schemas.microsoft.com/office/powerpoint/2010/main" val="13620494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4F2D44E7-9AEE-8340-B8B3-41D943EA6873}"/>
              </a:ext>
            </a:extLst>
          </p:cNvPr>
          <p:cNvSpPr txBox="1">
            <a:spLocks noChangeArrowheads="1"/>
          </p:cNvSpPr>
          <p:nvPr/>
        </p:nvSpPr>
        <p:spPr bwMode="auto">
          <a:xfrm>
            <a:off x="468312" y="1844824"/>
            <a:ext cx="82073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1600" dirty="0"/>
              <a:t>Works contracts cover either the execution, or both the execution and design, of works or a work related to one of the activities referred to in Annex II to Directive 2014/24/EU of the European Parliament and of the Council of 26 February 2014 on public procurement and repealing Directive 2004/18/EC </a:t>
            </a:r>
            <a:r>
              <a:rPr lang="en-US" altLang="en-US" sz="1600" baseline="30000" dirty="0"/>
              <a:t>1</a:t>
            </a:r>
            <a:r>
              <a:rPr lang="en-US" altLang="en-US" sz="1600" dirty="0"/>
              <a:t> or the </a:t>
            </a:r>
            <a:r>
              <a:rPr lang="en-US" altLang="en-US" sz="1600" dirty="0" err="1"/>
              <a:t>realisation</a:t>
            </a:r>
            <a:r>
              <a:rPr lang="en-US" altLang="en-US" sz="1600" dirty="0"/>
              <a:t>, by whatever means, of a work corresponding to the requirements specified by the contracting authority exercising a decisive influence on the type or design of the work. </a:t>
            </a:r>
          </a:p>
          <a:p>
            <a:pPr algn="just">
              <a:spcBef>
                <a:spcPct val="50000"/>
              </a:spcBef>
            </a:pPr>
            <a:r>
              <a:rPr lang="en-US" altLang="en-US" sz="1600" dirty="0"/>
              <a:t>A 'work' means the outcome of building or civil engineering works taken as a whole that is sufficient in itself to fulfil an economic or technical function.</a:t>
            </a:r>
          </a:p>
          <a:p>
            <a:pPr algn="just">
              <a:spcBef>
                <a:spcPct val="50000"/>
              </a:spcBef>
            </a:pPr>
            <a:r>
              <a:rPr lang="en-US" altLang="en-US" sz="1600" u="sng" dirty="0"/>
              <a:t>“Works” means the outcome of building or civil engineering works taken as a whole that is sufficient of itself to fulfill an economic or technical function.</a:t>
            </a:r>
          </a:p>
          <a:p>
            <a:pPr algn="just">
              <a:spcBef>
                <a:spcPct val="50000"/>
              </a:spcBef>
            </a:pPr>
            <a:r>
              <a:rPr lang="en-US" altLang="en-US" sz="1600" dirty="0"/>
              <a:t>Works contracts are usually concluded by the beneficiary with which the Commission draws up a financing agreement (decentralized contracts).</a:t>
            </a:r>
          </a:p>
        </p:txBody>
      </p:sp>
      <p:sp>
        <p:nvSpPr>
          <p:cNvPr id="16387" name="Rectangle 4">
            <a:extLst>
              <a:ext uri="{FF2B5EF4-FFF2-40B4-BE49-F238E27FC236}">
                <a16:creationId xmlns:a16="http://schemas.microsoft.com/office/drawing/2014/main" id="{81984A71-8D56-EC4A-9BE2-2B990E0F111A}"/>
              </a:ext>
            </a:extLst>
          </p:cNvPr>
          <p:cNvSpPr>
            <a:spLocks noChangeArrowheads="1"/>
          </p:cNvSpPr>
          <p:nvPr/>
        </p:nvSpPr>
        <p:spPr bwMode="auto">
          <a:xfrm>
            <a:off x="468312" y="5358368"/>
            <a:ext cx="82073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t>* Directive 2004/l8/EC of the European Parliament and of the Council of 3l March 2004 on the coordination of procedures for the award of public works contracts, public supply contracts and public service contracts </a:t>
            </a:r>
          </a:p>
        </p:txBody>
      </p:sp>
    </p:spTree>
    <p:extLst>
      <p:ext uri="{BB962C8B-B14F-4D97-AF65-F5344CB8AC3E}">
        <p14:creationId xmlns:p14="http://schemas.microsoft.com/office/powerpoint/2010/main" val="41899356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ACB7E49C-9167-0744-88BE-2A7D6002ABC8}"/>
              </a:ext>
            </a:extLst>
          </p:cNvPr>
          <p:cNvSpPr txBox="1">
            <a:spLocks noChangeArrowheads="1"/>
          </p:cNvSpPr>
          <p:nvPr/>
        </p:nvSpPr>
        <p:spPr bwMode="auto">
          <a:xfrm>
            <a:off x="611188" y="1804060"/>
            <a:ext cx="799306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00" b="1" dirty="0"/>
              <a:t>Drafting and contents of the tender dossier</a:t>
            </a:r>
          </a:p>
          <a:p>
            <a:pPr eaLnBrk="1" hangingPunct="1"/>
            <a:endParaRPr lang="en-US" altLang="en-US" sz="1500" dirty="0"/>
          </a:p>
          <a:p>
            <a:pPr eaLnBrk="1" hangingPunct="1"/>
            <a:r>
              <a:rPr lang="en-US" altLang="en-US" sz="1500" b="1" dirty="0"/>
              <a:t>TENDER DOSSIER CONTENTS (</a:t>
            </a:r>
            <a:r>
              <a:rPr lang="en-US" altLang="en-US" sz="1500" dirty="0"/>
              <a:t>indicative</a:t>
            </a:r>
            <a:r>
              <a:rPr lang="en-US" altLang="en-US" sz="1500" b="1" dirty="0"/>
              <a:t>):</a:t>
            </a:r>
          </a:p>
          <a:p>
            <a:pPr eaLnBrk="1" hangingPunct="1"/>
            <a:endParaRPr lang="en-US" altLang="en-US" sz="1500" b="1" dirty="0"/>
          </a:p>
          <a:p>
            <a:pPr eaLnBrk="1" hangingPunct="1"/>
            <a:r>
              <a:rPr lang="en-US" altLang="en-US" sz="1500" b="1" dirty="0"/>
              <a:t>Volume 1: Instructions to tenderer and tender forms</a:t>
            </a:r>
          </a:p>
          <a:p>
            <a:pPr eaLnBrk="1" hangingPunct="1"/>
            <a:r>
              <a:rPr lang="en-US" altLang="en-US" sz="1500" b="1" dirty="0"/>
              <a:t>Volume 2: Draft contract and conditions (PRAG model, FIDIC, different)</a:t>
            </a:r>
          </a:p>
          <a:p>
            <a:pPr eaLnBrk="1" hangingPunct="1"/>
            <a:r>
              <a:rPr lang="en-US" altLang="en-US" sz="1500" b="1" dirty="0"/>
              <a:t>Volume 3: Technical specifications</a:t>
            </a:r>
          </a:p>
          <a:p>
            <a:pPr eaLnBrk="1" hangingPunct="1"/>
            <a:r>
              <a:rPr lang="en-US" altLang="en-US" sz="1500" b="1" dirty="0"/>
              <a:t>Volume 4</a:t>
            </a:r>
            <a:r>
              <a:rPr lang="en-US" altLang="en-US" sz="1500" b="1"/>
              <a:t>: BoQ / Model financial bid / </a:t>
            </a:r>
            <a:r>
              <a:rPr lang="en-US" altLang="en-US" sz="1500" b="1" dirty="0"/>
              <a:t>Schedule of payments</a:t>
            </a:r>
          </a:p>
          <a:p>
            <a:pPr eaLnBrk="1" hangingPunct="1"/>
            <a:r>
              <a:rPr lang="en-US" altLang="en-US" sz="1500" b="1" dirty="0"/>
              <a:t>Volume 5: Design documents and drawings</a:t>
            </a:r>
          </a:p>
          <a:p>
            <a:pPr eaLnBrk="1" hangingPunct="1"/>
            <a:endParaRPr lang="en-US" altLang="en-US" sz="1500" b="1" dirty="0"/>
          </a:p>
          <a:p>
            <a:pPr eaLnBrk="1" hangingPunct="1"/>
            <a:r>
              <a:rPr lang="en-US" altLang="en-US" sz="1500" dirty="0"/>
              <a:t>	The tender documents must clearly state whether a firm, non-revisable price must be quoted. The prices should normally be fixed and not subject to revision, but in specific cases a price revision clause might be justified. If that is the case, they must lay down the conditions and/or formulas for revision of prices during the lifetime of the contract. </a:t>
            </a:r>
          </a:p>
        </p:txBody>
      </p:sp>
      <p:sp>
        <p:nvSpPr>
          <p:cNvPr id="18435" name="Rectangle 2">
            <a:extLst>
              <a:ext uri="{FF2B5EF4-FFF2-40B4-BE49-F238E27FC236}">
                <a16:creationId xmlns:a16="http://schemas.microsoft.com/office/drawing/2014/main" id="{F73BBA0D-A195-D945-9974-61489CD1DAA7}"/>
              </a:ext>
            </a:extLst>
          </p:cNvPr>
          <p:cNvSpPr>
            <a:spLocks noChangeArrowheads="1"/>
          </p:cNvSpPr>
          <p:nvPr/>
        </p:nvSpPr>
        <p:spPr bwMode="auto">
          <a:xfrm>
            <a:off x="755650" y="5108575"/>
            <a:ext cx="7704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2060"/>
                </a:solidFill>
                <a:hlinkClick r:id="rId3"/>
              </a:rPr>
              <a:t>https://webgate.ec.europa.eu/europeaid/online-services/index.cfm?do=publi.welcome&amp;nbPubliList=15&amp;orderby=upd&amp;orderbyad=Desc&amp;searchtype=QS</a:t>
            </a:r>
            <a:endParaRPr lang="en-US" altLang="en-US" sz="1200">
              <a:solidFill>
                <a:srgbClr val="002060"/>
              </a:solidFill>
            </a:endParaRPr>
          </a:p>
        </p:txBody>
      </p:sp>
    </p:spTree>
    <p:extLst>
      <p:ext uri="{BB962C8B-B14F-4D97-AF65-F5344CB8AC3E}">
        <p14:creationId xmlns:p14="http://schemas.microsoft.com/office/powerpoint/2010/main" val="4036418074"/>
      </p:ext>
    </p:extLst>
  </p:cSld>
  <p:clrMapOvr>
    <a:masterClrMapping/>
  </p:clrMapOv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5017</Words>
  <Application>Microsoft Office PowerPoint</Application>
  <PresentationFormat>On-screen Show (4:3)</PresentationFormat>
  <Paragraphs>614</Paragraphs>
  <Slides>63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Arial Narrow</vt:lpstr>
      <vt:lpstr>Calibri</vt:lpstr>
      <vt:lpstr>DIN-Black</vt:lpstr>
      <vt:lpstr>DIN-Bold</vt:lpstr>
      <vt:lpstr>DIN-Regular</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Transport OS and ERAs in IPA II period EuropeAid/139809/IH/SER/TR</dc:title>
  <dc:creator>Ruggero Tabossi</dc:creator>
  <cp:lastModifiedBy>Igor</cp:lastModifiedBy>
  <cp:revision>26</cp:revision>
  <dcterms:created xsi:type="dcterms:W3CDTF">2020-06-18T10:32:56Z</dcterms:created>
  <dcterms:modified xsi:type="dcterms:W3CDTF">2020-08-13T07:01:15Z</dcterms:modified>
</cp:coreProperties>
</file>