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72" r:id="rId15"/>
    <p:sldId id="273" r:id="rId16"/>
    <p:sldId id="269" r:id="rId17"/>
    <p:sldId id="270" r:id="rId18"/>
    <p:sldId id="274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Orta Stil 4 - Vurgu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Orta Stil 4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Orta Stil 4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090" autoAdjust="0"/>
  </p:normalViewPr>
  <p:slideViewPr>
    <p:cSldViewPr>
      <p:cViewPr varScale="1">
        <p:scale>
          <a:sx n="54" d="100"/>
          <a:sy n="54" d="100"/>
        </p:scale>
        <p:origin x="-1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AF370-9FE1-440E-AD14-8F5ED8B96581}" type="datetimeFigureOut">
              <a:rPr lang="tr-TR" smtClean="0"/>
              <a:t>26.05.2020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C7A5AA-DD05-4CB2-9369-7C92637309C1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dirty="0" smtClean="0">
                <a:latin typeface="Arial" pitchFamily="34" charset="0"/>
                <a:cs typeface="Arial" pitchFamily="34" charset="0"/>
              </a:rPr>
              <a:t>Bu listedeki sitelerde sosyal medyada yer alan haberler, gazeteler, makaleler vb. dokümanlar bulunmaktadır.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dirty="0" err="1" smtClean="0">
                <a:latin typeface="Arial" pitchFamily="34" charset="0"/>
                <a:cs typeface="Arial" pitchFamily="34" charset="0"/>
              </a:rPr>
              <a:t>Blog</a:t>
            </a:r>
            <a:r>
              <a:rPr lang="tr-TR" sz="1200" dirty="0" smtClean="0">
                <a:latin typeface="Arial" pitchFamily="34" charset="0"/>
                <a:cs typeface="Arial" pitchFamily="34" charset="0"/>
              </a:rPr>
              <a:t> yazıları oluştururken araştırma için  buradaki verilerden yararlanılabilir.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7A5AA-DD05-4CB2-9369-7C92637309C1}" type="slidenum">
              <a:rPr lang="tr-TR" smtClean="0"/>
              <a:t>2</a:t>
            </a:fld>
            <a:endParaRPr 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7A5AA-DD05-4CB2-9369-7C92637309C1}" type="slidenum">
              <a:rPr lang="tr-TR" smtClean="0"/>
              <a:t>11</a:t>
            </a:fld>
            <a:endParaRPr 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7A5AA-DD05-4CB2-9369-7C92637309C1}" type="slidenum">
              <a:rPr lang="tr-TR" smtClean="0"/>
              <a:t>12</a:t>
            </a:fld>
            <a:endParaRPr lang="tr-T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7A5AA-DD05-4CB2-9369-7C92637309C1}" type="slidenum">
              <a:rPr lang="tr-TR" smtClean="0"/>
              <a:t>13</a:t>
            </a:fld>
            <a:endParaRPr lang="tr-T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7A5AA-DD05-4CB2-9369-7C92637309C1}" type="slidenum">
              <a:rPr lang="tr-TR" smtClean="0"/>
              <a:t>14</a:t>
            </a:fld>
            <a:endParaRPr lang="tr-T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7A5AA-DD05-4CB2-9369-7C92637309C1}" type="slidenum">
              <a:rPr lang="tr-TR" smtClean="0"/>
              <a:t>15</a:t>
            </a:fld>
            <a:endParaRPr lang="tr-T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7A5AA-DD05-4CB2-9369-7C92637309C1}" type="slidenum">
              <a:rPr lang="tr-TR" smtClean="0"/>
              <a:t>16</a:t>
            </a:fld>
            <a:endParaRPr lang="tr-T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7A5AA-DD05-4CB2-9369-7C92637309C1}" type="slidenum">
              <a:rPr lang="tr-TR" smtClean="0"/>
              <a:t>17</a:t>
            </a:fld>
            <a:endParaRPr lang="tr-T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7A5AA-DD05-4CB2-9369-7C92637309C1}" type="slidenum">
              <a:rPr lang="tr-TR" smtClean="0"/>
              <a:t>18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dirty="0" smtClean="0">
                <a:latin typeface="Arial" pitchFamily="34" charset="0"/>
                <a:cs typeface="Arial" pitchFamily="34" charset="0"/>
              </a:rPr>
              <a:t>Verilen program ve sitelerde sosyal medya için oluşturulacak görseller için stok fotoğrafları yer almakta  ve bu fotoğrafları kullanarak görselin sosyal medya için tasarımı yapmak mümkündür.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7A5AA-DD05-4CB2-9369-7C92637309C1}" type="slidenum">
              <a:rPr lang="tr-TR" smtClean="0"/>
              <a:t>3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Verilen programlar sosyal mecralarda paylaşılabilecek videoları</a:t>
            </a:r>
            <a:r>
              <a:rPr lang="tr-TR" baseline="0" dirty="0" smtClean="0"/>
              <a:t> hazırlamak için kullanılmaktadır.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7A5AA-DD05-4CB2-9369-7C92637309C1}" type="slidenum">
              <a:rPr lang="tr-TR" smtClean="0"/>
              <a:t>4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Burada yer alan web siteleri kendisine</a:t>
            </a:r>
            <a:r>
              <a:rPr lang="tr-TR" baseline="0" dirty="0" smtClean="0"/>
              <a:t> bağlanan sosyal medya hesaplarını takip ,analiz etme gibi işlemleri ve oluşturulan postların anında ve zamanlı olarak paylaşılması için kullanılmaktadır. Bu siteler genellikle 3 hesaba kadar ücretsiz işlem sunmaktadır.  Hazırlanan postları her sosyal medya uygulamasının formatında paylaşır.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7A5AA-DD05-4CB2-9369-7C92637309C1}" type="slidenum">
              <a:rPr lang="tr-TR" smtClean="0"/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Bu</a:t>
            </a:r>
            <a:r>
              <a:rPr lang="tr-TR" baseline="0" dirty="0" smtClean="0"/>
              <a:t> hesaplar ilgili sosyal mecralardaki paylaşımların nasıl olması gerektiğiyle ilgili fikir vermesi açısından incelenebilir.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7A5AA-DD05-4CB2-9369-7C92637309C1}" type="slidenum">
              <a:rPr lang="tr-TR" smtClean="0"/>
              <a:t>6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7A5AA-DD05-4CB2-9369-7C92637309C1}" type="slidenum">
              <a:rPr lang="tr-TR" smtClean="0"/>
              <a:t>7</a:t>
            </a:fld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Sosyal</a:t>
            </a:r>
            <a:r>
              <a:rPr lang="tr-TR" baseline="0" dirty="0" smtClean="0"/>
              <a:t> Medya Yönetiminde yeni olanların bu ayarları yapması işin başında olan biri için yönetimi daha kolay hale getirmektedir. Tavsiye niteliğindedir.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7A5AA-DD05-4CB2-9369-7C92637309C1}" type="slidenum">
              <a:rPr lang="tr-TR" smtClean="0"/>
              <a:t>8</a:t>
            </a:fld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Sosyal</a:t>
            </a:r>
            <a:r>
              <a:rPr lang="tr-TR" baseline="0" dirty="0" smtClean="0"/>
              <a:t> Medya Yönetiminde yeni olanların bu ayarları yapması işin başında olan biri için yönetimi daha kolay hale getirmektedir. Tavsiye niteliğindedir.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7A5AA-DD05-4CB2-9369-7C92637309C1}" type="slidenum">
              <a:rPr lang="tr-TR" smtClean="0"/>
              <a:t>9</a:t>
            </a:fld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Sosyal</a:t>
            </a:r>
            <a:r>
              <a:rPr lang="tr-TR" baseline="0" dirty="0" smtClean="0"/>
              <a:t> Medya Yönetiminde yeni olanların bu ayarları yapması işin başında olan biri için yönetimi daha kolay hale getirmektedir. Tavsiye niteliğindedir.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7A5AA-DD05-4CB2-9369-7C92637309C1}" type="slidenum">
              <a:rPr lang="tr-TR" smtClean="0"/>
              <a:t>10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26.05.2020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26.05.2020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26.05.2020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26.05.2020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26.05.2020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26.05.2020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26.05.2020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26.05.2020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26.05.2020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26.05.2020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26.05.2020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26.05.2020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oschedule.com/headline-analyzer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043608" y="404664"/>
            <a:ext cx="7704856" cy="576064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Sosyal Medya Yönetimi</a:t>
            </a:r>
            <a:endParaRPr lang="tr-TR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1268760"/>
            <a:ext cx="7704856" cy="5184576"/>
          </a:xfrm>
        </p:spPr>
        <p:txBody>
          <a:bodyPr/>
          <a:lstStyle/>
          <a:p>
            <a:r>
              <a:rPr lang="tr-TR" b="1" dirty="0" smtClean="0">
                <a:latin typeface="Arial" pitchFamily="34" charset="0"/>
                <a:cs typeface="Arial" pitchFamily="34" charset="0"/>
              </a:rPr>
              <a:t>İçindekiler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Sosyal Medya İçeriği oluştururken kullanılan         materyaller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Gizlilik Ayarları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Reklam Verirken Kullanılan Yöntemler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Etkileşimi Arttırmak için Yapılabilecekler</a:t>
            </a:r>
          </a:p>
          <a:p>
            <a:pPr>
              <a:buFont typeface="Wingdings" pitchFamily="2" charset="2"/>
              <a:buChar char="Ø"/>
            </a:pPr>
            <a:endParaRPr lang="tr-T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043608" y="188640"/>
            <a:ext cx="7848872" cy="72008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dirty="0" smtClean="0">
                <a:latin typeface="Arial" pitchFamily="34" charset="0"/>
                <a:cs typeface="Arial" pitchFamily="34" charset="0"/>
              </a:rPr>
            </a:br>
            <a:r>
              <a:rPr lang="tr-TR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dirty="0" smtClean="0">
                <a:latin typeface="Arial" pitchFamily="34" charset="0"/>
                <a:cs typeface="Arial" pitchFamily="34" charset="0"/>
              </a:rPr>
            </a:br>
            <a:r>
              <a:rPr lang="tr-TR" sz="3100" b="1" dirty="0" smtClean="0">
                <a:latin typeface="Arial" pitchFamily="34" charset="0"/>
                <a:cs typeface="Arial" pitchFamily="34" charset="0"/>
              </a:rPr>
              <a:t>Gizlilik Ayarları</a:t>
            </a:r>
            <a:endParaRPr lang="tr-TR" sz="3100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1052736"/>
            <a:ext cx="7848872" cy="5400600"/>
          </a:xfrm>
        </p:spPr>
        <p:txBody>
          <a:bodyPr>
            <a:normAutofit/>
          </a:bodyPr>
          <a:lstStyle/>
          <a:p>
            <a:r>
              <a:rPr lang="tr-TR" sz="2800" b="1" dirty="0" err="1" smtClean="0">
                <a:latin typeface="Arial" pitchFamily="34" charset="0"/>
                <a:cs typeface="Arial" pitchFamily="34" charset="0"/>
              </a:rPr>
              <a:t>Youtube</a:t>
            </a:r>
            <a:endParaRPr lang="tr-TR" sz="2800" b="1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Kanal açıklaması girilmeli</a:t>
            </a:r>
          </a:p>
          <a:p>
            <a:pPr lvl="0">
              <a:buFont typeface="Wingdings" pitchFamily="2" charset="2"/>
              <a:buChar char="Ø"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Logo ve kapak fotoğrafı olacak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0"/>
            <a:r>
              <a:rPr lang="tr-TR" sz="2800" b="1" dirty="0" err="1" smtClean="0">
                <a:latin typeface="Arial" pitchFamily="34" charset="0"/>
                <a:cs typeface="Arial" pitchFamily="34" charset="0"/>
              </a:rPr>
              <a:t>Instagram</a:t>
            </a:r>
            <a:endParaRPr lang="tr-TR" sz="2800" b="1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Storyde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1080*1920 ölçü kullanılmalı</a:t>
            </a:r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Minimum 500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pixel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çözünürlük</a:t>
            </a:r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Shadow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ban 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almamak için hep 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aynı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hashtagleri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yazmayın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Etkileşim oranın normalin çok üstündeyse bir paylaşımda “keşfet” e çıkıyorsun. Beğeni, yorumlar, kaydet oranıyla ilgili. </a:t>
            </a:r>
          </a:p>
          <a:p>
            <a:pPr lvl="0"/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endParaRPr lang="tr-TR" sz="4000" b="1" dirty="0" smtClean="0">
              <a:latin typeface="Arial" pitchFamily="34" charset="0"/>
              <a:cs typeface="Arial" pitchFamily="34" charset="0"/>
            </a:endParaRPr>
          </a:p>
          <a:p>
            <a:endParaRPr lang="tr-TR" sz="4000" b="1" dirty="0" smtClean="0">
              <a:latin typeface="Arial" pitchFamily="34" charset="0"/>
              <a:cs typeface="Arial" pitchFamily="34" charset="0"/>
            </a:endParaRPr>
          </a:p>
          <a:p>
            <a:endParaRPr lang="tr-TR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043608" y="188640"/>
            <a:ext cx="7848872" cy="72008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dirty="0" smtClean="0">
                <a:latin typeface="Arial" pitchFamily="34" charset="0"/>
                <a:cs typeface="Arial" pitchFamily="34" charset="0"/>
              </a:rPr>
            </a:br>
            <a:r>
              <a:rPr lang="tr-TR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dirty="0" smtClean="0">
                <a:latin typeface="Arial" pitchFamily="34" charset="0"/>
                <a:cs typeface="Arial" pitchFamily="34" charset="0"/>
              </a:rPr>
            </a:br>
            <a:r>
              <a:rPr lang="tr-TR" sz="3200" dirty="0" smtClean="0">
                <a:latin typeface="Arial" pitchFamily="34" charset="0"/>
                <a:cs typeface="Arial" pitchFamily="34" charset="0"/>
              </a:rPr>
              <a:t>Reklam Verirken Kullanılan </a:t>
            </a:r>
            <a:r>
              <a:rPr lang="tr-TR" sz="3200" dirty="0" smtClean="0">
                <a:latin typeface="Arial" pitchFamily="34" charset="0"/>
                <a:cs typeface="Arial" pitchFamily="34" charset="0"/>
              </a:rPr>
              <a:t>Yöntemler</a:t>
            </a:r>
            <a:endParaRPr lang="tr-TR" sz="3100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1052736"/>
            <a:ext cx="7848872" cy="5400600"/>
          </a:xfrm>
        </p:spPr>
        <p:txBody>
          <a:bodyPr>
            <a:normAutofit/>
          </a:bodyPr>
          <a:lstStyle/>
          <a:p>
            <a:r>
              <a:rPr lang="tr-TR" sz="2800" b="1" dirty="0" err="1" smtClean="0">
                <a:latin typeface="Arial" pitchFamily="34" charset="0"/>
                <a:cs typeface="Arial" pitchFamily="34" charset="0"/>
              </a:rPr>
              <a:t>Business</a:t>
            </a:r>
            <a:r>
              <a:rPr lang="tr-TR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800" b="1" dirty="0" err="1" smtClean="0">
                <a:latin typeface="Arial" pitchFamily="34" charset="0"/>
                <a:cs typeface="Arial" pitchFamily="34" charset="0"/>
              </a:rPr>
              <a:t>Manager</a:t>
            </a:r>
            <a:endParaRPr lang="tr-TR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Facebook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hesaplarını yönetmek,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Instagram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hesaplarına reklam vermek için kullanılıyor.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Medya Ajansı olarak bir işletme 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açılıyor</a:t>
            </a:r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İşletmede 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yöneticiler oluyor. 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Reklam vereceğimizde “reklam yöneticisinden” işlem yapıyoruz.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Facebook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Piksel: reklama tıkladıktan sonraki sürecin analizini 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yapıyor.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Sayfa gönderileri önceden planlanıp ileri tarihli talimat verilebiliyor. (Şimdi paylaş-planla)</a:t>
            </a:r>
          </a:p>
          <a:p>
            <a:endParaRPr lang="tr-TR" sz="2800" b="1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endParaRPr lang="tr-TR" sz="4000" b="1" dirty="0" smtClean="0">
              <a:latin typeface="Arial" pitchFamily="34" charset="0"/>
              <a:cs typeface="Arial" pitchFamily="34" charset="0"/>
            </a:endParaRPr>
          </a:p>
          <a:p>
            <a:endParaRPr lang="tr-TR" sz="4000" b="1" dirty="0" smtClean="0">
              <a:latin typeface="Arial" pitchFamily="34" charset="0"/>
              <a:cs typeface="Arial" pitchFamily="34" charset="0"/>
            </a:endParaRPr>
          </a:p>
          <a:p>
            <a:endParaRPr lang="tr-TR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043608" y="188640"/>
            <a:ext cx="7848872" cy="72008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dirty="0" smtClean="0">
                <a:latin typeface="Arial" pitchFamily="34" charset="0"/>
                <a:cs typeface="Arial" pitchFamily="34" charset="0"/>
              </a:rPr>
            </a:br>
            <a:r>
              <a:rPr lang="tr-TR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dirty="0" smtClean="0">
                <a:latin typeface="Arial" pitchFamily="34" charset="0"/>
                <a:cs typeface="Arial" pitchFamily="34" charset="0"/>
              </a:rPr>
            </a:br>
            <a:r>
              <a:rPr lang="tr-TR" sz="3200" dirty="0" smtClean="0">
                <a:latin typeface="Arial" pitchFamily="34" charset="0"/>
                <a:cs typeface="Arial" pitchFamily="34" charset="0"/>
              </a:rPr>
              <a:t>Reklam Verirken Kullanılan </a:t>
            </a:r>
            <a:r>
              <a:rPr lang="tr-TR" sz="3200" dirty="0" smtClean="0">
                <a:latin typeface="Arial" pitchFamily="34" charset="0"/>
                <a:cs typeface="Arial" pitchFamily="34" charset="0"/>
              </a:rPr>
              <a:t>Yöntemler</a:t>
            </a:r>
            <a:endParaRPr lang="tr-TR" sz="3100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1052736"/>
            <a:ext cx="7848872" cy="5400600"/>
          </a:xfrm>
        </p:spPr>
        <p:txBody>
          <a:bodyPr>
            <a:normAutofit/>
          </a:bodyPr>
          <a:lstStyle/>
          <a:p>
            <a:r>
              <a:rPr lang="tr-TR" sz="2800" b="1" dirty="0" err="1" smtClean="0">
                <a:latin typeface="Arial" pitchFamily="34" charset="0"/>
                <a:cs typeface="Arial" pitchFamily="34" charset="0"/>
              </a:rPr>
              <a:t>Business</a:t>
            </a:r>
            <a:r>
              <a:rPr lang="tr-TR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800" b="1" dirty="0" err="1" smtClean="0">
                <a:latin typeface="Arial" pitchFamily="34" charset="0"/>
                <a:cs typeface="Arial" pitchFamily="34" charset="0"/>
              </a:rPr>
              <a:t>Manager</a:t>
            </a:r>
            <a:endParaRPr lang="tr-TR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dirty="0" err="1" smtClean="0">
                <a:latin typeface="Arial" pitchFamily="34" charset="0"/>
                <a:cs typeface="Arial" pitchFamily="34" charset="0"/>
              </a:rPr>
              <a:t>Business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manager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kişisel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hesaplara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otomatikmen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reklam hesabı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oluşturuyor.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Şirkete reklam hesabı açmayıp şahsi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hesaptan da reklam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verilebilir.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Şirkete reklam hesabı açmak için:  İşletme ayarları altında Hesaplar-Reklam Hesaplarında hesap açmak gerekiyor, reklam verebilmek için.</a:t>
            </a:r>
          </a:p>
          <a:p>
            <a:pPr>
              <a:buFont typeface="Wingdings" pitchFamily="2" charset="2"/>
              <a:buChar char="Ø"/>
            </a:pPr>
            <a:r>
              <a:rPr lang="tr-TR" dirty="0" err="1" smtClean="0">
                <a:latin typeface="Arial" pitchFamily="34" charset="0"/>
                <a:cs typeface="Arial" pitchFamily="34" charset="0"/>
              </a:rPr>
              <a:t>Business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Manager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-Analiz ve Raporlama-Analizler, sayfa hakkında raporlama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alabiliyoruz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Panolardan özel filtreleme, raporlama şablonu oluşturulabiliyor. Raporlama yapılacak metrikleri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seçip,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Excell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dosyası olarak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indirilebiliyor.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endParaRPr lang="tr-TR" sz="2800" b="1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endParaRPr lang="tr-TR" sz="4000" b="1" dirty="0" smtClean="0">
              <a:latin typeface="Arial" pitchFamily="34" charset="0"/>
              <a:cs typeface="Arial" pitchFamily="34" charset="0"/>
            </a:endParaRPr>
          </a:p>
          <a:p>
            <a:endParaRPr lang="tr-TR" sz="4000" b="1" dirty="0" smtClean="0">
              <a:latin typeface="Arial" pitchFamily="34" charset="0"/>
              <a:cs typeface="Arial" pitchFamily="34" charset="0"/>
            </a:endParaRPr>
          </a:p>
          <a:p>
            <a:endParaRPr lang="tr-TR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043608" y="188640"/>
            <a:ext cx="7848872" cy="72008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dirty="0" smtClean="0">
                <a:latin typeface="Arial" pitchFamily="34" charset="0"/>
                <a:cs typeface="Arial" pitchFamily="34" charset="0"/>
              </a:rPr>
            </a:br>
            <a:r>
              <a:rPr lang="tr-TR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dirty="0" smtClean="0">
                <a:latin typeface="Arial" pitchFamily="34" charset="0"/>
                <a:cs typeface="Arial" pitchFamily="34" charset="0"/>
              </a:rPr>
            </a:br>
            <a:r>
              <a:rPr lang="tr-TR" sz="3200" dirty="0" smtClean="0">
                <a:latin typeface="Arial" pitchFamily="34" charset="0"/>
                <a:cs typeface="Arial" pitchFamily="34" charset="0"/>
              </a:rPr>
              <a:t>Reklam Verirken Kullanılan </a:t>
            </a:r>
            <a:r>
              <a:rPr lang="tr-TR" sz="3200" dirty="0" smtClean="0">
                <a:latin typeface="Arial" pitchFamily="34" charset="0"/>
                <a:cs typeface="Arial" pitchFamily="34" charset="0"/>
              </a:rPr>
              <a:t>Yöntemler</a:t>
            </a:r>
            <a:endParaRPr lang="tr-TR" sz="3100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1052736"/>
            <a:ext cx="7848872" cy="5400600"/>
          </a:xfrm>
        </p:spPr>
        <p:txBody>
          <a:bodyPr>
            <a:normAutofit fontScale="92500" lnSpcReduction="20000"/>
          </a:bodyPr>
          <a:lstStyle/>
          <a:p>
            <a:r>
              <a:rPr lang="tr-TR" sz="3600" b="1" dirty="0" err="1" smtClean="0">
                <a:latin typeface="Arial" pitchFamily="34" charset="0"/>
                <a:cs typeface="Arial" pitchFamily="34" charset="0"/>
              </a:rPr>
              <a:t>Facebook</a:t>
            </a:r>
            <a:r>
              <a:rPr lang="tr-TR" sz="36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3600" b="1" dirty="0" err="1" smtClean="0">
                <a:latin typeface="Arial" pitchFamily="34" charset="0"/>
                <a:cs typeface="Arial" pitchFamily="34" charset="0"/>
              </a:rPr>
              <a:t>Instagram</a:t>
            </a:r>
            <a:r>
              <a:rPr lang="tr-TR" sz="3600" b="1" dirty="0" smtClean="0">
                <a:latin typeface="Arial" pitchFamily="34" charset="0"/>
                <a:cs typeface="Arial" pitchFamily="34" charset="0"/>
              </a:rPr>
              <a:t> Reklam Verme</a:t>
            </a:r>
            <a:endParaRPr lang="tr-TR" sz="36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tr-TR" sz="2800" dirty="0" smtClean="0">
                <a:latin typeface="Arial" pitchFamily="34" charset="0"/>
                <a:cs typeface="Arial" pitchFamily="34" charset="0"/>
              </a:rPr>
              <a:t>TL ile çalışıyor</a:t>
            </a:r>
          </a:p>
          <a:p>
            <a:pPr lvl="0">
              <a:buFont typeface="Wingdings" pitchFamily="2" charset="2"/>
              <a:buChar char="Ø"/>
            </a:pPr>
            <a:r>
              <a:rPr lang="tr-TR" sz="2800" dirty="0" smtClean="0">
                <a:latin typeface="Arial" pitchFamily="34" charset="0"/>
                <a:cs typeface="Arial" pitchFamily="34" charset="0"/>
              </a:rPr>
              <a:t>Pazarlama amacınınız belirlemeliyiz. Bizimki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“bilinirlik”</a:t>
            </a:r>
          </a:p>
          <a:p>
            <a:pPr lvl="0">
              <a:buFont typeface="Wingdings" pitchFamily="2" charset="2"/>
              <a:buChar char="Ø"/>
            </a:pPr>
            <a:r>
              <a:rPr lang="tr-TR" sz="2800" dirty="0" smtClean="0">
                <a:latin typeface="Arial" pitchFamily="34" charset="0"/>
                <a:cs typeface="Arial" pitchFamily="34" charset="0"/>
              </a:rPr>
              <a:t>Reklamın gösterileceği bölgeyi, yaş grubunu, cinsiyetini, demografik bilgilerini seçebiliyorsun. Bunu hedef kitle olarak kaydedip, daha sonra da kullanabilirsin.</a:t>
            </a:r>
          </a:p>
          <a:p>
            <a:pPr lvl="0">
              <a:buFont typeface="Wingdings" pitchFamily="2" charset="2"/>
              <a:buChar char="Ø"/>
            </a:pPr>
            <a:r>
              <a:rPr lang="tr-TR" sz="2800" dirty="0" smtClean="0">
                <a:latin typeface="Arial" pitchFamily="34" charset="0"/>
                <a:cs typeface="Arial" pitchFamily="34" charset="0"/>
              </a:rPr>
              <a:t>Seçime göre “hedef kitle büyüklüğünü” ve “tahmini günlük sonuç aralığını” veriyor.</a:t>
            </a:r>
          </a:p>
          <a:p>
            <a:pPr lvl="0">
              <a:buFont typeface="Wingdings" pitchFamily="2" charset="2"/>
              <a:buChar char="Ø"/>
            </a:pPr>
            <a:r>
              <a:rPr lang="tr-TR" sz="2800" dirty="0" smtClean="0">
                <a:latin typeface="Arial" pitchFamily="34" charset="0"/>
                <a:cs typeface="Arial" pitchFamily="34" charset="0"/>
              </a:rPr>
              <a:t>Reklam Alanları Seçimi: Otomatik dersen kendisi optimize ediyor, kendin düzenleyebilirsin, nerede hangi alanda görünsün diye.</a:t>
            </a:r>
          </a:p>
          <a:p>
            <a:pPr lvl="0">
              <a:buFont typeface="Wingdings" pitchFamily="2" charset="2"/>
              <a:buChar char="Ø"/>
            </a:pPr>
            <a:r>
              <a:rPr lang="tr-TR" sz="2800" dirty="0" smtClean="0">
                <a:latin typeface="Arial" pitchFamily="34" charset="0"/>
                <a:cs typeface="Arial" pitchFamily="34" charset="0"/>
              </a:rPr>
              <a:t>Değerlendirmeyi “Trafik” seçersen web sayfasına yönlendirmeyi maksimize ediyor. </a:t>
            </a:r>
          </a:p>
          <a:p>
            <a:pPr lvl="0">
              <a:buFont typeface="Wingdings" pitchFamily="2" charset="2"/>
              <a:buChar char="Ø"/>
            </a:pPr>
            <a:endParaRPr lang="tr-TR" sz="3100" dirty="0" smtClean="0">
              <a:latin typeface="Arial" pitchFamily="34" charset="0"/>
              <a:cs typeface="Arial" pitchFamily="34" charset="0"/>
            </a:endParaRPr>
          </a:p>
          <a:p>
            <a:endParaRPr lang="tr-TR" sz="2800" b="1" dirty="0" smtClean="0">
              <a:latin typeface="Arial" pitchFamily="34" charset="0"/>
              <a:cs typeface="Arial" pitchFamily="34" charset="0"/>
            </a:endParaRPr>
          </a:p>
          <a:p>
            <a:endParaRPr lang="tr-TR" sz="2800" b="1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endParaRPr lang="tr-TR" sz="4000" b="1" dirty="0" smtClean="0">
              <a:latin typeface="Arial" pitchFamily="34" charset="0"/>
              <a:cs typeface="Arial" pitchFamily="34" charset="0"/>
            </a:endParaRPr>
          </a:p>
          <a:p>
            <a:endParaRPr lang="tr-TR" sz="4000" b="1" dirty="0" smtClean="0">
              <a:latin typeface="Arial" pitchFamily="34" charset="0"/>
              <a:cs typeface="Arial" pitchFamily="34" charset="0"/>
            </a:endParaRPr>
          </a:p>
          <a:p>
            <a:endParaRPr lang="tr-TR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043608" y="188640"/>
            <a:ext cx="7848872" cy="72008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dirty="0" smtClean="0">
                <a:latin typeface="Arial" pitchFamily="34" charset="0"/>
                <a:cs typeface="Arial" pitchFamily="34" charset="0"/>
              </a:rPr>
            </a:br>
            <a:r>
              <a:rPr lang="tr-TR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dirty="0" smtClean="0">
                <a:latin typeface="Arial" pitchFamily="34" charset="0"/>
                <a:cs typeface="Arial" pitchFamily="34" charset="0"/>
              </a:rPr>
            </a:br>
            <a:r>
              <a:rPr lang="tr-TR" sz="3200" dirty="0" smtClean="0">
                <a:latin typeface="Arial" pitchFamily="34" charset="0"/>
                <a:cs typeface="Arial" pitchFamily="34" charset="0"/>
              </a:rPr>
              <a:t>Reklam Verirken Kullanılan </a:t>
            </a:r>
            <a:r>
              <a:rPr lang="tr-TR" sz="3200" dirty="0" smtClean="0">
                <a:latin typeface="Arial" pitchFamily="34" charset="0"/>
                <a:cs typeface="Arial" pitchFamily="34" charset="0"/>
              </a:rPr>
              <a:t>Yöntemler</a:t>
            </a:r>
            <a:endParaRPr lang="tr-TR" sz="3100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1052736"/>
            <a:ext cx="7848872" cy="5400600"/>
          </a:xfrm>
        </p:spPr>
        <p:txBody>
          <a:bodyPr>
            <a:normAutofit/>
          </a:bodyPr>
          <a:lstStyle/>
          <a:p>
            <a:r>
              <a:rPr lang="tr-TR" sz="2800" b="1" dirty="0" err="1" smtClean="0">
                <a:latin typeface="Arial" pitchFamily="34" charset="0"/>
                <a:cs typeface="Arial" pitchFamily="34" charset="0"/>
              </a:rPr>
              <a:t>Facebook</a:t>
            </a:r>
            <a:r>
              <a:rPr lang="tr-TR" sz="28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2800" b="1" dirty="0" err="1" smtClean="0">
                <a:latin typeface="Arial" pitchFamily="34" charset="0"/>
                <a:cs typeface="Arial" pitchFamily="34" charset="0"/>
              </a:rPr>
              <a:t>Instagram</a:t>
            </a:r>
            <a:r>
              <a:rPr lang="tr-TR" sz="2800" b="1" dirty="0" smtClean="0">
                <a:latin typeface="Arial" pitchFamily="34" charset="0"/>
                <a:cs typeface="Arial" pitchFamily="34" charset="0"/>
              </a:rPr>
              <a:t> Reklam Verme</a:t>
            </a:r>
            <a:endParaRPr lang="tr-TR" sz="28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Facebook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hesabında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Instagram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tabine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kayıt yapılmazsa, reklam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Instagramda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yayınlanamıyor. </a:t>
            </a:r>
          </a:p>
          <a:p>
            <a:pPr lvl="0">
              <a:buFont typeface="Wingdings" pitchFamily="2" charset="2"/>
              <a:buChar char="Ø"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Reklamın onayı sadece 2-3 saat sürüyor. </a:t>
            </a:r>
          </a:p>
          <a:p>
            <a:pPr lvl="0">
              <a:buFont typeface="Wingdings" pitchFamily="2" charset="2"/>
              <a:buChar char="Ø"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Hesaba bakiye eklemek gerekiyor. Kartın kayıtlı olması yeterli değil.</a:t>
            </a:r>
          </a:p>
          <a:p>
            <a:pPr lvl="0">
              <a:buFont typeface="Wingdings" pitchFamily="2" charset="2"/>
              <a:buChar char="Ø"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Analiz ve Raporlama-Reklam 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raporları mevcut</a:t>
            </a:r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“Adsız rapor paylaşımı” ile raporu herhangi biri ile paylaşabilirsin. Raporun linkini iletiyor.</a:t>
            </a:r>
          </a:p>
          <a:p>
            <a:endParaRPr lang="tr-TR" sz="2800" b="1" dirty="0" smtClean="0">
              <a:latin typeface="Arial" pitchFamily="34" charset="0"/>
              <a:cs typeface="Arial" pitchFamily="34" charset="0"/>
            </a:endParaRPr>
          </a:p>
          <a:p>
            <a:endParaRPr lang="tr-TR" sz="2800" b="1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endParaRPr lang="tr-TR" sz="4000" b="1" dirty="0" smtClean="0">
              <a:latin typeface="Arial" pitchFamily="34" charset="0"/>
              <a:cs typeface="Arial" pitchFamily="34" charset="0"/>
            </a:endParaRPr>
          </a:p>
          <a:p>
            <a:endParaRPr lang="tr-TR" sz="4000" b="1" dirty="0" smtClean="0">
              <a:latin typeface="Arial" pitchFamily="34" charset="0"/>
              <a:cs typeface="Arial" pitchFamily="34" charset="0"/>
            </a:endParaRPr>
          </a:p>
          <a:p>
            <a:endParaRPr lang="tr-TR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043608" y="188640"/>
            <a:ext cx="7848872" cy="72008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dirty="0" smtClean="0">
                <a:latin typeface="Arial" pitchFamily="34" charset="0"/>
                <a:cs typeface="Arial" pitchFamily="34" charset="0"/>
              </a:rPr>
            </a:br>
            <a:r>
              <a:rPr lang="tr-TR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dirty="0" smtClean="0">
                <a:latin typeface="Arial" pitchFamily="34" charset="0"/>
                <a:cs typeface="Arial" pitchFamily="34" charset="0"/>
              </a:rPr>
            </a:br>
            <a:r>
              <a:rPr lang="tr-TR" sz="3200" dirty="0" smtClean="0">
                <a:latin typeface="Arial" pitchFamily="34" charset="0"/>
                <a:cs typeface="Arial" pitchFamily="34" charset="0"/>
              </a:rPr>
              <a:t>Reklam Verirken Kullanılan </a:t>
            </a:r>
            <a:r>
              <a:rPr lang="tr-TR" sz="3200" dirty="0" smtClean="0">
                <a:latin typeface="Arial" pitchFamily="34" charset="0"/>
                <a:cs typeface="Arial" pitchFamily="34" charset="0"/>
              </a:rPr>
              <a:t>Yöntemler</a:t>
            </a:r>
            <a:endParaRPr lang="tr-TR" sz="3100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1052736"/>
            <a:ext cx="7848872" cy="5400600"/>
          </a:xfrm>
        </p:spPr>
        <p:txBody>
          <a:bodyPr>
            <a:normAutofit fontScale="92500" lnSpcReduction="10000"/>
          </a:bodyPr>
          <a:lstStyle/>
          <a:p>
            <a:r>
              <a:rPr lang="tr-TR" sz="2800" b="1" dirty="0" err="1" smtClean="0">
                <a:latin typeface="Arial" pitchFamily="34" charset="0"/>
                <a:cs typeface="Arial" pitchFamily="34" charset="0"/>
              </a:rPr>
              <a:t>Twitter</a:t>
            </a:r>
            <a:endParaRPr lang="tr-TR" sz="28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Euro ile çalışıyor</a:t>
            </a:r>
          </a:p>
          <a:p>
            <a:pPr lvl="0">
              <a:buFont typeface="Wingdings" pitchFamily="2" charset="2"/>
              <a:buChar char="Ø"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Reklamla ilgili bir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tweet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oluşturuyorsun</a:t>
            </a:r>
          </a:p>
          <a:p>
            <a:pPr lvl="0">
              <a:buFont typeface="Wingdings" pitchFamily="2" charset="2"/>
              <a:buChar char="Ø"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Profilden girip “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Twitter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Reklam” butonunu seçiyorsun. </a:t>
            </a:r>
          </a:p>
          <a:p>
            <a:pPr lvl="0">
              <a:buFont typeface="Wingdings" pitchFamily="2" charset="2"/>
              <a:buChar char="Ø"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Kampanyanın amacını seçiyorsun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tr-TR" sz="2400" b="1" dirty="0" err="1" smtClean="0"/>
              <a:t>LinkedIn</a:t>
            </a:r>
            <a:endParaRPr lang="tr-TR" sz="2400" dirty="0" smtClean="0"/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USD ile çalışıyor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İş-Reklam Verin-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LinkedIn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Business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sayfası geliyor-Reklam Modelleri 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Üç tip reklam modeli var. “Metin Reklamları”, verim ölçüsünde ödeme yapılabilecek modeldir. 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Reklam Başlığı (13 karakter)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Açıklaması (75 karakter)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Günlük en az 10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usd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bütçe ayırmak gerekiyor.</a:t>
            </a:r>
          </a:p>
          <a:p>
            <a:pPr lvl="0"/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endParaRPr lang="tr-TR" sz="2800" b="1" dirty="0" smtClean="0">
              <a:latin typeface="Arial" pitchFamily="34" charset="0"/>
              <a:cs typeface="Arial" pitchFamily="34" charset="0"/>
            </a:endParaRPr>
          </a:p>
          <a:p>
            <a:endParaRPr lang="tr-TR" sz="2800" b="1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endParaRPr lang="tr-TR" sz="4000" b="1" dirty="0" smtClean="0">
              <a:latin typeface="Arial" pitchFamily="34" charset="0"/>
              <a:cs typeface="Arial" pitchFamily="34" charset="0"/>
            </a:endParaRPr>
          </a:p>
          <a:p>
            <a:endParaRPr lang="tr-TR" sz="4000" b="1" dirty="0" smtClean="0">
              <a:latin typeface="Arial" pitchFamily="34" charset="0"/>
              <a:cs typeface="Arial" pitchFamily="34" charset="0"/>
            </a:endParaRPr>
          </a:p>
          <a:p>
            <a:endParaRPr lang="tr-TR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043608" y="188640"/>
            <a:ext cx="7848872" cy="72008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dirty="0" smtClean="0">
                <a:latin typeface="Arial" pitchFamily="34" charset="0"/>
                <a:cs typeface="Arial" pitchFamily="34" charset="0"/>
              </a:rPr>
            </a:br>
            <a:r>
              <a:rPr lang="tr-TR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dirty="0" smtClean="0">
                <a:latin typeface="Arial" pitchFamily="34" charset="0"/>
                <a:cs typeface="Arial" pitchFamily="34" charset="0"/>
              </a:rPr>
            </a:br>
            <a:r>
              <a:rPr lang="tr-TR" sz="3200" dirty="0" smtClean="0">
                <a:latin typeface="Arial" pitchFamily="34" charset="0"/>
                <a:cs typeface="Arial" pitchFamily="34" charset="0"/>
              </a:rPr>
              <a:t>Etkileşimi Arttırmak için </a:t>
            </a:r>
            <a:r>
              <a:rPr lang="tr-TR" sz="3200" dirty="0" smtClean="0">
                <a:latin typeface="Arial" pitchFamily="34" charset="0"/>
                <a:cs typeface="Arial" pitchFamily="34" charset="0"/>
              </a:rPr>
              <a:t>Yapılabilecekler</a:t>
            </a:r>
            <a:endParaRPr lang="tr-TR" sz="3100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1052736"/>
            <a:ext cx="7848872" cy="540060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Hedef 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kitleyi iyi 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belirlemek </a:t>
            </a:r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Hedef kitle neyi merak ediyor, onun kafa yapısıyla düşün ve ilgilendiği içeriği 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oluşturmak.</a:t>
            </a:r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Görsellerde transparan 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logo 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kullanımı.</a:t>
            </a:r>
          </a:p>
          <a:p>
            <a:pPr>
              <a:buFont typeface="Wingdings" pitchFamily="2" charset="2"/>
              <a:buChar char="Ø"/>
            </a:pPr>
            <a:r>
              <a:rPr lang="tr-TR" sz="2400" b="1" dirty="0" err="1" smtClean="0">
                <a:latin typeface="Arial" pitchFamily="34" charset="0"/>
                <a:cs typeface="Arial" pitchFamily="34" charset="0"/>
              </a:rPr>
              <a:t>Edge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 err="1" smtClean="0">
                <a:latin typeface="Arial" pitchFamily="34" charset="0"/>
                <a:cs typeface="Arial" pitchFamily="34" charset="0"/>
              </a:rPr>
              <a:t>Rank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: İçeriğinde 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link olan içerikler daha az kişiye gösteriliyor. Sizinle etkileşime girenlere gösteriyor. İçerik zenginse daha çok kişiye gösteriyor.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Facebook’a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özgü olarak video 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yüklediyseniz en çok kişiye 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gösterir.</a:t>
            </a:r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Instagram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LinkedIn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Twitter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etkileşim oranına göre gösteriyor. </a:t>
            </a:r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tr-TR" sz="2800" b="1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endParaRPr lang="tr-TR" sz="4000" b="1" dirty="0" smtClean="0">
              <a:latin typeface="Arial" pitchFamily="34" charset="0"/>
              <a:cs typeface="Arial" pitchFamily="34" charset="0"/>
            </a:endParaRPr>
          </a:p>
          <a:p>
            <a:endParaRPr lang="tr-TR" sz="4000" b="1" dirty="0" smtClean="0">
              <a:latin typeface="Arial" pitchFamily="34" charset="0"/>
              <a:cs typeface="Arial" pitchFamily="34" charset="0"/>
            </a:endParaRPr>
          </a:p>
          <a:p>
            <a:endParaRPr lang="tr-TR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043608" y="188640"/>
            <a:ext cx="7848872" cy="72008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dirty="0" smtClean="0">
                <a:latin typeface="Arial" pitchFamily="34" charset="0"/>
                <a:cs typeface="Arial" pitchFamily="34" charset="0"/>
              </a:rPr>
            </a:br>
            <a:r>
              <a:rPr lang="tr-TR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dirty="0" smtClean="0">
                <a:latin typeface="Arial" pitchFamily="34" charset="0"/>
                <a:cs typeface="Arial" pitchFamily="34" charset="0"/>
              </a:rPr>
            </a:br>
            <a:r>
              <a:rPr lang="tr-TR" sz="3200" dirty="0" smtClean="0">
                <a:latin typeface="Arial" pitchFamily="34" charset="0"/>
                <a:cs typeface="Arial" pitchFamily="34" charset="0"/>
              </a:rPr>
              <a:t>Etkileşimi Arttırmak için </a:t>
            </a:r>
            <a:r>
              <a:rPr lang="tr-TR" sz="3200" dirty="0" smtClean="0">
                <a:latin typeface="Arial" pitchFamily="34" charset="0"/>
                <a:cs typeface="Arial" pitchFamily="34" charset="0"/>
              </a:rPr>
              <a:t>Yapılabilecekler</a:t>
            </a:r>
            <a:endParaRPr lang="tr-TR" sz="3100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1052736"/>
            <a:ext cx="7848872" cy="5544616"/>
          </a:xfrm>
        </p:spPr>
        <p:txBody>
          <a:bodyPr>
            <a:normAutofit fontScale="92500" lnSpcReduction="10000"/>
          </a:bodyPr>
          <a:lstStyle/>
          <a:p>
            <a:pPr lvl="0">
              <a:buFont typeface="Wingdings" pitchFamily="2" charset="2"/>
              <a:buChar char="Ø"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Takipçilere soru sorarak etkileşime girmeleri sağlanabilir.</a:t>
            </a:r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Hashtag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: Sayfayla ilgili  trend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hashtagler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kullanılarak etkileşim arttırılabilir.</a:t>
            </a:r>
          </a:p>
          <a:p>
            <a:pPr lvl="0">
              <a:buFont typeface="Wingdings" pitchFamily="2" charset="2"/>
              <a:buChar char="Ø"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 Paylaşıma 5-10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hashtag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yazılabilir.</a:t>
            </a:r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Günde en fazla 3 paylaşım 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ideal</a:t>
            </a:r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Hedef kitlenin en çok çevrimiçi olduğu saatler ve günlerde paylaşmak daha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fazdalıdır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elen 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beğenileri daha 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çok kimler beğeniyor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, yorum 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yapıyor analiz etmek önemli.</a:t>
            </a:r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Paravan hesap, takibe takip işlemiyle, #takibe takip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hashtag’i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ile kendine takipçi topluyor. Bu hesapta yayınlanan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retweetler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şirkete takipçi getirebilir.</a:t>
            </a:r>
          </a:p>
          <a:p>
            <a:pPr lvl="0">
              <a:buFont typeface="Wingdings" pitchFamily="2" charset="2"/>
              <a:buChar char="Ø"/>
            </a:pP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Instagram’da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60 dan fazla kişiye takip talebi yapamıyorsun.</a:t>
            </a:r>
          </a:p>
          <a:p>
            <a:pPr lvl="0">
              <a:buFont typeface="Wingdings" pitchFamily="2" charset="2"/>
              <a:buChar char="Ø"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Takipçi satın almayın, çoğunlukla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fake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hesap, sayfa beğenisine katkısı var sadece.</a:t>
            </a:r>
          </a:p>
          <a:p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tr-TR" sz="2800" b="1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endParaRPr lang="tr-TR" sz="4000" b="1" dirty="0" smtClean="0">
              <a:latin typeface="Arial" pitchFamily="34" charset="0"/>
              <a:cs typeface="Arial" pitchFamily="34" charset="0"/>
            </a:endParaRPr>
          </a:p>
          <a:p>
            <a:endParaRPr lang="tr-TR" sz="4000" b="1" dirty="0" smtClean="0">
              <a:latin typeface="Arial" pitchFamily="34" charset="0"/>
              <a:cs typeface="Arial" pitchFamily="34" charset="0"/>
            </a:endParaRPr>
          </a:p>
          <a:p>
            <a:endParaRPr lang="tr-TR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043608" y="188640"/>
            <a:ext cx="7848872" cy="72008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dirty="0" smtClean="0">
                <a:latin typeface="Arial" pitchFamily="34" charset="0"/>
                <a:cs typeface="Arial" pitchFamily="34" charset="0"/>
              </a:rPr>
            </a:br>
            <a:r>
              <a:rPr lang="tr-TR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dirty="0" smtClean="0">
                <a:latin typeface="Arial" pitchFamily="34" charset="0"/>
                <a:cs typeface="Arial" pitchFamily="34" charset="0"/>
              </a:rPr>
            </a:br>
            <a:r>
              <a:rPr lang="tr-TR" sz="3200" dirty="0" smtClean="0">
                <a:latin typeface="Arial" pitchFamily="34" charset="0"/>
                <a:cs typeface="Arial" pitchFamily="34" charset="0"/>
              </a:rPr>
              <a:t>Etkileşimi Arttırmak için </a:t>
            </a:r>
            <a:r>
              <a:rPr lang="tr-TR" sz="3200" dirty="0" smtClean="0">
                <a:latin typeface="Arial" pitchFamily="34" charset="0"/>
                <a:cs typeface="Arial" pitchFamily="34" charset="0"/>
              </a:rPr>
              <a:t>Yapılabilecekler</a:t>
            </a:r>
            <a:endParaRPr lang="tr-TR" sz="3100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1052736"/>
            <a:ext cx="7848872" cy="554461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Yapılan işlerin maddi karşılıkları için </a:t>
            </a:r>
          </a:p>
          <a:p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Sadeceon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.com ve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bionluk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.com incelenebilir.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Sosyal Medya ile ilgili konular için :</a:t>
            </a:r>
          </a:p>
          <a:p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Sosyalmadya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co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blogu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takip edilebilir.</a:t>
            </a:r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tr-TR" sz="2800" b="1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endParaRPr lang="tr-TR" sz="4000" b="1" dirty="0" smtClean="0">
              <a:latin typeface="Arial" pitchFamily="34" charset="0"/>
              <a:cs typeface="Arial" pitchFamily="34" charset="0"/>
            </a:endParaRPr>
          </a:p>
          <a:p>
            <a:endParaRPr lang="tr-TR" sz="4000" b="1" dirty="0" smtClean="0">
              <a:latin typeface="Arial" pitchFamily="34" charset="0"/>
              <a:cs typeface="Arial" pitchFamily="34" charset="0"/>
            </a:endParaRPr>
          </a:p>
          <a:p>
            <a:endParaRPr lang="tr-TR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043608" y="188640"/>
            <a:ext cx="7848872" cy="936104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dirty="0" smtClean="0">
                <a:latin typeface="Arial" pitchFamily="34" charset="0"/>
                <a:cs typeface="Arial" pitchFamily="34" charset="0"/>
              </a:rPr>
            </a:br>
            <a:r>
              <a:rPr lang="tr-TR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dirty="0" smtClean="0">
                <a:latin typeface="Arial" pitchFamily="34" charset="0"/>
                <a:cs typeface="Arial" pitchFamily="34" charset="0"/>
              </a:rPr>
            </a:br>
            <a:r>
              <a:rPr lang="tr-TR" sz="3100" b="1" dirty="0" smtClean="0">
                <a:latin typeface="Arial" pitchFamily="34" charset="0"/>
                <a:cs typeface="Arial" pitchFamily="34" charset="0"/>
              </a:rPr>
              <a:t>Sosyal Medya İçeriği oluştururken kullanılan         materyaller</a:t>
            </a:r>
            <a:endParaRPr lang="tr-TR" sz="3100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1268760"/>
            <a:ext cx="7704856" cy="5400600"/>
          </a:xfrm>
        </p:spPr>
        <p:txBody>
          <a:bodyPr/>
          <a:lstStyle/>
          <a:p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Blog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Yazılarında Kullanılabilecek Mecralar:</a:t>
            </a:r>
          </a:p>
          <a:p>
            <a:pPr algn="just"/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tr-T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331640" y="2708920"/>
          <a:ext cx="7128792" cy="1673343"/>
        </p:xfrm>
        <a:graphic>
          <a:graphicData uri="http://schemas.openxmlformats.org/drawingml/2006/table">
            <a:tbl>
              <a:tblPr bandRow="1">
                <a:tableStyleId>{22838BEF-8BB2-4498-84A7-C5851F593DF1}</a:tableStyleId>
              </a:tblPr>
              <a:tblGrid>
                <a:gridCol w="2376264"/>
                <a:gridCol w="2376264"/>
                <a:gridCol w="2376264"/>
              </a:tblGrid>
              <a:tr h="557781">
                <a:tc>
                  <a:txBody>
                    <a:bodyPr/>
                    <a:lstStyle/>
                    <a:p>
                      <a:r>
                        <a:rPr lang="tr-TR" sz="2400" dirty="0" err="1" smtClean="0"/>
                        <a:t>Feedly</a:t>
                      </a:r>
                      <a:endParaRPr lang="tr-TR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 smtClean="0"/>
                        <a:t>Content</a:t>
                      </a:r>
                      <a:r>
                        <a:rPr lang="tr-TR" sz="2400" dirty="0" smtClean="0"/>
                        <a:t> </a:t>
                      </a:r>
                      <a:r>
                        <a:rPr lang="tr-TR" sz="2400" dirty="0" err="1" smtClean="0"/>
                        <a:t>Gems</a:t>
                      </a:r>
                      <a:endParaRPr lang="tr-TR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 smtClean="0"/>
                        <a:t>Linkedin</a:t>
                      </a:r>
                      <a:r>
                        <a:rPr lang="tr-TR" sz="2400" dirty="0" smtClean="0"/>
                        <a:t> </a:t>
                      </a:r>
                      <a:r>
                        <a:rPr lang="tr-TR" sz="2400" dirty="0" err="1" smtClean="0"/>
                        <a:t>Pulse</a:t>
                      </a:r>
                      <a:endParaRPr lang="tr-TR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57781">
                <a:tc>
                  <a:txBody>
                    <a:bodyPr/>
                    <a:lstStyle/>
                    <a:p>
                      <a:r>
                        <a:rPr lang="tr-TR" sz="2400" dirty="0" err="1" smtClean="0"/>
                        <a:t>Digg</a:t>
                      </a:r>
                      <a:endParaRPr lang="tr-TR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 smtClean="0"/>
                        <a:t>Nuzzel</a:t>
                      </a:r>
                      <a:endParaRPr lang="tr-TR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 smtClean="0"/>
                        <a:t>Medium</a:t>
                      </a:r>
                      <a:endParaRPr lang="tr-TR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57781">
                <a:tc>
                  <a:txBody>
                    <a:bodyPr/>
                    <a:lstStyle/>
                    <a:p>
                      <a:r>
                        <a:rPr lang="tr-TR" sz="2400" dirty="0" err="1" smtClean="0"/>
                        <a:t>Mashable</a:t>
                      </a:r>
                      <a:endParaRPr lang="tr-TR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 smtClean="0"/>
                        <a:t>Content</a:t>
                      </a:r>
                      <a:r>
                        <a:rPr lang="tr-TR" sz="2400" dirty="0" smtClean="0"/>
                        <a:t> Panda</a:t>
                      </a:r>
                      <a:endParaRPr lang="tr-TR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 smtClean="0"/>
                        <a:t>Buzzfeed</a:t>
                      </a:r>
                      <a:endParaRPr lang="tr-TR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043608" y="188640"/>
            <a:ext cx="7848872" cy="936104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dirty="0" smtClean="0">
                <a:latin typeface="Arial" pitchFamily="34" charset="0"/>
                <a:cs typeface="Arial" pitchFamily="34" charset="0"/>
              </a:rPr>
            </a:br>
            <a:r>
              <a:rPr lang="tr-TR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dirty="0" smtClean="0">
                <a:latin typeface="Arial" pitchFamily="34" charset="0"/>
                <a:cs typeface="Arial" pitchFamily="34" charset="0"/>
              </a:rPr>
            </a:br>
            <a:r>
              <a:rPr lang="tr-TR" sz="3100" b="1" dirty="0" smtClean="0">
                <a:latin typeface="Arial" pitchFamily="34" charset="0"/>
                <a:cs typeface="Arial" pitchFamily="34" charset="0"/>
              </a:rPr>
              <a:t>Sosyal Medya İçeriği oluştururken kullanılan         materyaller</a:t>
            </a:r>
            <a:endParaRPr lang="tr-TR" sz="3100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1268760"/>
            <a:ext cx="7848872" cy="5400600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latin typeface="Arial" pitchFamily="34" charset="0"/>
                <a:cs typeface="Arial" pitchFamily="34" charset="0"/>
              </a:rPr>
              <a:t>Görsel Hazırlarken Kullanılabilecek Programlar:</a:t>
            </a:r>
            <a:endParaRPr lang="tr-TR" sz="2800" dirty="0" smtClean="0">
              <a:latin typeface="Arial" pitchFamily="34" charset="0"/>
              <a:cs typeface="Arial" pitchFamily="34" charset="0"/>
            </a:endParaRPr>
          </a:p>
          <a:p>
            <a:endParaRPr lang="tr-TR" sz="2800" dirty="0" smtClean="0">
              <a:latin typeface="Arial" pitchFamily="34" charset="0"/>
              <a:cs typeface="Arial" pitchFamily="34" charset="0"/>
            </a:endParaRPr>
          </a:p>
          <a:p>
            <a:endParaRPr lang="tr-TR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1259632" y="2420888"/>
          <a:ext cx="7128792" cy="3888432"/>
        </p:xfrm>
        <a:graphic>
          <a:graphicData uri="http://schemas.openxmlformats.org/drawingml/2006/table">
            <a:tbl>
              <a:tblPr bandRow="1">
                <a:tableStyleId>{22838BEF-8BB2-4498-84A7-C5851F593DF1}</a:tableStyleId>
              </a:tblPr>
              <a:tblGrid>
                <a:gridCol w="2376264"/>
                <a:gridCol w="2376264"/>
                <a:gridCol w="2376264"/>
              </a:tblGrid>
              <a:tr h="1296144">
                <a:tc>
                  <a:txBody>
                    <a:bodyPr/>
                    <a:lstStyle/>
                    <a:p>
                      <a:r>
                        <a:rPr lang="tr-TR" sz="2400" u="sng" dirty="0" err="1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PhotoImp</a:t>
                      </a:r>
                      <a:endParaRPr lang="tr-TR" sz="2400" u="sng" dirty="0" smtClean="0">
                        <a:solidFill>
                          <a:schemeClr val="tx1"/>
                        </a:solidFill>
                        <a:latin typeface="+mn-lt"/>
                        <a:cs typeface="+mn-cs"/>
                      </a:endParaRPr>
                    </a:p>
                    <a:p>
                      <a:endParaRPr lang="tr-TR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u="sng" dirty="0" smtClean="0">
                          <a:latin typeface="Arial" pitchFamily="34" charset="0"/>
                          <a:cs typeface="Arial" pitchFamily="34" charset="0"/>
                        </a:rPr>
                        <a:t>Pablo</a:t>
                      </a:r>
                      <a:r>
                        <a:rPr lang="tr-TR" sz="2400" dirty="0" smtClean="0"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tr-TR" sz="2400" dirty="0" err="1" smtClean="0">
                          <a:latin typeface="Arial" pitchFamily="34" charset="0"/>
                          <a:cs typeface="Arial" pitchFamily="34" charset="0"/>
                        </a:rPr>
                        <a:t>Canva’dan</a:t>
                      </a:r>
                      <a:r>
                        <a:rPr lang="tr-TR" sz="2400" dirty="0" smtClean="0">
                          <a:latin typeface="Arial" pitchFamily="34" charset="0"/>
                          <a:cs typeface="Arial" pitchFamily="34" charset="0"/>
                        </a:rPr>
                        <a:t> daha kullanışlı)</a:t>
                      </a:r>
                      <a:endParaRPr lang="tr-TR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u="sng" dirty="0" err="1" smtClean="0">
                          <a:latin typeface="Arial" pitchFamily="34" charset="0"/>
                          <a:cs typeface="Arial" pitchFamily="34" charset="0"/>
                        </a:rPr>
                        <a:t>Pixabay</a:t>
                      </a:r>
                      <a:r>
                        <a:rPr lang="tr-TR" sz="2400" u="none" dirty="0" smtClean="0">
                          <a:latin typeface="Arial" pitchFamily="34" charset="0"/>
                          <a:cs typeface="Arial" pitchFamily="34" charset="0"/>
                        </a:rPr>
                        <a:t>.com</a:t>
                      </a:r>
                    </a:p>
                    <a:p>
                      <a:r>
                        <a:rPr lang="tr-TR" sz="2400" dirty="0" smtClean="0">
                          <a:latin typeface="Arial" pitchFamily="34" charset="0"/>
                          <a:cs typeface="Arial" pitchFamily="34" charset="0"/>
                        </a:rPr>
                        <a:t>(Ücretsiz stok fotoğraf )</a:t>
                      </a:r>
                      <a:endParaRPr lang="tr-TR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96144">
                <a:tc>
                  <a:txBody>
                    <a:bodyPr/>
                    <a:lstStyle/>
                    <a:p>
                      <a:r>
                        <a:rPr lang="tr-TR" sz="2400" u="sng" dirty="0" err="1" smtClean="0"/>
                        <a:t>Adobe</a:t>
                      </a:r>
                      <a:r>
                        <a:rPr lang="tr-TR" sz="2400" u="sng" dirty="0" smtClean="0"/>
                        <a:t> </a:t>
                      </a:r>
                      <a:r>
                        <a:rPr lang="tr-TR" sz="2400" u="sng" dirty="0" err="1" smtClean="0"/>
                        <a:t>Spark</a:t>
                      </a:r>
                      <a:endParaRPr lang="tr-TR" sz="240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u="sng" dirty="0" err="1" smtClean="0">
                          <a:latin typeface="Arial" pitchFamily="34" charset="0"/>
                          <a:cs typeface="Arial" pitchFamily="34" charset="0"/>
                        </a:rPr>
                        <a:t>Crello</a:t>
                      </a:r>
                      <a:r>
                        <a:rPr lang="tr-TR" sz="2400" u="sng" dirty="0" smtClean="0">
                          <a:latin typeface="Arial" pitchFamily="34" charset="0"/>
                          <a:cs typeface="Arial" pitchFamily="34" charset="0"/>
                        </a:rPr>
                        <a:t>.com</a:t>
                      </a:r>
                      <a:endParaRPr lang="tr-TR" sz="240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u="sng" dirty="0" err="1" smtClean="0">
                          <a:latin typeface="Arial" pitchFamily="34" charset="0"/>
                          <a:cs typeface="Arial" pitchFamily="34" charset="0"/>
                        </a:rPr>
                        <a:t>Unsplash</a:t>
                      </a:r>
                      <a:r>
                        <a:rPr lang="tr-TR" sz="2400" u="sng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2400" dirty="0" smtClean="0">
                          <a:latin typeface="Arial" pitchFamily="34" charset="0"/>
                          <a:cs typeface="Arial" pitchFamily="34" charset="0"/>
                        </a:rPr>
                        <a:t>(Ücretsiz stok fotoğraf )</a:t>
                      </a:r>
                      <a:endParaRPr lang="tr-TR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96144">
                <a:tc>
                  <a:txBody>
                    <a:bodyPr/>
                    <a:lstStyle/>
                    <a:p>
                      <a:r>
                        <a:rPr lang="tr-TR" sz="2400" u="sng" dirty="0" err="1" smtClean="0"/>
                        <a:t>Canva</a:t>
                      </a:r>
                      <a:r>
                        <a:rPr lang="tr-TR" sz="2400" u="sng" dirty="0" smtClean="0"/>
                        <a:t> </a:t>
                      </a:r>
                      <a:r>
                        <a:rPr lang="tr-TR" sz="2400" dirty="0" smtClean="0"/>
                        <a:t>(Ücretli/Ücretsiz</a:t>
                      </a:r>
                      <a:r>
                        <a:rPr lang="tr-TR" sz="2400" baseline="0" dirty="0" smtClean="0"/>
                        <a:t> görsel ve tasarım</a:t>
                      </a:r>
                      <a:r>
                        <a:rPr lang="tr-TR" sz="2400" dirty="0" smtClean="0"/>
                        <a:t>)</a:t>
                      </a:r>
                      <a:endParaRPr lang="tr-TR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u="sng" dirty="0" err="1" smtClean="0">
                          <a:latin typeface="Arial" pitchFamily="34" charset="0"/>
                          <a:cs typeface="Arial" pitchFamily="34" charset="0"/>
                        </a:rPr>
                        <a:t>Pexels</a:t>
                      </a:r>
                      <a:r>
                        <a:rPr lang="tr-TR" sz="2400" u="sng" dirty="0" smtClean="0">
                          <a:latin typeface="Arial" pitchFamily="34" charset="0"/>
                          <a:cs typeface="Arial" pitchFamily="34" charset="0"/>
                        </a:rPr>
                        <a:t>.com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smtClean="0">
                          <a:latin typeface="Arial" pitchFamily="34" charset="0"/>
                          <a:cs typeface="Arial" pitchFamily="34" charset="0"/>
                        </a:rPr>
                        <a:t>(Ücretsiz stok fotoğraf )</a:t>
                      </a:r>
                      <a:endParaRPr lang="tr-TR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u="sng" dirty="0" err="1" smtClean="0">
                          <a:latin typeface="Arial" pitchFamily="34" charset="0"/>
                          <a:cs typeface="Arial" pitchFamily="34" charset="0"/>
                        </a:rPr>
                        <a:t>Giphy</a:t>
                      </a:r>
                      <a:r>
                        <a:rPr lang="tr-TR" sz="2400" u="sng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r>
                        <a:rPr lang="tr-TR" sz="2400" dirty="0" smtClean="0">
                          <a:latin typeface="Arial" pitchFamily="34" charset="0"/>
                          <a:cs typeface="Arial" pitchFamily="34" charset="0"/>
                        </a:rPr>
                        <a:t>(Ücretsiz </a:t>
                      </a:r>
                      <a:r>
                        <a:rPr lang="tr-TR" sz="2400" dirty="0" err="1" smtClean="0">
                          <a:latin typeface="Arial" pitchFamily="34" charset="0"/>
                          <a:cs typeface="Arial" pitchFamily="34" charset="0"/>
                        </a:rPr>
                        <a:t>gifler</a:t>
                      </a:r>
                      <a:r>
                        <a:rPr lang="tr-TR" sz="2400" dirty="0" smtClean="0">
                          <a:latin typeface="Arial" pitchFamily="34" charset="0"/>
                          <a:cs typeface="Arial" pitchFamily="34" charset="0"/>
                        </a:rPr>
                        <a:t> )</a:t>
                      </a:r>
                      <a:endParaRPr lang="tr-TR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043608" y="188640"/>
            <a:ext cx="7848872" cy="936104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dirty="0" smtClean="0">
                <a:latin typeface="Arial" pitchFamily="34" charset="0"/>
                <a:cs typeface="Arial" pitchFamily="34" charset="0"/>
              </a:rPr>
            </a:br>
            <a:r>
              <a:rPr lang="tr-TR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dirty="0" smtClean="0">
                <a:latin typeface="Arial" pitchFamily="34" charset="0"/>
                <a:cs typeface="Arial" pitchFamily="34" charset="0"/>
              </a:rPr>
            </a:br>
            <a:r>
              <a:rPr lang="tr-TR" sz="3100" b="1" dirty="0" smtClean="0">
                <a:latin typeface="Arial" pitchFamily="34" charset="0"/>
                <a:cs typeface="Arial" pitchFamily="34" charset="0"/>
              </a:rPr>
              <a:t>Sosyal Medya İçeriği oluştururken kullanılan         materyaller</a:t>
            </a:r>
            <a:endParaRPr lang="tr-TR" sz="3100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1268760"/>
            <a:ext cx="7848872" cy="5400600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latin typeface="Arial" pitchFamily="34" charset="0"/>
                <a:cs typeface="Arial" pitchFamily="34" charset="0"/>
              </a:rPr>
              <a:t>Video Şekillendirmek İçin Kullanılabilecek Programlar:</a:t>
            </a:r>
          </a:p>
          <a:p>
            <a:endParaRPr lang="tr-TR" sz="2800" b="1" dirty="0" smtClean="0">
              <a:latin typeface="Arial" pitchFamily="34" charset="0"/>
              <a:cs typeface="Arial" pitchFamily="34" charset="0"/>
            </a:endParaRPr>
          </a:p>
          <a:p>
            <a:endParaRPr lang="tr-TR" sz="2800" dirty="0" smtClean="0">
              <a:latin typeface="Arial" pitchFamily="34" charset="0"/>
              <a:cs typeface="Arial" pitchFamily="34" charset="0"/>
            </a:endParaRPr>
          </a:p>
          <a:p>
            <a:endParaRPr lang="tr-TR" sz="2800" dirty="0" smtClean="0">
              <a:latin typeface="Arial" pitchFamily="34" charset="0"/>
              <a:cs typeface="Arial" pitchFamily="34" charset="0"/>
            </a:endParaRPr>
          </a:p>
          <a:p>
            <a:endParaRPr lang="tr-TR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1187624" y="2852936"/>
          <a:ext cx="7128792" cy="2407136"/>
        </p:xfrm>
        <a:graphic>
          <a:graphicData uri="http://schemas.openxmlformats.org/drawingml/2006/table">
            <a:tbl>
              <a:tblPr bandRow="1">
                <a:tableStyleId>{22838BEF-8BB2-4498-84A7-C5851F593DF1}</a:tableStyleId>
              </a:tblPr>
              <a:tblGrid>
                <a:gridCol w="2376264"/>
                <a:gridCol w="2376264"/>
                <a:gridCol w="2376264"/>
              </a:tblGrid>
              <a:tr h="792088">
                <a:tc>
                  <a:txBody>
                    <a:bodyPr/>
                    <a:lstStyle/>
                    <a:p>
                      <a:r>
                        <a:rPr lang="tr-TR" sz="2400" dirty="0" err="1" smtClean="0">
                          <a:latin typeface="Arial" pitchFamily="34" charset="0"/>
                          <a:cs typeface="Arial" pitchFamily="34" charset="0"/>
                        </a:rPr>
                        <a:t>Camtasia</a:t>
                      </a:r>
                      <a:endParaRPr lang="tr-TR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 smtClean="0">
                          <a:latin typeface="Arial" pitchFamily="34" charset="0"/>
                          <a:cs typeface="Arial" pitchFamily="34" charset="0"/>
                        </a:rPr>
                        <a:t>Adobe</a:t>
                      </a:r>
                      <a:r>
                        <a:rPr lang="tr-TR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2400" dirty="0" err="1" smtClean="0">
                          <a:latin typeface="Arial" pitchFamily="34" charset="0"/>
                          <a:cs typeface="Arial" pitchFamily="34" charset="0"/>
                        </a:rPr>
                        <a:t>Premier</a:t>
                      </a:r>
                      <a:endParaRPr lang="tr-TR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 smtClean="0">
                          <a:latin typeface="Arial" pitchFamily="34" charset="0"/>
                          <a:cs typeface="Arial" pitchFamily="34" charset="0"/>
                        </a:rPr>
                        <a:t>Movie</a:t>
                      </a:r>
                      <a:r>
                        <a:rPr lang="tr-TR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2400" dirty="0" err="1" smtClean="0">
                          <a:latin typeface="Arial" pitchFamily="34" charset="0"/>
                          <a:cs typeface="Arial" pitchFamily="34" charset="0"/>
                        </a:rPr>
                        <a:t>Maker</a:t>
                      </a:r>
                      <a:endParaRPr lang="tr-TR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tr-TR" sz="2400" u="sng" dirty="0" smtClean="0">
                          <a:latin typeface="Arial" pitchFamily="34" charset="0"/>
                          <a:cs typeface="Arial" pitchFamily="34" charset="0"/>
                        </a:rPr>
                        <a:t>Final </a:t>
                      </a:r>
                      <a:r>
                        <a:rPr lang="tr-TR" sz="2400" u="sng" dirty="0" err="1" smtClean="0">
                          <a:latin typeface="Arial" pitchFamily="34" charset="0"/>
                          <a:cs typeface="Arial" pitchFamily="34" charset="0"/>
                        </a:rPr>
                        <a:t>Cut</a:t>
                      </a:r>
                      <a:r>
                        <a:rPr lang="tr-TR" sz="2400" u="sng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2400" u="sng" dirty="0" err="1" smtClean="0">
                          <a:latin typeface="Arial" pitchFamily="34" charset="0"/>
                          <a:cs typeface="Arial" pitchFamily="34" charset="0"/>
                        </a:rPr>
                        <a:t>Pro</a:t>
                      </a:r>
                      <a:r>
                        <a:rPr lang="tr-TR" sz="2400" u="sng" dirty="0" smtClean="0">
                          <a:latin typeface="Arial" pitchFamily="34" charset="0"/>
                          <a:cs typeface="Arial" pitchFamily="34" charset="0"/>
                        </a:rPr>
                        <a:t> X</a:t>
                      </a:r>
                      <a:endParaRPr lang="tr-TR" sz="240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u="sng" dirty="0" smtClean="0">
                          <a:latin typeface="Arial" pitchFamily="34" charset="0"/>
                          <a:cs typeface="Arial" pitchFamily="34" charset="0"/>
                        </a:rPr>
                        <a:t>Sony </a:t>
                      </a:r>
                      <a:r>
                        <a:rPr lang="tr-TR" sz="2400" u="sng" dirty="0" err="1" smtClean="0">
                          <a:latin typeface="Arial" pitchFamily="34" charset="0"/>
                          <a:cs typeface="Arial" pitchFamily="34" charset="0"/>
                        </a:rPr>
                        <a:t>Vegas</a:t>
                      </a:r>
                      <a:endParaRPr lang="tr-TR" sz="240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err="1" smtClean="0">
                          <a:latin typeface="Arial" pitchFamily="34" charset="0"/>
                          <a:cs typeface="Arial" pitchFamily="34" charset="0"/>
                        </a:rPr>
                        <a:t>ScrrenFlow</a:t>
                      </a:r>
                      <a:endParaRPr lang="tr-TR" sz="2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tr-TR" sz="2400" dirty="0" err="1" smtClean="0">
                          <a:latin typeface="Arial" pitchFamily="34" charset="0"/>
                          <a:cs typeface="Arial" pitchFamily="34" charset="0"/>
                        </a:rPr>
                        <a:t>iMovie</a:t>
                      </a:r>
                      <a:endParaRPr lang="tr-TR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043608" y="188640"/>
            <a:ext cx="7848872" cy="936104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dirty="0" smtClean="0">
                <a:latin typeface="Arial" pitchFamily="34" charset="0"/>
                <a:cs typeface="Arial" pitchFamily="34" charset="0"/>
              </a:rPr>
            </a:br>
            <a:r>
              <a:rPr lang="tr-TR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dirty="0" smtClean="0">
                <a:latin typeface="Arial" pitchFamily="34" charset="0"/>
                <a:cs typeface="Arial" pitchFamily="34" charset="0"/>
              </a:rPr>
            </a:br>
            <a:r>
              <a:rPr lang="tr-TR" sz="3100" b="1" dirty="0" smtClean="0">
                <a:latin typeface="Arial" pitchFamily="34" charset="0"/>
                <a:cs typeface="Arial" pitchFamily="34" charset="0"/>
              </a:rPr>
              <a:t>Sosyal Medya İçeriği oluştururken kullanılan         materyaller</a:t>
            </a:r>
            <a:endParaRPr lang="tr-TR" sz="3100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1268760"/>
            <a:ext cx="7848872" cy="5400600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latin typeface="Arial" pitchFamily="34" charset="0"/>
                <a:cs typeface="Arial" pitchFamily="34" charset="0"/>
              </a:rPr>
              <a:t>Zamanlı İçerik Yükleme Siteleri:</a:t>
            </a:r>
          </a:p>
          <a:p>
            <a:pPr>
              <a:buFont typeface="Wingdings" pitchFamily="2" charset="2"/>
              <a:buChar char="Ø"/>
            </a:pPr>
            <a:r>
              <a:rPr lang="tr-TR" sz="2800" b="1" dirty="0" err="1" smtClean="0">
                <a:latin typeface="Arial" pitchFamily="34" charset="0"/>
                <a:cs typeface="Arial" pitchFamily="34" charset="0"/>
              </a:rPr>
              <a:t>Buffer</a:t>
            </a:r>
            <a:r>
              <a:rPr lang="tr-TR" sz="28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tr-TR" sz="2800" b="1" i="1" dirty="0" smtClean="0">
                <a:latin typeface="Arial" pitchFamily="34" charset="0"/>
                <a:cs typeface="Arial" pitchFamily="34" charset="0"/>
              </a:rPr>
              <a:t>(ücretli)</a:t>
            </a:r>
          </a:p>
          <a:p>
            <a:pPr>
              <a:buFont typeface="Wingdings" pitchFamily="2" charset="2"/>
              <a:buChar char="Ø"/>
            </a:pPr>
            <a:r>
              <a:rPr lang="tr-TR" sz="2800" b="1" dirty="0" err="1" smtClean="0">
                <a:latin typeface="Arial" pitchFamily="34" charset="0"/>
                <a:cs typeface="Arial" pitchFamily="34" charset="0"/>
              </a:rPr>
              <a:t>HootSuite</a:t>
            </a:r>
            <a:r>
              <a:rPr lang="tr-TR" sz="28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tr-TR" sz="2800" b="1" i="1" dirty="0" smtClean="0">
                <a:latin typeface="Arial" pitchFamily="34" charset="0"/>
                <a:cs typeface="Arial" pitchFamily="34" charset="0"/>
              </a:rPr>
              <a:t>(3 sosyal medya hesabı ücretsiz olarak takip etme ve 30 zamanlı paylaşım yapmak mümkün)</a:t>
            </a:r>
          </a:p>
          <a:p>
            <a:pPr>
              <a:buFont typeface="Wingdings" pitchFamily="2" charset="2"/>
              <a:buChar char="Ø"/>
            </a:pPr>
            <a:r>
              <a:rPr lang="tr-TR" sz="2800" b="1" dirty="0" err="1" smtClean="0">
                <a:latin typeface="Arial" pitchFamily="34" charset="0"/>
                <a:cs typeface="Arial" pitchFamily="34" charset="0"/>
              </a:rPr>
              <a:t>Fixerkit</a:t>
            </a:r>
            <a:r>
              <a:rPr lang="tr-TR" sz="28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tr-TR" sz="2800" b="1" i="1" dirty="0" smtClean="0">
                <a:latin typeface="Arial" pitchFamily="34" charset="0"/>
                <a:cs typeface="Arial" pitchFamily="34" charset="0"/>
              </a:rPr>
              <a:t>(Türkçe sosyal medya takip sitesi.3 hesaba kadar ücretsiz.)</a:t>
            </a:r>
            <a:endParaRPr lang="tr-TR" sz="2800" b="1" dirty="0" smtClean="0">
              <a:latin typeface="Arial" pitchFamily="34" charset="0"/>
              <a:cs typeface="Arial" pitchFamily="34" charset="0"/>
            </a:endParaRPr>
          </a:p>
          <a:p>
            <a:endParaRPr lang="tr-TR" sz="2800" b="1" dirty="0" smtClean="0">
              <a:latin typeface="Arial" pitchFamily="34" charset="0"/>
              <a:cs typeface="Arial" pitchFamily="34" charset="0"/>
            </a:endParaRPr>
          </a:p>
          <a:p>
            <a:endParaRPr lang="tr-TR" sz="2800" b="1" dirty="0" smtClean="0">
              <a:latin typeface="Arial" pitchFamily="34" charset="0"/>
              <a:cs typeface="Arial" pitchFamily="34" charset="0"/>
            </a:endParaRPr>
          </a:p>
          <a:p>
            <a:endParaRPr lang="tr-TR" sz="2800" b="1" dirty="0" smtClean="0">
              <a:latin typeface="Arial" pitchFamily="34" charset="0"/>
              <a:cs typeface="Arial" pitchFamily="34" charset="0"/>
            </a:endParaRPr>
          </a:p>
          <a:p>
            <a:endParaRPr lang="tr-TR" sz="2800" dirty="0" smtClean="0">
              <a:latin typeface="Arial" pitchFamily="34" charset="0"/>
              <a:cs typeface="Arial" pitchFamily="34" charset="0"/>
            </a:endParaRPr>
          </a:p>
          <a:p>
            <a:endParaRPr lang="tr-TR" sz="2800" dirty="0" smtClean="0">
              <a:latin typeface="Arial" pitchFamily="34" charset="0"/>
              <a:cs typeface="Arial" pitchFamily="34" charset="0"/>
            </a:endParaRPr>
          </a:p>
          <a:p>
            <a:endParaRPr lang="tr-T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043608" y="188640"/>
            <a:ext cx="7848872" cy="936104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dirty="0" smtClean="0">
                <a:latin typeface="Arial" pitchFamily="34" charset="0"/>
                <a:cs typeface="Arial" pitchFamily="34" charset="0"/>
              </a:rPr>
            </a:br>
            <a:r>
              <a:rPr lang="tr-TR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dirty="0" smtClean="0">
                <a:latin typeface="Arial" pitchFamily="34" charset="0"/>
                <a:cs typeface="Arial" pitchFamily="34" charset="0"/>
              </a:rPr>
            </a:br>
            <a:r>
              <a:rPr lang="tr-TR" sz="3100" b="1" dirty="0" smtClean="0">
                <a:latin typeface="Arial" pitchFamily="34" charset="0"/>
                <a:cs typeface="Arial" pitchFamily="34" charset="0"/>
              </a:rPr>
              <a:t>Sosyal Medya İçeriği oluştururken kullanılan         materyaller</a:t>
            </a:r>
            <a:endParaRPr lang="tr-TR" sz="3100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1268760"/>
            <a:ext cx="7848872" cy="5400600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latin typeface="Arial" pitchFamily="34" charset="0"/>
                <a:cs typeface="Arial" pitchFamily="34" charset="0"/>
              </a:rPr>
              <a:t>Sosyal Medya kullanımında takip edilebilecek örnek hesaplar:</a:t>
            </a:r>
          </a:p>
          <a:p>
            <a:pPr>
              <a:buFont typeface="Wingdings" pitchFamily="2" charset="2"/>
              <a:buChar char="Ø"/>
            </a:pPr>
            <a:r>
              <a:rPr lang="tr-TR" sz="2800" b="1" dirty="0" smtClean="0">
                <a:latin typeface="Arial" pitchFamily="34" charset="0"/>
                <a:cs typeface="Arial" pitchFamily="34" charset="0"/>
              </a:rPr>
              <a:t>Video Kullanımında : </a:t>
            </a:r>
            <a:r>
              <a:rPr lang="tr-TR" sz="2800" b="1" i="1" dirty="0" err="1" smtClean="0">
                <a:latin typeface="Arial" pitchFamily="34" charset="0"/>
                <a:cs typeface="Arial" pitchFamily="34" charset="0"/>
              </a:rPr>
              <a:t>Gary</a:t>
            </a:r>
            <a:r>
              <a:rPr lang="tr-TR" sz="2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800" b="1" i="1" dirty="0" err="1" smtClean="0">
                <a:latin typeface="Arial" pitchFamily="34" charset="0"/>
                <a:cs typeface="Arial" pitchFamily="34" charset="0"/>
              </a:rPr>
              <a:t>Vaynerchuk</a:t>
            </a:r>
            <a:r>
              <a:rPr lang="tr-TR" sz="2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800" b="1" i="1" dirty="0" err="1" smtClean="0">
                <a:latin typeface="Arial" pitchFamily="34" charset="0"/>
                <a:cs typeface="Arial" pitchFamily="34" charset="0"/>
              </a:rPr>
              <a:t>Facebook</a:t>
            </a:r>
            <a:r>
              <a:rPr lang="tr-TR" sz="2800" b="1" i="1" dirty="0" smtClean="0">
                <a:latin typeface="Arial" pitchFamily="34" charset="0"/>
                <a:cs typeface="Arial" pitchFamily="34" charset="0"/>
              </a:rPr>
              <a:t> hesabı</a:t>
            </a:r>
          </a:p>
          <a:p>
            <a:pPr>
              <a:buFont typeface="Wingdings" pitchFamily="2" charset="2"/>
              <a:buChar char="Ø"/>
            </a:pPr>
            <a:r>
              <a:rPr lang="tr-TR" sz="2800" b="1" dirty="0" err="1" smtClean="0">
                <a:latin typeface="Arial" pitchFamily="34" charset="0"/>
                <a:cs typeface="Arial" pitchFamily="34" charset="0"/>
              </a:rPr>
              <a:t>Youtube</a:t>
            </a:r>
            <a:r>
              <a:rPr lang="tr-TR" sz="28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tr-TR" sz="2800" b="1" i="1" dirty="0" err="1" smtClean="0">
                <a:latin typeface="Arial" pitchFamily="34" charset="0"/>
                <a:cs typeface="Arial" pitchFamily="34" charset="0"/>
              </a:rPr>
              <a:t>Curisitybox</a:t>
            </a:r>
            <a:r>
              <a:rPr lang="tr-TR" sz="2800" b="1" i="1" dirty="0" smtClean="0">
                <a:latin typeface="Arial" pitchFamily="34" charset="0"/>
                <a:cs typeface="Arial" pitchFamily="34" charset="0"/>
              </a:rPr>
              <a:t>.com</a:t>
            </a:r>
          </a:p>
          <a:p>
            <a:pPr>
              <a:buFont typeface="Wingdings" pitchFamily="2" charset="2"/>
              <a:buChar char="Ø"/>
            </a:pPr>
            <a:r>
              <a:rPr lang="tr-TR" sz="2800" b="1" dirty="0" err="1" smtClean="0">
                <a:latin typeface="Arial" pitchFamily="34" charset="0"/>
                <a:cs typeface="Arial" pitchFamily="34" charset="0"/>
              </a:rPr>
              <a:t>Twitter</a:t>
            </a:r>
            <a:r>
              <a:rPr lang="tr-TR" sz="28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tr-TR" sz="2800" b="1" i="1" dirty="0" err="1" smtClean="0">
                <a:latin typeface="Arial" pitchFamily="34" charset="0"/>
                <a:cs typeface="Arial" pitchFamily="34" charset="0"/>
              </a:rPr>
              <a:t>Donatella</a:t>
            </a:r>
            <a:r>
              <a:rPr lang="tr-TR" sz="2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800" b="1" i="1" dirty="0" err="1" smtClean="0">
                <a:latin typeface="Arial" pitchFamily="34" charset="0"/>
                <a:cs typeface="Arial" pitchFamily="34" charset="0"/>
              </a:rPr>
              <a:t>Arpai</a:t>
            </a:r>
            <a:r>
              <a:rPr lang="tr-TR" sz="2800" b="1" i="1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tr-TR" sz="2800" b="1" i="1" dirty="0" err="1" smtClean="0">
                <a:latin typeface="Arial" pitchFamily="34" charset="0"/>
                <a:cs typeface="Arial" pitchFamily="34" charset="0"/>
              </a:rPr>
              <a:t>Innocent</a:t>
            </a:r>
            <a:r>
              <a:rPr lang="tr-TR" sz="2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800" b="1" i="1" dirty="0" err="1" smtClean="0">
                <a:latin typeface="Arial" pitchFamily="34" charset="0"/>
                <a:cs typeface="Arial" pitchFamily="34" charset="0"/>
              </a:rPr>
              <a:t>Drinks</a:t>
            </a:r>
            <a:r>
              <a:rPr lang="tr-TR" sz="2800" b="1" i="1" dirty="0" smtClean="0">
                <a:latin typeface="Arial" pitchFamily="34" charset="0"/>
                <a:cs typeface="Arial" pitchFamily="34" charset="0"/>
              </a:rPr>
              <a:t> UK</a:t>
            </a:r>
          </a:p>
          <a:p>
            <a:pPr>
              <a:buFont typeface="Wingdings" pitchFamily="2" charset="2"/>
              <a:buChar char="Ø"/>
            </a:pPr>
            <a:r>
              <a:rPr lang="tr-TR" sz="2800" b="1" dirty="0" err="1" smtClean="0">
                <a:latin typeface="Arial" pitchFamily="34" charset="0"/>
                <a:cs typeface="Arial" pitchFamily="34" charset="0"/>
              </a:rPr>
              <a:t>Linkedin</a:t>
            </a:r>
            <a:r>
              <a:rPr lang="tr-TR" sz="28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tr-TR" sz="2800" b="1" i="1" dirty="0" err="1" smtClean="0">
                <a:latin typeface="Arial" pitchFamily="34" charset="0"/>
                <a:cs typeface="Arial" pitchFamily="34" charset="0"/>
              </a:rPr>
              <a:t>Unilever</a:t>
            </a:r>
            <a:r>
              <a:rPr lang="tr-TR" sz="2800" b="1" i="1" dirty="0" smtClean="0">
                <a:latin typeface="Arial" pitchFamily="34" charset="0"/>
                <a:cs typeface="Arial" pitchFamily="34" charset="0"/>
              </a:rPr>
              <a:t>, HAYS</a:t>
            </a:r>
          </a:p>
          <a:p>
            <a:pPr>
              <a:buFont typeface="Wingdings" pitchFamily="2" charset="2"/>
              <a:buChar char="Ø"/>
            </a:pPr>
            <a:r>
              <a:rPr lang="tr-TR" sz="2800" b="1" dirty="0" err="1" smtClean="0">
                <a:latin typeface="Arial" pitchFamily="34" charset="0"/>
                <a:cs typeface="Arial" pitchFamily="34" charset="0"/>
              </a:rPr>
              <a:t>Pinterest</a:t>
            </a:r>
            <a:r>
              <a:rPr lang="tr-TR" sz="28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tr-TR" sz="2800" b="1" i="1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800" b="1" i="1" dirty="0" err="1" smtClean="0">
                <a:latin typeface="Arial" pitchFamily="34" charset="0"/>
                <a:cs typeface="Arial" pitchFamily="34" charset="0"/>
              </a:rPr>
              <a:t>Chunky</a:t>
            </a:r>
            <a:r>
              <a:rPr lang="tr-TR" sz="2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800" b="1" i="1" dirty="0" err="1" smtClean="0">
                <a:latin typeface="Arial" pitchFamily="34" charset="0"/>
                <a:cs typeface="Arial" pitchFamily="34" charset="0"/>
              </a:rPr>
              <a:t>Chef</a:t>
            </a:r>
            <a:endParaRPr lang="tr-TR" sz="2800" b="1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sz="2800" b="1" dirty="0" err="1" smtClean="0">
                <a:latin typeface="Arial" pitchFamily="34" charset="0"/>
                <a:cs typeface="Arial" pitchFamily="34" charset="0"/>
              </a:rPr>
              <a:t>Facebook</a:t>
            </a:r>
            <a:r>
              <a:rPr lang="tr-TR" sz="28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tr-TR" sz="2800" b="1" i="1" dirty="0" err="1" smtClean="0">
                <a:latin typeface="Arial" pitchFamily="34" charset="0"/>
                <a:cs typeface="Arial" pitchFamily="34" charset="0"/>
              </a:rPr>
              <a:t>Jamie</a:t>
            </a:r>
            <a:r>
              <a:rPr lang="tr-TR" sz="2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800" b="1" i="1" dirty="0" err="1" smtClean="0">
                <a:latin typeface="Arial" pitchFamily="34" charset="0"/>
                <a:cs typeface="Arial" pitchFamily="34" charset="0"/>
              </a:rPr>
              <a:t>Oliver</a:t>
            </a:r>
            <a:r>
              <a:rPr lang="tr-TR" sz="2800" b="1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2800" b="1" i="1" dirty="0" err="1" smtClean="0">
                <a:latin typeface="Arial" pitchFamily="34" charset="0"/>
                <a:cs typeface="Arial" pitchFamily="34" charset="0"/>
              </a:rPr>
              <a:t>NowThis</a:t>
            </a:r>
            <a:endParaRPr lang="tr-TR" sz="2800" b="1" i="1" dirty="0" smtClean="0">
              <a:latin typeface="Arial" pitchFamily="34" charset="0"/>
              <a:cs typeface="Arial" pitchFamily="34" charset="0"/>
            </a:endParaRPr>
          </a:p>
          <a:p>
            <a:endParaRPr lang="tr-TR" sz="2800" b="1" dirty="0" smtClean="0">
              <a:latin typeface="Arial" pitchFamily="34" charset="0"/>
              <a:cs typeface="Arial" pitchFamily="34" charset="0"/>
            </a:endParaRPr>
          </a:p>
          <a:p>
            <a:endParaRPr lang="tr-TR" sz="2800" b="1" dirty="0" smtClean="0">
              <a:latin typeface="Arial" pitchFamily="34" charset="0"/>
              <a:cs typeface="Arial" pitchFamily="34" charset="0"/>
            </a:endParaRPr>
          </a:p>
          <a:p>
            <a:endParaRPr lang="tr-TR" sz="2800" b="1" dirty="0" smtClean="0">
              <a:latin typeface="Arial" pitchFamily="34" charset="0"/>
              <a:cs typeface="Arial" pitchFamily="34" charset="0"/>
            </a:endParaRPr>
          </a:p>
          <a:p>
            <a:endParaRPr lang="tr-TR" sz="2800" dirty="0" smtClean="0">
              <a:latin typeface="Arial" pitchFamily="34" charset="0"/>
              <a:cs typeface="Arial" pitchFamily="34" charset="0"/>
            </a:endParaRPr>
          </a:p>
          <a:p>
            <a:endParaRPr lang="tr-TR" sz="2800" dirty="0" smtClean="0">
              <a:latin typeface="Arial" pitchFamily="34" charset="0"/>
              <a:cs typeface="Arial" pitchFamily="34" charset="0"/>
            </a:endParaRPr>
          </a:p>
          <a:p>
            <a:endParaRPr lang="tr-T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043608" y="188640"/>
            <a:ext cx="7848872" cy="936104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dirty="0" smtClean="0">
                <a:latin typeface="Arial" pitchFamily="34" charset="0"/>
                <a:cs typeface="Arial" pitchFamily="34" charset="0"/>
              </a:rPr>
            </a:br>
            <a:r>
              <a:rPr lang="tr-TR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dirty="0" smtClean="0">
                <a:latin typeface="Arial" pitchFamily="34" charset="0"/>
                <a:cs typeface="Arial" pitchFamily="34" charset="0"/>
              </a:rPr>
            </a:br>
            <a:r>
              <a:rPr lang="tr-TR" sz="3100" b="1" dirty="0" smtClean="0">
                <a:latin typeface="Arial" pitchFamily="34" charset="0"/>
                <a:cs typeface="Arial" pitchFamily="34" charset="0"/>
              </a:rPr>
              <a:t>Sosyal Medya İçeriği oluştururken kullanılan         materyaller</a:t>
            </a:r>
            <a:endParaRPr lang="tr-TR" sz="3100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1268760"/>
            <a:ext cx="7848872" cy="5400600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latin typeface="Arial" pitchFamily="34" charset="0"/>
                <a:cs typeface="Arial" pitchFamily="34" charset="0"/>
              </a:rPr>
              <a:t>Sosyal Medya Paylaşımı Konu Başlığı</a:t>
            </a:r>
          </a:p>
          <a:p>
            <a:endParaRPr lang="tr-TR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800" b="1" dirty="0" smtClean="0">
                <a:latin typeface="Arial" pitchFamily="34" charset="0"/>
                <a:cs typeface="Arial" pitchFamily="34" charset="0"/>
              </a:rPr>
              <a:t>Sosyal medya paylaşımlarındaki konu başlıklarının ne kadar ilgi çelici olduğunu analiz etmek için :</a:t>
            </a:r>
          </a:p>
          <a:p>
            <a:r>
              <a:rPr lang="en-US" sz="28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/>
              </a:rPr>
              <a:t>https://coschedule.com/headline-analyzer</a:t>
            </a:r>
            <a:endParaRPr lang="tr-T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800" b="1" dirty="0" smtClean="0">
                <a:latin typeface="Arial" pitchFamily="34" charset="0"/>
                <a:cs typeface="Arial" pitchFamily="34" charset="0"/>
              </a:rPr>
              <a:t> sitesi kullanılabilir. </a:t>
            </a:r>
          </a:p>
          <a:p>
            <a:endParaRPr lang="tr-TR" sz="2800" b="1" dirty="0" smtClean="0">
              <a:latin typeface="Arial" pitchFamily="34" charset="0"/>
              <a:cs typeface="Arial" pitchFamily="34" charset="0"/>
            </a:endParaRPr>
          </a:p>
          <a:p>
            <a:endParaRPr lang="tr-TR" sz="2800" b="1" dirty="0" smtClean="0">
              <a:latin typeface="Arial" pitchFamily="34" charset="0"/>
              <a:cs typeface="Arial" pitchFamily="34" charset="0"/>
            </a:endParaRPr>
          </a:p>
          <a:p>
            <a:endParaRPr lang="tr-TR" sz="2800" dirty="0" smtClean="0">
              <a:latin typeface="Arial" pitchFamily="34" charset="0"/>
              <a:cs typeface="Arial" pitchFamily="34" charset="0"/>
            </a:endParaRPr>
          </a:p>
          <a:p>
            <a:endParaRPr lang="tr-TR" sz="2800" dirty="0" smtClean="0">
              <a:latin typeface="Arial" pitchFamily="34" charset="0"/>
              <a:cs typeface="Arial" pitchFamily="34" charset="0"/>
            </a:endParaRPr>
          </a:p>
          <a:p>
            <a:endParaRPr lang="tr-T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043608" y="188640"/>
            <a:ext cx="7848872" cy="72008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dirty="0" smtClean="0">
                <a:latin typeface="Arial" pitchFamily="34" charset="0"/>
                <a:cs typeface="Arial" pitchFamily="34" charset="0"/>
              </a:rPr>
            </a:br>
            <a:r>
              <a:rPr lang="tr-TR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dirty="0" smtClean="0">
                <a:latin typeface="Arial" pitchFamily="34" charset="0"/>
                <a:cs typeface="Arial" pitchFamily="34" charset="0"/>
              </a:rPr>
            </a:br>
            <a:r>
              <a:rPr lang="tr-TR" sz="3100" b="1" dirty="0" smtClean="0">
                <a:latin typeface="Arial" pitchFamily="34" charset="0"/>
                <a:cs typeface="Arial" pitchFamily="34" charset="0"/>
              </a:rPr>
              <a:t>Gizlilik Ayarları</a:t>
            </a:r>
            <a:endParaRPr lang="tr-TR" sz="3100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1052736"/>
            <a:ext cx="7848872" cy="5400600"/>
          </a:xfrm>
        </p:spPr>
        <p:txBody>
          <a:bodyPr>
            <a:normAutofit fontScale="92500" lnSpcReduction="10000"/>
          </a:bodyPr>
          <a:lstStyle/>
          <a:p>
            <a:r>
              <a:rPr lang="tr-TR" sz="3000" b="1" dirty="0" err="1" smtClean="0">
                <a:latin typeface="Arial" pitchFamily="34" charset="0"/>
                <a:cs typeface="Arial" pitchFamily="34" charset="0"/>
              </a:rPr>
              <a:t>Facebook</a:t>
            </a:r>
            <a:endParaRPr lang="tr-TR" sz="3000" b="1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tr-TR" sz="2900" dirty="0" smtClean="0">
                <a:latin typeface="Arial" pitchFamily="34" charset="0"/>
                <a:cs typeface="Arial" pitchFamily="34" charset="0"/>
              </a:rPr>
              <a:t>Değerlendirmeler devre </a:t>
            </a:r>
            <a:r>
              <a:rPr lang="tr-TR" sz="2900" dirty="0" smtClean="0">
                <a:latin typeface="Arial" pitchFamily="34" charset="0"/>
                <a:cs typeface="Arial" pitchFamily="34" charset="0"/>
              </a:rPr>
              <a:t>dışı bırakılmalı</a:t>
            </a:r>
            <a:endParaRPr lang="tr-TR" sz="29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tr-TR" sz="2900" dirty="0" smtClean="0">
                <a:latin typeface="Arial" pitchFamily="34" charset="0"/>
                <a:cs typeface="Arial" pitchFamily="34" charset="0"/>
              </a:rPr>
              <a:t>Ziyaretçi gönderilerini </a:t>
            </a:r>
            <a:r>
              <a:rPr lang="tr-TR" sz="2900" dirty="0" smtClean="0">
                <a:latin typeface="Arial" pitchFamily="34" charset="0"/>
                <a:cs typeface="Arial" pitchFamily="34" charset="0"/>
              </a:rPr>
              <a:t>kapatılmalı</a:t>
            </a:r>
            <a:endParaRPr lang="tr-TR" sz="29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tr-TR" sz="2900" dirty="0" smtClean="0">
                <a:latin typeface="Arial" pitchFamily="34" charset="0"/>
                <a:cs typeface="Arial" pitchFamily="34" charset="0"/>
              </a:rPr>
              <a:t>Etiketlemeyi </a:t>
            </a:r>
            <a:r>
              <a:rPr lang="tr-TR" sz="2900" dirty="0" smtClean="0">
                <a:latin typeface="Arial" pitchFamily="34" charset="0"/>
                <a:cs typeface="Arial" pitchFamily="34" charset="0"/>
              </a:rPr>
              <a:t>kapatılmalı</a:t>
            </a:r>
            <a:endParaRPr lang="tr-TR" sz="29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tr-TR" sz="2900" dirty="0" smtClean="0">
                <a:latin typeface="Arial" pitchFamily="34" charset="0"/>
                <a:cs typeface="Arial" pitchFamily="34" charset="0"/>
              </a:rPr>
              <a:t>Küfür filtresi mutlaka güçlü olmalı</a:t>
            </a:r>
          </a:p>
          <a:p>
            <a:pPr lvl="0">
              <a:buFont typeface="Wingdings" pitchFamily="2" charset="2"/>
              <a:buChar char="Ø"/>
            </a:pPr>
            <a:r>
              <a:rPr lang="tr-TR" sz="2900" dirty="0" smtClean="0">
                <a:latin typeface="Arial" pitchFamily="34" charset="0"/>
                <a:cs typeface="Arial" pitchFamily="34" charset="0"/>
              </a:rPr>
              <a:t>Mükerrer sayfaları </a:t>
            </a:r>
            <a:r>
              <a:rPr lang="tr-TR" sz="2900" dirty="0" smtClean="0">
                <a:latin typeface="Arial" pitchFamily="34" charset="0"/>
                <a:cs typeface="Arial" pitchFamily="34" charset="0"/>
              </a:rPr>
              <a:t>birleştirilerek takipçiler tek bir yere toplanmalı</a:t>
            </a:r>
          </a:p>
          <a:p>
            <a:pPr lvl="0">
              <a:buFont typeface="Wingdings" pitchFamily="2" charset="2"/>
              <a:buChar char="Ø"/>
            </a:pPr>
            <a:r>
              <a:rPr lang="tr-TR" sz="2900" dirty="0" smtClean="0">
                <a:latin typeface="Arial" pitchFamily="34" charset="0"/>
                <a:cs typeface="Arial" pitchFamily="34" charset="0"/>
              </a:rPr>
              <a:t>Yanıt </a:t>
            </a:r>
            <a:r>
              <a:rPr lang="tr-TR" sz="2900" dirty="0" smtClean="0">
                <a:latin typeface="Arial" pitchFamily="34" charset="0"/>
                <a:cs typeface="Arial" pitchFamily="34" charset="0"/>
              </a:rPr>
              <a:t>asistanına otomatik yanıt </a:t>
            </a:r>
            <a:r>
              <a:rPr lang="tr-TR" sz="2900" dirty="0" smtClean="0">
                <a:latin typeface="Arial" pitchFamily="34" charset="0"/>
                <a:cs typeface="Arial" pitchFamily="34" charset="0"/>
              </a:rPr>
              <a:t>oluşturulmalı</a:t>
            </a:r>
            <a:endParaRPr lang="tr-TR" sz="29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tr-TR" sz="2900" dirty="0" smtClean="0">
                <a:latin typeface="Arial" pitchFamily="34" charset="0"/>
                <a:cs typeface="Arial" pitchFamily="34" charset="0"/>
              </a:rPr>
              <a:t>Sayfayı </a:t>
            </a:r>
            <a:r>
              <a:rPr lang="tr-TR" sz="2900" dirty="0" smtClean="0">
                <a:latin typeface="Arial" pitchFamily="34" charset="0"/>
                <a:cs typeface="Arial" pitchFamily="34" charset="0"/>
              </a:rPr>
              <a:t>Düzenlemek önemli</a:t>
            </a:r>
            <a:endParaRPr lang="tr-TR" sz="29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tr-TR" sz="2900" dirty="0" smtClean="0">
                <a:latin typeface="Arial" pitchFamily="34" charset="0"/>
                <a:cs typeface="Arial" pitchFamily="34" charset="0"/>
              </a:rPr>
              <a:t>Varsa diğer sosyal medya hesaplarına bağlantı sağlanmalı</a:t>
            </a:r>
            <a:endParaRPr lang="tr-TR" sz="2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sz="2900" dirty="0" smtClean="0">
                <a:latin typeface="Arial" pitchFamily="34" charset="0"/>
                <a:cs typeface="Arial" pitchFamily="34" charset="0"/>
              </a:rPr>
              <a:t>Tam </a:t>
            </a:r>
            <a:r>
              <a:rPr lang="tr-TR" sz="2900" dirty="0" smtClean="0">
                <a:latin typeface="Arial" pitchFamily="34" charset="0"/>
                <a:cs typeface="Arial" pitchFamily="34" charset="0"/>
              </a:rPr>
              <a:t>kare resim </a:t>
            </a:r>
            <a:r>
              <a:rPr lang="tr-TR" sz="2900" dirty="0" smtClean="0">
                <a:latin typeface="Arial" pitchFamily="34" charset="0"/>
                <a:cs typeface="Arial" pitchFamily="34" charset="0"/>
              </a:rPr>
              <a:t>akışlara eklenmeli</a:t>
            </a:r>
            <a:endParaRPr lang="tr-TR" sz="2900" b="1" dirty="0" smtClean="0">
              <a:latin typeface="Arial" pitchFamily="34" charset="0"/>
              <a:cs typeface="Arial" pitchFamily="34" charset="0"/>
            </a:endParaRPr>
          </a:p>
          <a:p>
            <a:endParaRPr lang="tr-TR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043608" y="188640"/>
            <a:ext cx="7848872" cy="72008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dirty="0" smtClean="0">
                <a:latin typeface="Arial" pitchFamily="34" charset="0"/>
                <a:cs typeface="Arial" pitchFamily="34" charset="0"/>
              </a:rPr>
            </a:br>
            <a:r>
              <a:rPr lang="tr-TR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dirty="0" smtClean="0">
                <a:latin typeface="Arial" pitchFamily="34" charset="0"/>
                <a:cs typeface="Arial" pitchFamily="34" charset="0"/>
              </a:rPr>
            </a:br>
            <a:r>
              <a:rPr lang="tr-TR" sz="3100" b="1" dirty="0" smtClean="0">
                <a:latin typeface="Arial" pitchFamily="34" charset="0"/>
                <a:cs typeface="Arial" pitchFamily="34" charset="0"/>
              </a:rPr>
              <a:t>Gizlilik Ayarları</a:t>
            </a:r>
            <a:endParaRPr lang="tr-TR" sz="3100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1052736"/>
            <a:ext cx="7848872" cy="5400600"/>
          </a:xfrm>
        </p:spPr>
        <p:txBody>
          <a:bodyPr>
            <a:normAutofit/>
          </a:bodyPr>
          <a:lstStyle/>
          <a:p>
            <a:r>
              <a:rPr lang="tr-TR" sz="2800" b="1" dirty="0" err="1" smtClean="0">
                <a:latin typeface="Arial" pitchFamily="34" charset="0"/>
                <a:cs typeface="Arial" pitchFamily="34" charset="0"/>
              </a:rPr>
              <a:t>Twitter</a:t>
            </a:r>
            <a:endParaRPr lang="tr-TR" sz="2800" b="1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tr-TR" sz="2800" dirty="0" err="1" smtClean="0"/>
              <a:t>Tweetleri</a:t>
            </a:r>
            <a:r>
              <a:rPr lang="tr-TR" sz="2800" dirty="0" smtClean="0"/>
              <a:t> korumaya al ve konum devre dışı olacak.</a:t>
            </a:r>
          </a:p>
          <a:p>
            <a:pPr lvl="0">
              <a:buFont typeface="Wingdings" pitchFamily="2" charset="2"/>
              <a:buChar char="Ø"/>
            </a:pPr>
            <a:r>
              <a:rPr lang="tr-TR" sz="2800" dirty="0" smtClean="0"/>
              <a:t>Başkalarının sizi etiketlemesine izin vermeyin</a:t>
            </a:r>
          </a:p>
          <a:p>
            <a:pPr lvl="0">
              <a:buFont typeface="Wingdings" pitchFamily="2" charset="2"/>
              <a:buChar char="Ø"/>
            </a:pPr>
            <a:r>
              <a:rPr lang="tr-TR" sz="2800" dirty="0" smtClean="0"/>
              <a:t>Epostayla aranmayı kapat</a:t>
            </a:r>
          </a:p>
          <a:p>
            <a:pPr lvl="0">
              <a:buFont typeface="Wingdings" pitchFamily="2" charset="2"/>
              <a:buChar char="Ø"/>
            </a:pPr>
            <a:r>
              <a:rPr lang="tr-TR" sz="2800" dirty="0" smtClean="0"/>
              <a:t>DM den yazışma izni, kapalı veya otomatik mesaj</a:t>
            </a:r>
          </a:p>
          <a:p>
            <a:pPr lvl="0">
              <a:buFont typeface="Wingdings" pitchFamily="2" charset="2"/>
              <a:buChar char="Ø"/>
            </a:pPr>
            <a:r>
              <a:rPr lang="tr-TR" sz="2800" dirty="0" smtClean="0"/>
              <a:t>Karakter </a:t>
            </a:r>
            <a:r>
              <a:rPr lang="tr-TR" sz="2800" dirty="0" smtClean="0"/>
              <a:t>sınırına dikkat edilmeli.</a:t>
            </a:r>
            <a:endParaRPr lang="tr-TR" sz="2800" dirty="0" smtClean="0"/>
          </a:p>
          <a:p>
            <a:endParaRPr lang="tr-TR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98</TotalTime>
  <Words>1059</Words>
  <Application>Microsoft Office PowerPoint</Application>
  <PresentationFormat>Ekran Gösterisi (4:3)</PresentationFormat>
  <Paragraphs>228</Paragraphs>
  <Slides>18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Gündönümü</vt:lpstr>
      <vt:lpstr>Sosyal Medya Yönetimi</vt:lpstr>
      <vt:lpstr>  Sosyal Medya İçeriği oluştururken kullanılan         materyaller</vt:lpstr>
      <vt:lpstr>  Sosyal Medya İçeriği oluştururken kullanılan         materyaller</vt:lpstr>
      <vt:lpstr>  Sosyal Medya İçeriği oluştururken kullanılan         materyaller</vt:lpstr>
      <vt:lpstr>  Sosyal Medya İçeriği oluştururken kullanılan         materyaller</vt:lpstr>
      <vt:lpstr>  Sosyal Medya İçeriği oluştururken kullanılan         materyaller</vt:lpstr>
      <vt:lpstr>  Sosyal Medya İçeriği oluştururken kullanılan         materyaller</vt:lpstr>
      <vt:lpstr>  Gizlilik Ayarları</vt:lpstr>
      <vt:lpstr>  Gizlilik Ayarları</vt:lpstr>
      <vt:lpstr>  Gizlilik Ayarları</vt:lpstr>
      <vt:lpstr>  Reklam Verirken Kullanılan Yöntemler</vt:lpstr>
      <vt:lpstr>  Reklam Verirken Kullanılan Yöntemler</vt:lpstr>
      <vt:lpstr>  Reklam Verirken Kullanılan Yöntemler</vt:lpstr>
      <vt:lpstr>  Reklam Verirken Kullanılan Yöntemler</vt:lpstr>
      <vt:lpstr>  Reklam Verirken Kullanılan Yöntemler</vt:lpstr>
      <vt:lpstr>  Etkileşimi Arttırmak için Yapılabilecekler</vt:lpstr>
      <vt:lpstr>  Etkileşimi Arttırmak için Yapılabilecekler</vt:lpstr>
      <vt:lpstr>  Etkileşimi Arttırmak için Yapılabilecekler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 Medya Yönetimi</dc:title>
  <dc:creator>Alper</dc:creator>
  <cp:lastModifiedBy>Alper</cp:lastModifiedBy>
  <cp:revision>12</cp:revision>
  <dcterms:created xsi:type="dcterms:W3CDTF">2020-05-26T07:34:00Z</dcterms:created>
  <dcterms:modified xsi:type="dcterms:W3CDTF">2020-05-26T09:22:54Z</dcterms:modified>
</cp:coreProperties>
</file>