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0"/>
  </p:notesMasterIdLst>
  <p:handoutMasterIdLst>
    <p:handoutMasterId r:id="rId21"/>
  </p:handoutMasterIdLst>
  <p:sldIdLst>
    <p:sldId id="277" r:id="rId2"/>
    <p:sldId id="267" r:id="rId3"/>
    <p:sldId id="281" r:id="rId4"/>
    <p:sldId id="302" r:id="rId5"/>
    <p:sldId id="282" r:id="rId6"/>
    <p:sldId id="293" r:id="rId7"/>
    <p:sldId id="278" r:id="rId8"/>
    <p:sldId id="279" r:id="rId9"/>
    <p:sldId id="284" r:id="rId10"/>
    <p:sldId id="289" r:id="rId11"/>
    <p:sldId id="288" r:id="rId12"/>
    <p:sldId id="287" r:id="rId13"/>
    <p:sldId id="286" r:id="rId14"/>
    <p:sldId id="292" r:id="rId15"/>
    <p:sldId id="290" r:id="rId16"/>
    <p:sldId id="291" r:id="rId17"/>
    <p:sldId id="294" r:id="rId18"/>
    <p:sldId id="30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her Demirel Kütükçü" initials="SDK" lastIdx="2" clrIdx="0">
    <p:extLst>
      <p:ext uri="{19B8F6BF-5375-455C-9EA6-DF929625EA0E}">
        <p15:presenceInfo xmlns:p15="http://schemas.microsoft.com/office/powerpoint/2012/main" userId="S-1-5-21-585133713-447900268-2616925987-3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8A5"/>
    <a:srgbClr val="8FAADC"/>
    <a:srgbClr val="993366"/>
    <a:srgbClr val="67778C"/>
    <a:srgbClr val="6F7E8F"/>
    <a:srgbClr val="B0B0AF"/>
    <a:srgbClr val="C4C4C4"/>
    <a:srgbClr val="C0514E"/>
    <a:srgbClr val="8CA45B"/>
    <a:srgbClr val="D5E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5953" autoAdjust="0"/>
  </p:normalViewPr>
  <p:slideViewPr>
    <p:cSldViewPr snapToGrid="0">
      <p:cViewPr varScale="1">
        <p:scale>
          <a:sx n="91" d="100"/>
          <a:sy n="91" d="100"/>
        </p:scale>
        <p:origin x="294" y="84"/>
      </p:cViewPr>
      <p:guideLst>
        <p:guide pos="3840"/>
        <p:guide orient="horz" pos="2160"/>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hyperlink" Target="Dok&#252;manlar/BPA.pdf" TargetMode="External"/><Relationship Id="rId2" Type="http://schemas.openxmlformats.org/officeDocument/2006/relationships/hyperlink" Target="Dok&#252;manlar/MPAF.pdf" TargetMode="External"/><Relationship Id="rId1" Type="http://schemas.openxmlformats.org/officeDocument/2006/relationships/hyperlink" Target="Dok&#252;manlar/Model%20OIS%20template%20for%20IPA%20II%20280715.docx"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Dok&#252;manlar/BPA.pdf" TargetMode="External"/><Relationship Id="rId2" Type="http://schemas.openxmlformats.org/officeDocument/2006/relationships/hyperlink" Target="Dok&#252;manlar/MPAF.pdf" TargetMode="External"/><Relationship Id="rId1" Type="http://schemas.openxmlformats.org/officeDocument/2006/relationships/hyperlink" Target="Dok&#252;manlar/Model%20OIS%20template%20for%20IPA%20II%20280715.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68B3C-FE39-41C4-8DA1-0B96DBA351F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832E4870-4477-4C8C-98F8-870084383475}">
      <dgm:prSet phldrT="[Metin]"/>
      <dgm:spPr/>
      <dgm:t>
        <a:bodyPr/>
        <a:lstStyle/>
        <a:p>
          <a:r>
            <a:rPr lang="tr-TR" dirty="0" err="1" smtClean="0"/>
            <a:t>Indicative</a:t>
          </a:r>
          <a:r>
            <a:rPr lang="tr-TR" dirty="0" smtClean="0"/>
            <a:t> Country </a:t>
          </a:r>
          <a:r>
            <a:rPr lang="tr-TR" dirty="0" err="1" smtClean="0"/>
            <a:t>Strategy</a:t>
          </a:r>
          <a:r>
            <a:rPr lang="tr-TR" dirty="0" smtClean="0"/>
            <a:t> </a:t>
          </a:r>
          <a:r>
            <a:rPr lang="tr-TR" dirty="0" err="1" smtClean="0"/>
            <a:t>Paper</a:t>
          </a:r>
          <a:endParaRPr lang="tr-TR" dirty="0"/>
        </a:p>
      </dgm:t>
    </dgm:pt>
    <dgm:pt modelId="{6769A5BE-827F-4D78-A016-1E224A034B52}" type="parTrans" cxnId="{9C90857B-E9E9-4FC0-B4C5-9AF362F8334B}">
      <dgm:prSet/>
      <dgm:spPr/>
      <dgm:t>
        <a:bodyPr/>
        <a:lstStyle/>
        <a:p>
          <a:endParaRPr lang="tr-TR"/>
        </a:p>
      </dgm:t>
    </dgm:pt>
    <dgm:pt modelId="{29FD76F8-6A3C-4AAB-A5E2-3CCAEA3E3FA3}" type="sibTrans" cxnId="{9C90857B-E9E9-4FC0-B4C5-9AF362F8334B}">
      <dgm:prSet/>
      <dgm:spPr/>
      <dgm:t>
        <a:bodyPr/>
        <a:lstStyle/>
        <a:p>
          <a:endParaRPr lang="tr-TR"/>
        </a:p>
      </dgm:t>
    </dgm:pt>
    <dgm:pt modelId="{0592F633-0E23-4ED6-A9B2-B74D49DC803B}">
      <dgm:prSet phldrT="[Metin]"/>
      <dgm:spPr/>
      <dgm:t>
        <a:bodyPr/>
        <a:lstStyle/>
        <a:p>
          <a:r>
            <a:rPr lang="tr-TR" dirty="0" smtClean="0"/>
            <a:t>Framework </a:t>
          </a:r>
          <a:r>
            <a:rPr lang="tr-TR" dirty="0" err="1" smtClean="0"/>
            <a:t>Agreement</a:t>
          </a:r>
          <a:endParaRPr lang="tr-TR" dirty="0"/>
        </a:p>
      </dgm:t>
    </dgm:pt>
    <dgm:pt modelId="{E082AAA0-D66F-4802-8047-542AE1CBC00D}" type="parTrans" cxnId="{741F4084-CA82-40B4-8A45-86577D7BD4B2}">
      <dgm:prSet/>
      <dgm:spPr/>
      <dgm:t>
        <a:bodyPr/>
        <a:lstStyle/>
        <a:p>
          <a:endParaRPr lang="tr-TR"/>
        </a:p>
      </dgm:t>
    </dgm:pt>
    <dgm:pt modelId="{3255C673-3E7B-4349-8013-B47E039AB233}" type="sibTrans" cxnId="{741F4084-CA82-40B4-8A45-86577D7BD4B2}">
      <dgm:prSet/>
      <dgm:spPr/>
      <dgm:t>
        <a:bodyPr/>
        <a:lstStyle/>
        <a:p>
          <a:endParaRPr lang="tr-TR"/>
        </a:p>
      </dgm:t>
    </dgm:pt>
    <dgm:pt modelId="{05179CC1-0C66-424F-8A31-FF4493F41C79}">
      <dgm:prSet phldrT="[Metin]"/>
      <dgm:spPr/>
      <dgm:t>
        <a:bodyPr/>
        <a:lstStyle/>
        <a:p>
          <a:r>
            <a:rPr lang="tr-TR" dirty="0" err="1" smtClean="0"/>
            <a:t>Sectoral</a:t>
          </a:r>
          <a:r>
            <a:rPr lang="tr-TR" dirty="0" smtClean="0"/>
            <a:t> </a:t>
          </a:r>
          <a:r>
            <a:rPr lang="tr-TR" dirty="0" err="1" smtClean="0"/>
            <a:t>Opeational</a:t>
          </a:r>
          <a:r>
            <a:rPr lang="tr-TR" dirty="0" smtClean="0"/>
            <a:t> </a:t>
          </a:r>
          <a:r>
            <a:rPr lang="tr-TR" dirty="0" err="1" smtClean="0"/>
            <a:t>Programme</a:t>
          </a:r>
          <a:r>
            <a:rPr lang="tr-TR" dirty="0" smtClean="0"/>
            <a:t> (Multi-</a:t>
          </a:r>
          <a:r>
            <a:rPr lang="tr-TR" dirty="0" err="1" smtClean="0"/>
            <a:t>Annual</a:t>
          </a:r>
          <a:r>
            <a:rPr lang="tr-TR" dirty="0" smtClean="0"/>
            <a:t> Action </a:t>
          </a:r>
          <a:r>
            <a:rPr lang="tr-TR" dirty="0" err="1" smtClean="0"/>
            <a:t>Programme</a:t>
          </a:r>
          <a:r>
            <a:rPr lang="tr-TR" dirty="0" smtClean="0"/>
            <a:t> on Transport)</a:t>
          </a:r>
          <a:endParaRPr lang="tr-TR" dirty="0"/>
        </a:p>
      </dgm:t>
    </dgm:pt>
    <dgm:pt modelId="{D2CFC37E-0846-4180-AF64-000E9A389AD8}" type="parTrans" cxnId="{B7B3F683-8632-4903-8514-68005747D8E3}">
      <dgm:prSet/>
      <dgm:spPr/>
      <dgm:t>
        <a:bodyPr/>
        <a:lstStyle/>
        <a:p>
          <a:endParaRPr lang="tr-TR"/>
        </a:p>
      </dgm:t>
    </dgm:pt>
    <dgm:pt modelId="{AB0FB11A-5D4B-458E-8D17-1A82B86FE02E}" type="sibTrans" cxnId="{B7B3F683-8632-4903-8514-68005747D8E3}">
      <dgm:prSet/>
      <dgm:spPr/>
      <dgm:t>
        <a:bodyPr/>
        <a:lstStyle/>
        <a:p>
          <a:endParaRPr lang="tr-TR"/>
        </a:p>
      </dgm:t>
    </dgm:pt>
    <dgm:pt modelId="{666A563A-9796-43FB-9FE4-368B33968B33}">
      <dgm:prSet phldrT="[Metin]"/>
      <dgm:spPr/>
      <dgm:t>
        <a:bodyPr/>
        <a:lstStyle/>
        <a:p>
          <a:r>
            <a:rPr lang="tr-TR" dirty="0" err="1" smtClean="0"/>
            <a:t>Financing</a:t>
          </a:r>
          <a:r>
            <a:rPr lang="tr-TR" dirty="0" smtClean="0"/>
            <a:t> </a:t>
          </a:r>
          <a:r>
            <a:rPr lang="tr-TR" dirty="0" err="1" smtClean="0"/>
            <a:t>Agreement</a:t>
          </a:r>
          <a:endParaRPr lang="tr-TR" dirty="0"/>
        </a:p>
      </dgm:t>
    </dgm:pt>
    <dgm:pt modelId="{43BD98F5-225A-44EE-AE06-280401810651}" type="parTrans" cxnId="{F1BA7159-8AD6-4C92-8A37-42378A49872A}">
      <dgm:prSet/>
      <dgm:spPr/>
      <dgm:t>
        <a:bodyPr/>
        <a:lstStyle/>
        <a:p>
          <a:endParaRPr lang="tr-TR"/>
        </a:p>
      </dgm:t>
    </dgm:pt>
    <dgm:pt modelId="{B895C434-3087-4BCE-B19E-F354DD46746B}" type="sibTrans" cxnId="{F1BA7159-8AD6-4C92-8A37-42378A49872A}">
      <dgm:prSet/>
      <dgm:spPr/>
      <dgm:t>
        <a:bodyPr/>
        <a:lstStyle/>
        <a:p>
          <a:endParaRPr lang="tr-TR"/>
        </a:p>
      </dgm:t>
    </dgm:pt>
    <dgm:pt modelId="{3A9B9553-E166-450F-B80C-1477B3A45099}">
      <dgm:prSet phldrT="[Metin]"/>
      <dgm:spPr/>
      <dgm:t>
        <a:bodyPr/>
        <a:lstStyle/>
        <a:p>
          <a:r>
            <a:rPr lang="tr-TR" dirty="0" err="1" smtClean="0"/>
            <a:t>Projects</a:t>
          </a:r>
          <a:endParaRPr lang="tr-TR" dirty="0"/>
        </a:p>
      </dgm:t>
    </dgm:pt>
    <dgm:pt modelId="{0819AF88-BF08-4FF7-9E34-9EB87D298D55}" type="parTrans" cxnId="{D7B2CC1F-E5EE-4360-8716-02C00446A26C}">
      <dgm:prSet/>
      <dgm:spPr/>
      <dgm:t>
        <a:bodyPr/>
        <a:lstStyle/>
        <a:p>
          <a:endParaRPr lang="tr-TR"/>
        </a:p>
      </dgm:t>
    </dgm:pt>
    <dgm:pt modelId="{CEC37C7A-3774-443C-88E2-F078CD4B74FD}" type="sibTrans" cxnId="{D7B2CC1F-E5EE-4360-8716-02C00446A26C}">
      <dgm:prSet/>
      <dgm:spPr/>
      <dgm:t>
        <a:bodyPr/>
        <a:lstStyle/>
        <a:p>
          <a:endParaRPr lang="tr-TR"/>
        </a:p>
      </dgm:t>
    </dgm:pt>
    <dgm:pt modelId="{9447E33C-088A-4D06-944B-A47780986E97}">
      <dgm:prSet phldrT="[Metin]"/>
      <dgm:spPr/>
      <dgm:t>
        <a:bodyPr/>
        <a:lstStyle/>
        <a:p>
          <a:r>
            <a:rPr lang="tr-TR" dirty="0" smtClean="0">
              <a:hlinkClick xmlns:r="http://schemas.openxmlformats.org/officeDocument/2006/relationships" r:id="rId1" action="ppaction://hlinkfile"/>
            </a:rPr>
            <a:t>OIS</a:t>
          </a:r>
          <a:r>
            <a:rPr lang="tr-TR" dirty="0" smtClean="0"/>
            <a:t> </a:t>
          </a:r>
          <a:r>
            <a:rPr lang="tr-TR" dirty="0" err="1" smtClean="0"/>
            <a:t>or</a:t>
          </a:r>
          <a:r>
            <a:rPr lang="tr-TR" dirty="0" smtClean="0"/>
            <a:t> </a:t>
          </a:r>
          <a:r>
            <a:rPr lang="tr-TR" dirty="0" smtClean="0">
              <a:hlinkClick xmlns:r="http://schemas.openxmlformats.org/officeDocument/2006/relationships" r:id="rId2" action="ppaction://hlinkfile"/>
            </a:rPr>
            <a:t>MPAF</a:t>
          </a:r>
          <a:r>
            <a:rPr lang="tr-TR" dirty="0" smtClean="0"/>
            <a:t>-</a:t>
          </a:r>
          <a:r>
            <a:rPr lang="tr-TR" dirty="0" smtClean="0">
              <a:hlinkClick xmlns:r="http://schemas.openxmlformats.org/officeDocument/2006/relationships" r:id="rId3" action="ppaction://hlinkfile"/>
            </a:rPr>
            <a:t>BPA</a:t>
          </a:r>
          <a:endParaRPr lang="tr-TR" dirty="0"/>
        </a:p>
      </dgm:t>
    </dgm:pt>
    <dgm:pt modelId="{D7B9ABC6-CE43-4528-A58B-56B4116F021C}" type="parTrans" cxnId="{24A20509-7126-4DDA-AAAB-B418C8DD2895}">
      <dgm:prSet/>
      <dgm:spPr/>
      <dgm:t>
        <a:bodyPr/>
        <a:lstStyle/>
        <a:p>
          <a:endParaRPr lang="tr-TR"/>
        </a:p>
      </dgm:t>
    </dgm:pt>
    <dgm:pt modelId="{FC2C1AF0-FF4F-4C49-9492-C95C0D3F0F83}" type="sibTrans" cxnId="{24A20509-7126-4DDA-AAAB-B418C8DD2895}">
      <dgm:prSet/>
      <dgm:spPr/>
      <dgm:t>
        <a:bodyPr/>
        <a:lstStyle/>
        <a:p>
          <a:endParaRPr lang="tr-TR"/>
        </a:p>
      </dgm:t>
    </dgm:pt>
    <dgm:pt modelId="{04D43C77-32B8-4F14-9DC1-9DB4191457BC}" type="pres">
      <dgm:prSet presAssocID="{26468B3C-FE39-41C4-8DA1-0B96DBA351F2}" presName="Name0" presStyleCnt="0">
        <dgm:presLayoutVars>
          <dgm:dir/>
          <dgm:resizeHandles val="exact"/>
        </dgm:presLayoutVars>
      </dgm:prSet>
      <dgm:spPr/>
      <dgm:t>
        <a:bodyPr/>
        <a:lstStyle/>
        <a:p>
          <a:endParaRPr lang="tr-TR"/>
        </a:p>
      </dgm:t>
    </dgm:pt>
    <dgm:pt modelId="{F0C0FEEA-D146-41B4-AABA-2FBBAF1341BF}" type="pres">
      <dgm:prSet presAssocID="{832E4870-4477-4C8C-98F8-870084383475}" presName="node" presStyleLbl="node1" presStyleIdx="0" presStyleCnt="3">
        <dgm:presLayoutVars>
          <dgm:bulletEnabled val="1"/>
        </dgm:presLayoutVars>
      </dgm:prSet>
      <dgm:spPr/>
      <dgm:t>
        <a:bodyPr/>
        <a:lstStyle/>
        <a:p>
          <a:endParaRPr lang="tr-TR"/>
        </a:p>
      </dgm:t>
    </dgm:pt>
    <dgm:pt modelId="{677D6B5D-BC6F-4EB4-9D15-805A9C2CFF37}" type="pres">
      <dgm:prSet presAssocID="{29FD76F8-6A3C-4AAB-A5E2-3CCAEA3E3FA3}" presName="sibTrans" presStyleCnt="0"/>
      <dgm:spPr/>
    </dgm:pt>
    <dgm:pt modelId="{DF95BC96-9CD9-43E8-BF2A-E87809465739}" type="pres">
      <dgm:prSet presAssocID="{05179CC1-0C66-424F-8A31-FF4493F41C79}" presName="node" presStyleLbl="node1" presStyleIdx="1" presStyleCnt="3">
        <dgm:presLayoutVars>
          <dgm:bulletEnabled val="1"/>
        </dgm:presLayoutVars>
      </dgm:prSet>
      <dgm:spPr/>
      <dgm:t>
        <a:bodyPr/>
        <a:lstStyle/>
        <a:p>
          <a:endParaRPr lang="tr-TR"/>
        </a:p>
      </dgm:t>
    </dgm:pt>
    <dgm:pt modelId="{3A4CDF6D-2EA7-42C5-AE6D-7D6445A36AEA}" type="pres">
      <dgm:prSet presAssocID="{AB0FB11A-5D4B-458E-8D17-1A82B86FE02E}" presName="sibTrans" presStyleCnt="0"/>
      <dgm:spPr/>
    </dgm:pt>
    <dgm:pt modelId="{1FCD5357-A756-4AB2-90A2-B39B818F6E35}" type="pres">
      <dgm:prSet presAssocID="{3A9B9553-E166-450F-B80C-1477B3A45099}" presName="node" presStyleLbl="node1" presStyleIdx="2" presStyleCnt="3">
        <dgm:presLayoutVars>
          <dgm:bulletEnabled val="1"/>
        </dgm:presLayoutVars>
      </dgm:prSet>
      <dgm:spPr/>
      <dgm:t>
        <a:bodyPr/>
        <a:lstStyle/>
        <a:p>
          <a:endParaRPr lang="tr-TR"/>
        </a:p>
      </dgm:t>
    </dgm:pt>
  </dgm:ptLst>
  <dgm:cxnLst>
    <dgm:cxn modelId="{9C90857B-E9E9-4FC0-B4C5-9AF362F8334B}" srcId="{26468B3C-FE39-41C4-8DA1-0B96DBA351F2}" destId="{832E4870-4477-4C8C-98F8-870084383475}" srcOrd="0" destOrd="0" parTransId="{6769A5BE-827F-4D78-A016-1E224A034B52}" sibTransId="{29FD76F8-6A3C-4AAB-A5E2-3CCAEA3E3FA3}"/>
    <dgm:cxn modelId="{64EBD7CF-7F8C-4416-9108-9409E7781575}" type="presOf" srcId="{05179CC1-0C66-424F-8A31-FF4493F41C79}" destId="{DF95BC96-9CD9-43E8-BF2A-E87809465739}" srcOrd="0" destOrd="0" presId="urn:microsoft.com/office/officeart/2005/8/layout/hList6"/>
    <dgm:cxn modelId="{8DADF97C-C62D-4885-B821-3C18E3E2C65D}" type="presOf" srcId="{9447E33C-088A-4D06-944B-A47780986E97}" destId="{1FCD5357-A756-4AB2-90A2-B39B818F6E35}" srcOrd="0" destOrd="1" presId="urn:microsoft.com/office/officeart/2005/8/layout/hList6"/>
    <dgm:cxn modelId="{B7B3F683-8632-4903-8514-68005747D8E3}" srcId="{26468B3C-FE39-41C4-8DA1-0B96DBA351F2}" destId="{05179CC1-0C66-424F-8A31-FF4493F41C79}" srcOrd="1" destOrd="0" parTransId="{D2CFC37E-0846-4180-AF64-000E9A389AD8}" sibTransId="{AB0FB11A-5D4B-458E-8D17-1A82B86FE02E}"/>
    <dgm:cxn modelId="{F1BA7159-8AD6-4C92-8A37-42378A49872A}" srcId="{05179CC1-0C66-424F-8A31-FF4493F41C79}" destId="{666A563A-9796-43FB-9FE4-368B33968B33}" srcOrd="0" destOrd="0" parTransId="{43BD98F5-225A-44EE-AE06-280401810651}" sibTransId="{B895C434-3087-4BCE-B19E-F354DD46746B}"/>
    <dgm:cxn modelId="{24A20509-7126-4DDA-AAAB-B418C8DD2895}" srcId="{3A9B9553-E166-450F-B80C-1477B3A45099}" destId="{9447E33C-088A-4D06-944B-A47780986E97}" srcOrd="0" destOrd="0" parTransId="{D7B9ABC6-CE43-4528-A58B-56B4116F021C}" sibTransId="{FC2C1AF0-FF4F-4C49-9492-C95C0D3F0F83}"/>
    <dgm:cxn modelId="{741F4084-CA82-40B4-8A45-86577D7BD4B2}" srcId="{832E4870-4477-4C8C-98F8-870084383475}" destId="{0592F633-0E23-4ED6-A9B2-B74D49DC803B}" srcOrd="0" destOrd="0" parTransId="{E082AAA0-D66F-4802-8047-542AE1CBC00D}" sibTransId="{3255C673-3E7B-4349-8013-B47E039AB233}"/>
    <dgm:cxn modelId="{AE0F2CED-D796-4866-B6EA-FE045D840B87}" type="presOf" srcId="{666A563A-9796-43FB-9FE4-368B33968B33}" destId="{DF95BC96-9CD9-43E8-BF2A-E87809465739}" srcOrd="0" destOrd="1" presId="urn:microsoft.com/office/officeart/2005/8/layout/hList6"/>
    <dgm:cxn modelId="{DE994A5B-E014-4AB3-B6CB-83963DC6DFEA}" type="presOf" srcId="{832E4870-4477-4C8C-98F8-870084383475}" destId="{F0C0FEEA-D146-41B4-AABA-2FBBAF1341BF}" srcOrd="0" destOrd="0" presId="urn:microsoft.com/office/officeart/2005/8/layout/hList6"/>
    <dgm:cxn modelId="{6D01D31E-B3EC-4C4E-AB89-4CCA72E105C7}" type="presOf" srcId="{26468B3C-FE39-41C4-8DA1-0B96DBA351F2}" destId="{04D43C77-32B8-4F14-9DC1-9DB4191457BC}" srcOrd="0" destOrd="0" presId="urn:microsoft.com/office/officeart/2005/8/layout/hList6"/>
    <dgm:cxn modelId="{85E8FCC8-28C5-469E-A71E-8FC5447D03A7}" type="presOf" srcId="{3A9B9553-E166-450F-B80C-1477B3A45099}" destId="{1FCD5357-A756-4AB2-90A2-B39B818F6E35}" srcOrd="0" destOrd="0" presId="urn:microsoft.com/office/officeart/2005/8/layout/hList6"/>
    <dgm:cxn modelId="{D7B2CC1F-E5EE-4360-8716-02C00446A26C}" srcId="{26468B3C-FE39-41C4-8DA1-0B96DBA351F2}" destId="{3A9B9553-E166-450F-B80C-1477B3A45099}" srcOrd="2" destOrd="0" parTransId="{0819AF88-BF08-4FF7-9E34-9EB87D298D55}" sibTransId="{CEC37C7A-3774-443C-88E2-F078CD4B74FD}"/>
    <dgm:cxn modelId="{6B93703B-EAB5-4E7B-8632-106A8331303A}" type="presOf" srcId="{0592F633-0E23-4ED6-A9B2-B74D49DC803B}" destId="{F0C0FEEA-D146-41B4-AABA-2FBBAF1341BF}" srcOrd="0" destOrd="1" presId="urn:microsoft.com/office/officeart/2005/8/layout/hList6"/>
    <dgm:cxn modelId="{9931ABE7-B0D0-43B4-8BBB-58A12BED7A25}" type="presParOf" srcId="{04D43C77-32B8-4F14-9DC1-9DB4191457BC}" destId="{F0C0FEEA-D146-41B4-AABA-2FBBAF1341BF}" srcOrd="0" destOrd="0" presId="urn:microsoft.com/office/officeart/2005/8/layout/hList6"/>
    <dgm:cxn modelId="{9AF730D3-F7ED-47EC-8EF6-11EEE1BB523F}" type="presParOf" srcId="{04D43C77-32B8-4F14-9DC1-9DB4191457BC}" destId="{677D6B5D-BC6F-4EB4-9D15-805A9C2CFF37}" srcOrd="1" destOrd="0" presId="urn:microsoft.com/office/officeart/2005/8/layout/hList6"/>
    <dgm:cxn modelId="{3872CCFC-A3F0-4768-B38E-7CF334D70021}" type="presParOf" srcId="{04D43C77-32B8-4F14-9DC1-9DB4191457BC}" destId="{DF95BC96-9CD9-43E8-BF2A-E87809465739}" srcOrd="2" destOrd="0" presId="urn:microsoft.com/office/officeart/2005/8/layout/hList6"/>
    <dgm:cxn modelId="{9B7D53DE-69BC-4409-BE99-3430982E83A2}" type="presParOf" srcId="{04D43C77-32B8-4F14-9DC1-9DB4191457BC}" destId="{3A4CDF6D-2EA7-42C5-AE6D-7D6445A36AEA}" srcOrd="3" destOrd="0" presId="urn:microsoft.com/office/officeart/2005/8/layout/hList6"/>
    <dgm:cxn modelId="{A9C97E97-FBEF-4D85-BD94-9185F75B2C82}" type="presParOf" srcId="{04D43C77-32B8-4F14-9DC1-9DB4191457BC}" destId="{1FCD5357-A756-4AB2-90A2-B39B818F6E3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0FEEA-D146-41B4-AABA-2FBBAF1341BF}">
      <dsp:nvSpPr>
        <dsp:cNvPr id="0" name=""/>
        <dsp:cNvSpPr/>
      </dsp:nvSpPr>
      <dsp:spPr>
        <a:xfrm rot="16200000">
          <a:off x="-505650" y="506933"/>
          <a:ext cx="4351338" cy="33374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3485" bIns="0" numCol="1" spcCol="1270" anchor="t" anchorCtr="0">
          <a:noAutofit/>
        </a:bodyPr>
        <a:lstStyle/>
        <a:p>
          <a:pPr lvl="0" algn="l" defTabSz="1289050">
            <a:lnSpc>
              <a:spcPct val="90000"/>
            </a:lnSpc>
            <a:spcBef>
              <a:spcPct val="0"/>
            </a:spcBef>
            <a:spcAft>
              <a:spcPct val="35000"/>
            </a:spcAft>
          </a:pPr>
          <a:r>
            <a:rPr lang="tr-TR" sz="2900" kern="1200" dirty="0" err="1" smtClean="0"/>
            <a:t>Indicative</a:t>
          </a:r>
          <a:r>
            <a:rPr lang="tr-TR" sz="2900" kern="1200" dirty="0" smtClean="0"/>
            <a:t> Country </a:t>
          </a:r>
          <a:r>
            <a:rPr lang="tr-TR" sz="2900" kern="1200" dirty="0" err="1" smtClean="0"/>
            <a:t>Strategy</a:t>
          </a:r>
          <a:r>
            <a:rPr lang="tr-TR" sz="2900" kern="1200" dirty="0" smtClean="0"/>
            <a:t> </a:t>
          </a:r>
          <a:r>
            <a:rPr lang="tr-TR" sz="2900" kern="1200" dirty="0" err="1" smtClean="0"/>
            <a:t>Paper</a:t>
          </a:r>
          <a:endParaRPr lang="tr-TR" sz="2900" kern="1200" dirty="0"/>
        </a:p>
        <a:p>
          <a:pPr marL="228600" lvl="1" indent="-228600" algn="l" defTabSz="1022350">
            <a:lnSpc>
              <a:spcPct val="90000"/>
            </a:lnSpc>
            <a:spcBef>
              <a:spcPct val="0"/>
            </a:spcBef>
            <a:spcAft>
              <a:spcPct val="15000"/>
            </a:spcAft>
            <a:buChar char="••"/>
          </a:pPr>
          <a:r>
            <a:rPr lang="tr-TR" sz="2300" kern="1200" dirty="0" smtClean="0"/>
            <a:t>Framework </a:t>
          </a:r>
          <a:r>
            <a:rPr lang="tr-TR" sz="2300" kern="1200" dirty="0" err="1" smtClean="0"/>
            <a:t>Agreement</a:t>
          </a:r>
          <a:endParaRPr lang="tr-TR" sz="2300" kern="1200" dirty="0"/>
        </a:p>
      </dsp:txBody>
      <dsp:txXfrm rot="5400000">
        <a:off x="1284" y="870267"/>
        <a:ext cx="3337470" cy="2610802"/>
      </dsp:txXfrm>
    </dsp:sp>
    <dsp:sp modelId="{DF95BC96-9CD9-43E8-BF2A-E87809465739}">
      <dsp:nvSpPr>
        <dsp:cNvPr id="0" name=""/>
        <dsp:cNvSpPr/>
      </dsp:nvSpPr>
      <dsp:spPr>
        <a:xfrm rot="16200000">
          <a:off x="3082131" y="506933"/>
          <a:ext cx="4351338" cy="33374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3485" bIns="0" numCol="1" spcCol="1270" anchor="t" anchorCtr="0">
          <a:noAutofit/>
        </a:bodyPr>
        <a:lstStyle/>
        <a:p>
          <a:pPr lvl="0" algn="l" defTabSz="1289050">
            <a:lnSpc>
              <a:spcPct val="90000"/>
            </a:lnSpc>
            <a:spcBef>
              <a:spcPct val="0"/>
            </a:spcBef>
            <a:spcAft>
              <a:spcPct val="35000"/>
            </a:spcAft>
          </a:pPr>
          <a:r>
            <a:rPr lang="tr-TR" sz="2900" kern="1200" dirty="0" err="1" smtClean="0"/>
            <a:t>Sectoral</a:t>
          </a:r>
          <a:r>
            <a:rPr lang="tr-TR" sz="2900" kern="1200" dirty="0" smtClean="0"/>
            <a:t> </a:t>
          </a:r>
          <a:r>
            <a:rPr lang="tr-TR" sz="2900" kern="1200" dirty="0" err="1" smtClean="0"/>
            <a:t>Opeational</a:t>
          </a:r>
          <a:r>
            <a:rPr lang="tr-TR" sz="2900" kern="1200" dirty="0" smtClean="0"/>
            <a:t> </a:t>
          </a:r>
          <a:r>
            <a:rPr lang="tr-TR" sz="2900" kern="1200" dirty="0" err="1" smtClean="0"/>
            <a:t>Programme</a:t>
          </a:r>
          <a:r>
            <a:rPr lang="tr-TR" sz="2900" kern="1200" dirty="0" smtClean="0"/>
            <a:t> (Multi-</a:t>
          </a:r>
          <a:r>
            <a:rPr lang="tr-TR" sz="2900" kern="1200" dirty="0" err="1" smtClean="0"/>
            <a:t>Annual</a:t>
          </a:r>
          <a:r>
            <a:rPr lang="tr-TR" sz="2900" kern="1200" dirty="0" smtClean="0"/>
            <a:t> Action </a:t>
          </a:r>
          <a:r>
            <a:rPr lang="tr-TR" sz="2900" kern="1200" dirty="0" err="1" smtClean="0"/>
            <a:t>Programme</a:t>
          </a:r>
          <a:r>
            <a:rPr lang="tr-TR" sz="2900" kern="1200" dirty="0" smtClean="0"/>
            <a:t> on Transport)</a:t>
          </a:r>
          <a:endParaRPr lang="tr-TR" sz="2900" kern="1200" dirty="0"/>
        </a:p>
        <a:p>
          <a:pPr marL="228600" lvl="1" indent="-228600" algn="l" defTabSz="1022350">
            <a:lnSpc>
              <a:spcPct val="90000"/>
            </a:lnSpc>
            <a:spcBef>
              <a:spcPct val="0"/>
            </a:spcBef>
            <a:spcAft>
              <a:spcPct val="15000"/>
            </a:spcAft>
            <a:buChar char="••"/>
          </a:pPr>
          <a:r>
            <a:rPr lang="tr-TR" sz="2300" kern="1200" dirty="0" err="1" smtClean="0"/>
            <a:t>Financing</a:t>
          </a:r>
          <a:r>
            <a:rPr lang="tr-TR" sz="2300" kern="1200" dirty="0" smtClean="0"/>
            <a:t> </a:t>
          </a:r>
          <a:r>
            <a:rPr lang="tr-TR" sz="2300" kern="1200" dirty="0" err="1" smtClean="0"/>
            <a:t>Agreement</a:t>
          </a:r>
          <a:endParaRPr lang="tr-TR" sz="2300" kern="1200" dirty="0"/>
        </a:p>
      </dsp:txBody>
      <dsp:txXfrm rot="5400000">
        <a:off x="3589065" y="870267"/>
        <a:ext cx="3337470" cy="2610802"/>
      </dsp:txXfrm>
    </dsp:sp>
    <dsp:sp modelId="{1FCD5357-A756-4AB2-90A2-B39B818F6E35}">
      <dsp:nvSpPr>
        <dsp:cNvPr id="0" name=""/>
        <dsp:cNvSpPr/>
      </dsp:nvSpPr>
      <dsp:spPr>
        <a:xfrm rot="16200000">
          <a:off x="6669912" y="506933"/>
          <a:ext cx="4351338" cy="33374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3485" bIns="0" numCol="1" spcCol="1270" anchor="t" anchorCtr="0">
          <a:noAutofit/>
        </a:bodyPr>
        <a:lstStyle/>
        <a:p>
          <a:pPr lvl="0" algn="l" defTabSz="1289050">
            <a:lnSpc>
              <a:spcPct val="90000"/>
            </a:lnSpc>
            <a:spcBef>
              <a:spcPct val="0"/>
            </a:spcBef>
            <a:spcAft>
              <a:spcPct val="35000"/>
            </a:spcAft>
          </a:pPr>
          <a:r>
            <a:rPr lang="tr-TR" sz="2900" kern="1200" dirty="0" err="1" smtClean="0"/>
            <a:t>Projects</a:t>
          </a:r>
          <a:endParaRPr lang="tr-TR" sz="2900" kern="1200" dirty="0"/>
        </a:p>
        <a:p>
          <a:pPr marL="228600" lvl="1" indent="-228600" algn="l" defTabSz="1022350">
            <a:lnSpc>
              <a:spcPct val="90000"/>
            </a:lnSpc>
            <a:spcBef>
              <a:spcPct val="0"/>
            </a:spcBef>
            <a:spcAft>
              <a:spcPct val="15000"/>
            </a:spcAft>
            <a:buChar char="••"/>
          </a:pPr>
          <a:r>
            <a:rPr lang="tr-TR" sz="2300" kern="1200" dirty="0" smtClean="0">
              <a:hlinkClick xmlns:r="http://schemas.openxmlformats.org/officeDocument/2006/relationships" r:id="rId1" action="ppaction://hlinkfile"/>
            </a:rPr>
            <a:t>OIS</a:t>
          </a:r>
          <a:r>
            <a:rPr lang="tr-TR" sz="2300" kern="1200" dirty="0" smtClean="0"/>
            <a:t> </a:t>
          </a:r>
          <a:r>
            <a:rPr lang="tr-TR" sz="2300" kern="1200" dirty="0" err="1" smtClean="0"/>
            <a:t>or</a:t>
          </a:r>
          <a:r>
            <a:rPr lang="tr-TR" sz="2300" kern="1200" dirty="0" smtClean="0"/>
            <a:t> </a:t>
          </a:r>
          <a:r>
            <a:rPr lang="tr-TR" sz="2300" kern="1200" dirty="0" smtClean="0">
              <a:hlinkClick xmlns:r="http://schemas.openxmlformats.org/officeDocument/2006/relationships" r:id="rId2" action="ppaction://hlinkfile"/>
            </a:rPr>
            <a:t>MPAF</a:t>
          </a:r>
          <a:r>
            <a:rPr lang="tr-TR" sz="2300" kern="1200" dirty="0" smtClean="0"/>
            <a:t>-</a:t>
          </a:r>
          <a:r>
            <a:rPr lang="tr-TR" sz="2300" kern="1200" dirty="0" smtClean="0">
              <a:hlinkClick xmlns:r="http://schemas.openxmlformats.org/officeDocument/2006/relationships" r:id="rId3" action="ppaction://hlinkfile"/>
            </a:rPr>
            <a:t>BPA</a:t>
          </a:r>
          <a:endParaRPr lang="tr-TR" sz="2300" kern="1200" dirty="0"/>
        </a:p>
      </dsp:txBody>
      <dsp:txXfrm rot="5400000">
        <a:off x="7176846" y="870267"/>
        <a:ext cx="3337470" cy="261080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934A79D-B074-41E2-8427-51AD5DAC80A4}" type="datetime1">
              <a:rPr lang="tr-TR" smtClean="0"/>
              <a:t>24.06.2019</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tr-TR" smtClean="0"/>
              <a:t>‹#›</a:t>
            </a:fld>
            <a:endParaRPr lang="tr-T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A0DAEC2-1803-4B25-BD60-2B947A11854E}" type="datetime1">
              <a:rPr lang="tr-TR" noProof="0" smtClean="0"/>
              <a:t>24.06.2019</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tr-TR" noProof="0" smtClean="0"/>
              <a:t>Asıl metin stillerini düzenlemek için tıklayın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tr-TR" noProof="0" smtClean="0"/>
              <a:t>‹#›</a:t>
            </a:fld>
            <a:endParaRPr lang="tr-TR" noProof="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smtClean="0"/>
              <a:t>1</a:t>
            </a:fld>
            <a:endParaRPr lang="tr-TR" dirty="0"/>
          </a:p>
        </p:txBody>
      </p:sp>
    </p:spTree>
    <p:extLst>
      <p:ext uri="{BB962C8B-B14F-4D97-AF65-F5344CB8AC3E}">
        <p14:creationId xmlns:p14="http://schemas.microsoft.com/office/powerpoint/2010/main" val="83641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smtClean="0"/>
              <a:t>2</a:t>
            </a:fld>
            <a:endParaRPr lang="tr-TR" dirty="0"/>
          </a:p>
        </p:txBody>
      </p:sp>
    </p:spTree>
    <p:extLst>
      <p:ext uri="{BB962C8B-B14F-4D97-AF65-F5344CB8AC3E}">
        <p14:creationId xmlns:p14="http://schemas.microsoft.com/office/powerpoint/2010/main" val="368101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2005 Müzakere</a:t>
            </a:r>
            <a:r>
              <a:rPr lang="tr-TR" baseline="0" dirty="0" smtClean="0"/>
              <a:t> eklenecek</a:t>
            </a:r>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3</a:t>
            </a:fld>
            <a:endParaRPr lang="tr-TR" noProof="0"/>
          </a:p>
        </p:txBody>
      </p:sp>
    </p:spTree>
    <p:extLst>
      <p:ext uri="{BB962C8B-B14F-4D97-AF65-F5344CB8AC3E}">
        <p14:creationId xmlns:p14="http://schemas.microsoft.com/office/powerpoint/2010/main" val="238882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Peryodlar</a:t>
            </a:r>
            <a:r>
              <a:rPr lang="tr-TR" dirty="0" smtClean="0"/>
              <a:t> eklenecek</a:t>
            </a:r>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5</a:t>
            </a:fld>
            <a:endParaRPr lang="tr-TR" noProof="0"/>
          </a:p>
        </p:txBody>
      </p:sp>
    </p:spTree>
    <p:extLst>
      <p:ext uri="{BB962C8B-B14F-4D97-AF65-F5344CB8AC3E}">
        <p14:creationId xmlns:p14="http://schemas.microsoft.com/office/powerpoint/2010/main" val="100432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Per </a:t>
            </a:r>
            <a:r>
              <a:rPr lang="tr-TR" dirty="0" err="1" smtClean="0"/>
              <a:t>person</a:t>
            </a:r>
            <a:r>
              <a:rPr lang="tr-TR" dirty="0" smtClean="0"/>
              <a:t> bütçesi eklenecek</a:t>
            </a:r>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8</a:t>
            </a:fld>
            <a:endParaRPr lang="tr-TR" noProof="0"/>
          </a:p>
        </p:txBody>
      </p:sp>
    </p:spTree>
    <p:extLst>
      <p:ext uri="{BB962C8B-B14F-4D97-AF65-F5344CB8AC3E}">
        <p14:creationId xmlns:p14="http://schemas.microsoft.com/office/powerpoint/2010/main" val="260273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4675" lvl="4" indent="-342900" eaLnBrk="1" hangingPunct="1">
              <a:buClr>
                <a:srgbClr val="0099FF"/>
              </a:buClr>
            </a:pPr>
            <a:endParaRPr lang="fr-BE" altLang="fr-FR" sz="1600" dirty="0" smtClean="0">
              <a:solidFill>
                <a:srgbClr val="0099FF"/>
              </a:solidFill>
              <a:latin typeface="Verdana" panose="020B0604030504040204" pitchFamily="34" charset="0"/>
            </a:endParaRPr>
          </a:p>
          <a:p>
            <a:pPr marL="574675" lvl="4" indent="-342900" eaLnBrk="1" hangingPunct="1">
              <a:buClr>
                <a:srgbClr val="0099FF"/>
              </a:buClr>
            </a:pPr>
            <a:endParaRPr lang="en-GB" altLang="fr-FR" dirty="0" smtClean="0">
              <a:solidFill>
                <a:srgbClr val="0066FF"/>
              </a:solidFill>
              <a:latin typeface="Verdana" panose="020B0604030504040204" pitchFamily="34" charset="0"/>
            </a:endParaRPr>
          </a:p>
          <a:p>
            <a:endParaRPr lang="en-GB" altLang="en-US" dirty="0" smtClean="0">
              <a:latin typeface="Arial" panose="020B0604020202020204" pitchFamily="34" charset="0"/>
            </a:endParaRP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CBD717-909F-4ABC-B102-3F27A0D29B1A}" type="slidenum">
              <a:rPr lang="en-GB" altLang="fr-FR">
                <a:solidFill>
                  <a:srgbClr val="000000"/>
                </a:solidFill>
                <a:latin typeface="Arial" panose="020B0604020202020204" pitchFamily="34" charset="0"/>
              </a:rPr>
              <a:pPr/>
              <a:t>9</a:t>
            </a:fld>
            <a:endParaRPr lang="en-GB" altLang="fr-FR">
              <a:solidFill>
                <a:srgbClr val="000000"/>
              </a:solidFill>
              <a:latin typeface="Arial" panose="020B0604020202020204" pitchFamily="34" charset="0"/>
            </a:endParaRPr>
          </a:p>
        </p:txBody>
      </p:sp>
    </p:spTree>
    <p:extLst>
      <p:ext uri="{BB962C8B-B14F-4D97-AF65-F5344CB8AC3E}">
        <p14:creationId xmlns:p14="http://schemas.microsoft.com/office/powerpoint/2010/main" val="53397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15</a:t>
            </a:fld>
            <a:endParaRPr lang="tr-TR" noProof="0"/>
          </a:p>
        </p:txBody>
      </p:sp>
    </p:spTree>
    <p:extLst>
      <p:ext uri="{BB962C8B-B14F-4D97-AF65-F5344CB8AC3E}">
        <p14:creationId xmlns:p14="http://schemas.microsoft.com/office/powerpoint/2010/main" val="113986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17</a:t>
            </a:fld>
            <a:endParaRPr lang="tr-TR" noProof="0"/>
          </a:p>
        </p:txBody>
      </p:sp>
    </p:spTree>
    <p:extLst>
      <p:ext uri="{BB962C8B-B14F-4D97-AF65-F5344CB8AC3E}">
        <p14:creationId xmlns:p14="http://schemas.microsoft.com/office/powerpoint/2010/main" val="3859159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18</a:t>
            </a:fld>
            <a:endParaRPr lang="tr-TR" noProof="0"/>
          </a:p>
        </p:txBody>
      </p:sp>
    </p:spTree>
    <p:extLst>
      <p:ext uri="{BB962C8B-B14F-4D97-AF65-F5344CB8AC3E}">
        <p14:creationId xmlns:p14="http://schemas.microsoft.com/office/powerpoint/2010/main" val="349546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55EA196-FEAD-48E1-A4EB-10BFB394693B}" type="datetimeFigureOut">
              <a:rPr lang="tr-TR" smtClean="0"/>
              <a:t>24.06.2019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48C2F0D-5F93-4DCB-8145-E98CA1F218B9}" type="slidenum">
              <a:rPr lang="tr-TR" smtClean="0"/>
              <a:t>‹#›</a:t>
            </a:fld>
            <a:endParaRPr lang="tr-TR"/>
          </a:p>
        </p:txBody>
      </p:sp>
      <p:sp>
        <p:nvSpPr>
          <p:cNvPr id="7" name="Dikdörtgen 6"/>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112136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DCD68505-F22A-41BA-94E0-C23C1DDFB935}" type="datetime1">
              <a:rPr lang="tr-TR" noProof="0" smtClean="0"/>
              <a:t>24.06.2019</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110908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AACD4C02-D4CB-4974-BA21-92281C432972}" type="datetime1">
              <a:rPr lang="tr-TR" noProof="0" smtClean="0"/>
              <a:t>24.06.2019</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32555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556272"/>
            <a:ext cx="10972800" cy="936625"/>
          </a:xfrm>
        </p:spPr>
        <p:txBody>
          <a:bodyPr/>
          <a:lstStyle/>
          <a:p>
            <a:r>
              <a:rPr lang="en-US" dirty="0"/>
              <a:t>Click to edit Master title style</a:t>
            </a:r>
            <a:endParaRPr lang="en-GB" dirty="0"/>
          </a:p>
        </p:txBody>
      </p:sp>
      <p:sp>
        <p:nvSpPr>
          <p:cNvPr id="11" name="Content Placeholder 2"/>
          <p:cNvSpPr>
            <a:spLocks noGrp="1"/>
          </p:cNvSpPr>
          <p:nvPr>
            <p:ph idx="1"/>
          </p:nvPr>
        </p:nvSpPr>
        <p:spPr>
          <a:xfrm>
            <a:off x="609600" y="2636912"/>
            <a:ext cx="109728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Rectangle 4"/>
          <p:cNvSpPr>
            <a:spLocks noGrp="1" noChangeArrowheads="1"/>
          </p:cNvSpPr>
          <p:nvPr>
            <p:ph type="dt" sz="half" idx="10"/>
          </p:nvPr>
        </p:nvSpPr>
        <p:spPr>
          <a:xfrm>
            <a:off x="609600" y="6092825"/>
            <a:ext cx="2844800" cy="476250"/>
          </a:xfrm>
        </p:spPr>
        <p:txBody>
          <a:bodyPr/>
          <a:lstStyle>
            <a:lvl1pPr eaLnBrk="1" hangingPunct="1">
              <a:defRPr>
                <a:solidFill>
                  <a:schemeClr val="tx1"/>
                </a:solidFill>
                <a:cs typeface="Arial" pitchFamily="34" charset="0"/>
              </a:defRPr>
            </a:lvl1pPr>
          </a:lstStyle>
          <a:p>
            <a:pPr>
              <a:defRPr/>
            </a:pPr>
            <a:endParaRPr lang="en-GB"/>
          </a:p>
        </p:txBody>
      </p:sp>
      <p:sp>
        <p:nvSpPr>
          <p:cNvPr id="5" name="Rectangle 5"/>
          <p:cNvSpPr>
            <a:spLocks noGrp="1" noChangeArrowheads="1"/>
          </p:cNvSpPr>
          <p:nvPr>
            <p:ph type="ftr" sz="quarter" idx="11"/>
          </p:nvPr>
        </p:nvSpPr>
        <p:spPr>
          <a:xfrm>
            <a:off x="4165600" y="6092825"/>
            <a:ext cx="3860800" cy="476250"/>
          </a:xfrm>
        </p:spPr>
        <p:txBody>
          <a:bodyPr/>
          <a:lstStyle>
            <a:lvl1pPr eaLnBrk="1" hangingPunct="1">
              <a:defRPr>
                <a:solidFill>
                  <a:schemeClr val="tx1"/>
                </a:solidFill>
                <a:cs typeface="Arial" pitchFamily="34" charset="0"/>
              </a:defRPr>
            </a:lvl1pPr>
          </a:lstStyle>
          <a:p>
            <a:pPr>
              <a:defRPr/>
            </a:pPr>
            <a:endParaRPr/>
          </a:p>
        </p:txBody>
      </p:sp>
      <p:sp>
        <p:nvSpPr>
          <p:cNvPr id="6" name="Rectangle 6"/>
          <p:cNvSpPr>
            <a:spLocks noGrp="1" noChangeArrowheads="1"/>
          </p:cNvSpPr>
          <p:nvPr>
            <p:ph type="sldNum" sz="quarter" idx="12"/>
          </p:nvPr>
        </p:nvSpPr>
        <p:spPr>
          <a:xfrm>
            <a:off x="8737600" y="6092825"/>
            <a:ext cx="2844800" cy="476250"/>
          </a:xfrm>
        </p:spPr>
        <p:txBody>
          <a:bodyPr vert="horz" wrap="square" lIns="91440" tIns="45720" rIns="91440" bIns="45720" numCol="1" anchor="t" anchorCtr="0" compatLnSpc="1">
            <a:prstTxWarp prst="textNoShape">
              <a:avLst/>
            </a:prstTxWarp>
          </a:bodyPr>
          <a:lstStyle>
            <a:lvl1pPr eaLnBrk="1" hangingPunct="1">
              <a:defRPr/>
            </a:lvl1pPr>
          </a:lstStyle>
          <a:p>
            <a:fld id="{252CB260-09C6-4CFF-965C-18D78B97673E}" type="slidenum">
              <a:rPr lang="en-GB" altLang="fr-FR"/>
              <a:pPr/>
              <a:t>‹#›</a:t>
            </a:fld>
            <a:endParaRPr lang="en-GB" altLang="fr-FR"/>
          </a:p>
        </p:txBody>
      </p:sp>
    </p:spTree>
    <p:extLst>
      <p:ext uri="{BB962C8B-B14F-4D97-AF65-F5344CB8AC3E}">
        <p14:creationId xmlns:p14="http://schemas.microsoft.com/office/powerpoint/2010/main" val="64059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907BBEC3-C850-4A23-87E1-62440A67820C}" type="datetime1">
              <a:rPr lang="tr-TR" noProof="0" smtClean="0"/>
              <a:t>24.06.2019</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93254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rtl="0"/>
            <a:fld id="{E5C3D9BF-238D-4D60-9817-065B299944A6}" type="datetime1">
              <a:rPr lang="tr-TR" noProof="0" smtClean="0"/>
              <a:t>24.06.2019</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04884533"/>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rtl="0"/>
            <a:fld id="{9DE5277B-4E19-4807-AC5E-54BC97DCDA73}" type="datetime1">
              <a:rPr lang="tr-TR" noProof="0" smtClean="0"/>
              <a:t>24.06.2019</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41948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rtl="0"/>
            <a:fld id="{B067E82A-2A84-4675-A0BE-EED9D721E7D0}" type="datetime1">
              <a:rPr lang="tr-TR" noProof="0" smtClean="0"/>
              <a:t>24.06.2019</a:t>
            </a:fld>
            <a:endParaRPr lang="tr-TR" noProof="0" dirty="0"/>
          </a:p>
        </p:txBody>
      </p:sp>
      <p:sp>
        <p:nvSpPr>
          <p:cNvPr id="8" name="Footer Placeholder 7"/>
          <p:cNvSpPr>
            <a:spLocks noGrp="1"/>
          </p:cNvSpPr>
          <p:nvPr>
            <p:ph type="ftr" sz="quarter" idx="11"/>
          </p:nvPr>
        </p:nvSpPr>
        <p:spPr/>
        <p:txBody>
          <a:bodyPr/>
          <a:lstStyle/>
          <a:p>
            <a:pPr rtl="0"/>
            <a:r>
              <a:rPr lang="tr-TR" noProof="0" smtClean="0"/>
              <a:t>Alt bilgi ekleme</a:t>
            </a:r>
            <a:endParaRPr lang="tr-TR" noProof="0" dirty="0"/>
          </a:p>
        </p:txBody>
      </p:sp>
      <p:sp>
        <p:nvSpPr>
          <p:cNvPr id="9" name="Slide Number Placeholder 8"/>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294580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rtl="0"/>
            <a:fld id="{E5665286-4FE8-4E7E-9AB5-C6B3411311E2}" type="datetime1">
              <a:rPr lang="tr-TR" noProof="0" smtClean="0"/>
              <a:t>24.06.2019</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343119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E4EC1DD7-3944-40EA-A140-283383FF3BC6}" type="datetime1">
              <a:rPr lang="tr-TR" noProof="0" smtClean="0"/>
              <a:t>24.06.2019</a:t>
            </a:fld>
            <a:endParaRPr lang="tr-TR" noProof="0" dirty="0"/>
          </a:p>
        </p:txBody>
      </p:sp>
      <p:sp>
        <p:nvSpPr>
          <p:cNvPr id="3" name="Footer Placeholder 2"/>
          <p:cNvSpPr>
            <a:spLocks noGrp="1"/>
          </p:cNvSpPr>
          <p:nvPr>
            <p:ph type="ftr" sz="quarter" idx="11"/>
          </p:nvPr>
        </p:nvSpPr>
        <p:spPr/>
        <p:txBody>
          <a:bodyPr/>
          <a:lstStyle/>
          <a:p>
            <a:pPr rtl="0"/>
            <a:r>
              <a:rPr lang="tr-TR" noProof="0" smtClean="0"/>
              <a:t>Alt bilgi ekleme</a:t>
            </a:r>
            <a:endParaRPr lang="tr-TR" noProof="0" dirty="0"/>
          </a:p>
        </p:txBody>
      </p:sp>
      <p:sp>
        <p:nvSpPr>
          <p:cNvPr id="4" name="Slide Number Placeholder 3"/>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54218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24.06.2019</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29884675"/>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24.06.2019</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807077346"/>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rgbClr val="D6E6F5">
                <a:alpha val="90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5C3D9BF-238D-4D60-9817-065B299944A6}" type="datetime1">
              <a:rPr lang="tr-TR" noProof="0" smtClean="0"/>
              <a:t>24.06.2019</a:t>
            </a:fld>
            <a:endParaRPr lang="tr-TR"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tr-TR" noProof="0" smtClean="0"/>
              <a:t>Alt bilgi ekleme</a:t>
            </a:r>
            <a:endParaRPr lang="tr-TR"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31375A4-56A4-47D6-9801-1991572033F7}" type="slidenum">
              <a:rPr lang="tr-TR" noProof="0" smtClean="0"/>
              <a:pPr/>
              <a:t>‹#›</a:t>
            </a:fld>
            <a:endParaRPr lang="tr-TR" noProof="0" dirty="0"/>
          </a:p>
        </p:txBody>
      </p:sp>
      <p:sp>
        <p:nvSpPr>
          <p:cNvPr id="7" name="Dikdörtgen 6"/>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97957352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Dok&#252;manlar/2018_turkiye_ilerleme_raporu_tr.pdf"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Dok&#252;manlar/OS_NAO_Agreement.pdf" TargetMode="External"/><Relationship Id="rId5" Type="http://schemas.openxmlformats.org/officeDocument/2006/relationships/hyperlink" Target="Dok&#252;manlar/2015_15_circular.pdf"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Dok&#252;manlar/MFF-2014-202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hyperlink" Target="Dok&#252;manlar/236-2014_CommonRulesExternalActions.pdf" TargetMode="External"/><Relationship Id="rId26" Type="http://schemas.openxmlformats.org/officeDocument/2006/relationships/hyperlink" Target="Dok&#252;manlar/966_2012Financial%20Regulation%20repealing1605_2002.pdf" TargetMode="External"/><Relationship Id="rId3" Type="http://schemas.openxmlformats.org/officeDocument/2006/relationships/tags" Target="../tags/tag3.xml"/><Relationship Id="rId21" Type="http://schemas.openxmlformats.org/officeDocument/2006/relationships/hyperlink" Target="Dok&#252;manlar/SOPT-7th%20DRAFT_final.doc" TargetMode="Externa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6.xml"/><Relationship Id="rId25" Type="http://schemas.openxmlformats.org/officeDocument/2006/relationships/hyperlink" Target="Dok&#252;manlar/Signed%20complete%20FA%20MAAP%20Transport%20March%202017.pdf" TargetMode="External"/><Relationship Id="rId2" Type="http://schemas.openxmlformats.org/officeDocument/2006/relationships/tags" Target="../tags/tag2.xml"/><Relationship Id="rId16" Type="http://schemas.openxmlformats.org/officeDocument/2006/relationships/slideLayout" Target="../slideLayouts/slideLayout1.xml"/><Relationship Id="rId20" Type="http://schemas.openxmlformats.org/officeDocument/2006/relationships/hyperlink" Target="Dok&#252;manlar/447-2014-commission-implementing-reg-on-ipa2_en.pdf"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hyperlink" Target="Dok&#252;manlar/ipaii_framework_agreement_original.pdf" TargetMode="Externa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hyperlink" Target="Dok&#252;manlar/20180817-revised-indicative-strategy-paper-2014-2020-for-turkey.pdf" TargetMode="External"/><Relationship Id="rId28" Type="http://schemas.openxmlformats.org/officeDocument/2006/relationships/image" Target="../media/image4.png"/><Relationship Id="rId10" Type="http://schemas.openxmlformats.org/officeDocument/2006/relationships/tags" Target="../tags/tag10.xml"/><Relationship Id="rId19" Type="http://schemas.openxmlformats.org/officeDocument/2006/relationships/hyperlink" Target="Dok&#252;manlar/231-2014_ipa-2-regulation.pdf" TargetMode="Externa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hyperlink" Target="Dok&#252;manlar/Ipa2_2014_31877_turkey_multi-annual_action_programme_on_transport.pdf" TargetMode="External"/><Relationship Id="rId27" Type="http://schemas.openxmlformats.org/officeDocument/2006/relationships/hyperlink" Target="Dok&#252;manlar/1268_2012Financial%20RegulationImplementin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7093" y="277230"/>
            <a:ext cx="4616897" cy="2100528"/>
          </a:xfrm>
          <a:prstGeom prst="rect">
            <a:avLst/>
          </a:prstGeom>
        </p:spPr>
      </p:pic>
      <p:sp>
        <p:nvSpPr>
          <p:cNvPr id="17" name="Metin Yer Tutucusu 16"/>
          <p:cNvSpPr>
            <a:spLocks noGrp="1"/>
          </p:cNvSpPr>
          <p:nvPr>
            <p:ph type="body" idx="1"/>
          </p:nvPr>
        </p:nvSpPr>
        <p:spPr>
          <a:xfrm>
            <a:off x="1584954" y="2377758"/>
            <a:ext cx="8945657" cy="1138294"/>
          </a:xfrm>
        </p:spPr>
        <p:txBody>
          <a:bodyPr>
            <a:normAutofit/>
          </a:bodyPr>
          <a:lstStyle/>
          <a:p>
            <a:pPr algn="ctr"/>
            <a:r>
              <a:rPr lang="tr-TR" sz="6600" dirty="0" smtClean="0"/>
              <a:t>IPA </a:t>
            </a:r>
            <a:r>
              <a:rPr lang="tr-TR" sz="6600" dirty="0"/>
              <a:t>FRAMEWORK </a:t>
            </a:r>
          </a:p>
        </p:txBody>
      </p:sp>
      <p:pic>
        <p:nvPicPr>
          <p:cNvPr id="23" name="İçerik Yer Tutucusu 2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5514" y="4244455"/>
            <a:ext cx="4845324" cy="1625427"/>
          </a:xfrm>
        </p:spPr>
      </p:pic>
      <p:pic>
        <p:nvPicPr>
          <p:cNvPr id="13" name="İçerik Yer Tutucusu 12"/>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7037919" y="4039738"/>
            <a:ext cx="4691949" cy="2034860"/>
          </a:xfr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bwMode="auto">
          <a:xfrm>
            <a:off x="1391811" y="2159166"/>
            <a:ext cx="8407281" cy="25083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p>
            <a:pPr marL="385763" indent="-385763" algn="just">
              <a:buFont typeface="Calibri Light" panose="020F0302020204030204" pitchFamily="34" charset="0"/>
              <a:buAutoNum type="arabicPeriod"/>
            </a:pPr>
            <a:r>
              <a:rPr lang="en-GB" altLang="en-US" dirty="0" smtClean="0"/>
              <a:t>sets out the priorities for EU financial assistance for the period 2014-20 to support Turkey on its path to accession. </a:t>
            </a:r>
          </a:p>
          <a:p>
            <a:pPr marL="385763" indent="-385763" algn="just">
              <a:buFont typeface="Calibri Light" panose="020F0302020204030204" pitchFamily="34" charset="0"/>
              <a:buAutoNum type="arabicPeriod"/>
            </a:pPr>
            <a:r>
              <a:rPr lang="en-GB" altLang="en-US" dirty="0" smtClean="0"/>
              <a:t>It uses the political priorities set out </a:t>
            </a:r>
            <a:r>
              <a:rPr lang="en-GB" altLang="en-US" b="1" dirty="0" smtClean="0"/>
              <a:t>in the enlargement policy framework </a:t>
            </a:r>
            <a:r>
              <a:rPr lang="en-GB" altLang="en-US" dirty="0" smtClean="0"/>
              <a:t>to identify key areas where financial assistance is most needed and most useful in helping Turkey meet the accession criteria.</a:t>
            </a:r>
          </a:p>
        </p:txBody>
      </p:sp>
      <p:sp>
        <p:nvSpPr>
          <p:cNvPr id="76803" name="Rectangle 3"/>
          <p:cNvSpPr>
            <a:spLocks noChangeArrowheads="1"/>
          </p:cNvSpPr>
          <p:nvPr/>
        </p:nvSpPr>
        <p:spPr bwMode="auto">
          <a:xfrm>
            <a:off x="1187355" y="1202497"/>
            <a:ext cx="695571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2800" b="1" spc="-5" dirty="0">
                <a:solidFill>
                  <a:srgbClr val="C00000"/>
                </a:solidFill>
                <a:latin typeface="Palatino Linotype" panose="02040502050505030304" pitchFamily="18" charset="0"/>
                <a:cs typeface="Calibri"/>
              </a:rPr>
              <a:t>The Indicative Strategy Paper for Turkey </a:t>
            </a:r>
            <a:r>
              <a:rPr lang="en-GB" altLang="en-US" b="1" dirty="0">
                <a:solidFill>
                  <a:srgbClr val="006DB6"/>
                </a:solidFill>
              </a:rPr>
              <a:t/>
            </a:r>
            <a:br>
              <a:rPr lang="en-GB" altLang="en-US" b="1" dirty="0">
                <a:solidFill>
                  <a:srgbClr val="006DB6"/>
                </a:solidFill>
              </a:rPr>
            </a:br>
            <a:endParaRPr lang="en-GB" altLang="en-US" b="1" dirty="0">
              <a:solidFill>
                <a:srgbClr val="006DB6"/>
              </a:solidFill>
            </a:endParaRPr>
          </a:p>
        </p:txBody>
      </p:sp>
      <p:pic>
        <p:nvPicPr>
          <p:cNvPr id="4" name="İçerik Yer Tutucusu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434" y="0"/>
            <a:ext cx="2638566" cy="1144325"/>
          </a:xfrm>
          <a:prstGeom prst="rect">
            <a:avLst/>
          </a:prstGeom>
        </p:spPr>
      </p:pic>
    </p:spTree>
    <p:extLst>
      <p:ext uri="{BB962C8B-B14F-4D97-AF65-F5344CB8AC3E}">
        <p14:creationId xmlns:p14="http://schemas.microsoft.com/office/powerpoint/2010/main" val="376861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1314807" y="700136"/>
            <a:ext cx="256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800" b="1" spc="-5" dirty="0">
                <a:solidFill>
                  <a:srgbClr val="C00000"/>
                </a:solidFill>
                <a:latin typeface="Palatino Linotype" panose="02040502050505030304" pitchFamily="18" charset="0"/>
                <a:cs typeface="Calibri"/>
              </a:rPr>
              <a:t>Strategy Paper</a:t>
            </a:r>
          </a:p>
        </p:txBody>
      </p:sp>
      <p:pic>
        <p:nvPicPr>
          <p:cNvPr id="778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807" y="1223356"/>
            <a:ext cx="3911910" cy="519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6717" y="1255105"/>
            <a:ext cx="5272476" cy="515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çerik Yer Tutucusu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3434" y="0"/>
            <a:ext cx="2638566" cy="1144325"/>
          </a:xfrm>
          <a:prstGeom prst="rect">
            <a:avLst/>
          </a:prstGeom>
        </p:spPr>
      </p:pic>
    </p:spTree>
    <p:extLst>
      <p:ext uri="{BB962C8B-B14F-4D97-AF65-F5344CB8AC3E}">
        <p14:creationId xmlns:p14="http://schemas.microsoft.com/office/powerpoint/2010/main" val="36589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5226" y="1095382"/>
            <a:ext cx="4118188" cy="586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4"/>
          <p:cNvSpPr>
            <a:spLocks noChangeArrowheads="1"/>
          </p:cNvSpPr>
          <p:nvPr/>
        </p:nvSpPr>
        <p:spPr bwMode="auto">
          <a:xfrm>
            <a:off x="751434" y="572162"/>
            <a:ext cx="7534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2800" b="1" spc="-5" dirty="0">
                <a:solidFill>
                  <a:srgbClr val="C00000"/>
                </a:solidFill>
                <a:latin typeface="Palatino Linotype" panose="02040502050505030304" pitchFamily="18" charset="0"/>
                <a:cs typeface="Calibri"/>
              </a:rPr>
              <a:t>The Commission’s Annual Progress </a:t>
            </a:r>
            <a:r>
              <a:rPr lang="en-GB" altLang="en-US" sz="2800" b="1" spc="-5" dirty="0" smtClean="0">
                <a:solidFill>
                  <a:srgbClr val="C00000"/>
                </a:solidFill>
                <a:latin typeface="Palatino Linotype" panose="02040502050505030304" pitchFamily="18" charset="0"/>
                <a:cs typeface="Calibri"/>
              </a:rPr>
              <a:t>Reports</a:t>
            </a:r>
            <a:r>
              <a:rPr lang="tr-TR" altLang="en-US" sz="2800" b="1" spc="-5" dirty="0" smtClean="0">
                <a:solidFill>
                  <a:srgbClr val="C00000"/>
                </a:solidFill>
                <a:latin typeface="Palatino Linotype" panose="02040502050505030304" pitchFamily="18" charset="0"/>
                <a:cs typeface="Calibri"/>
                <a:hlinkClick r:id="rId3" action="ppaction://hlinkfile"/>
              </a:rPr>
              <a:t>*</a:t>
            </a:r>
            <a:endParaRPr lang="en-GB" altLang="en-US" sz="2800" b="1" spc="-5" dirty="0">
              <a:solidFill>
                <a:srgbClr val="C00000"/>
              </a:solidFill>
              <a:latin typeface="Palatino Linotype" panose="02040502050505030304" pitchFamily="18" charset="0"/>
              <a:cs typeface="Calibri"/>
            </a:endParaRPr>
          </a:p>
        </p:txBody>
      </p:sp>
      <p:pic>
        <p:nvPicPr>
          <p:cNvPr id="2" name="Picture 1"/>
          <p:cNvPicPr>
            <a:picLocks noChangeAspect="1"/>
          </p:cNvPicPr>
          <p:nvPr/>
        </p:nvPicPr>
        <p:blipFill>
          <a:blip r:embed="rId4"/>
          <a:stretch>
            <a:fillRect/>
          </a:stretch>
        </p:blipFill>
        <p:spPr>
          <a:xfrm>
            <a:off x="751434" y="1095381"/>
            <a:ext cx="4063792" cy="5765635"/>
          </a:xfrm>
          <a:prstGeom prst="rect">
            <a:avLst/>
          </a:prstGeom>
          <a:effectLst>
            <a:softEdge rad="31750"/>
          </a:effectLst>
        </p:spPr>
      </p:pic>
      <p:pic>
        <p:nvPicPr>
          <p:cNvPr id="5" name="İçerik Yer Tutucusu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3434" y="0"/>
            <a:ext cx="2638566" cy="1144325"/>
          </a:xfrm>
          <a:prstGeom prst="rect">
            <a:avLst/>
          </a:prstGeom>
        </p:spPr>
      </p:pic>
    </p:spTree>
    <p:extLst>
      <p:ext uri="{BB962C8B-B14F-4D97-AF65-F5344CB8AC3E}">
        <p14:creationId xmlns:p14="http://schemas.microsoft.com/office/powerpoint/2010/main" val="12242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Grp="1"/>
          </p:cNvPicPr>
          <p:nvPr>
            <p:ph idx="1"/>
          </p:nvPr>
        </p:nvPicPr>
        <p:blipFill rotWithShape="1">
          <a:blip r:embed="rId2" cstate="print">
            <a:extLst>
              <a:ext uri="{28A0092B-C50C-407E-A947-70E740481C1C}">
                <a14:useLocalDpi xmlns:a14="http://schemas.microsoft.com/office/drawing/2010/main" val="0"/>
              </a:ext>
            </a:extLst>
          </a:blip>
          <a:srcRect t="-446"/>
          <a:stretch/>
        </p:blipFill>
        <p:spPr bwMode="auto">
          <a:xfrm>
            <a:off x="1200150" y="865314"/>
            <a:ext cx="8982075" cy="4917155"/>
          </a:xfrm>
          <a:prstGeom prst="rect">
            <a:avLst/>
          </a:prstGeom>
          <a:noFill/>
          <a:ln>
            <a:noFill/>
          </a:ln>
        </p:spPr>
      </p:pic>
      <p:sp>
        <p:nvSpPr>
          <p:cNvPr id="2" name="Unvan 1"/>
          <p:cNvSpPr>
            <a:spLocks noGrp="1"/>
          </p:cNvSpPr>
          <p:nvPr>
            <p:ph type="title"/>
          </p:nvPr>
        </p:nvSpPr>
        <p:spPr>
          <a:xfrm>
            <a:off x="838200" y="365125"/>
            <a:ext cx="11195304" cy="1000379"/>
          </a:xfrm>
        </p:spPr>
        <p:txBody>
          <a:bodyPr>
            <a:normAutofit fontScale="90000"/>
          </a:bodyPr>
          <a:lstStyle/>
          <a:p>
            <a:r>
              <a:rPr lang="tr-TR" sz="3100" b="1" spc="-5" dirty="0">
                <a:solidFill>
                  <a:srgbClr val="C00000"/>
                </a:solidFill>
                <a:latin typeface="Palatino Linotype" panose="02040502050505030304" pitchFamily="18" charset="0"/>
                <a:ea typeface="+mn-ea"/>
                <a:cs typeface="Calibri"/>
              </a:rPr>
              <a:t>IPA</a:t>
            </a:r>
            <a:r>
              <a:rPr lang="en-US" sz="3100" b="1" spc="-5" dirty="0">
                <a:solidFill>
                  <a:srgbClr val="C00000"/>
                </a:solidFill>
                <a:latin typeface="Palatino Linotype" panose="02040502050505030304" pitchFamily="18" charset="0"/>
                <a:ea typeface="+mn-ea"/>
                <a:cs typeface="Calibri"/>
              </a:rPr>
              <a:t> </a:t>
            </a:r>
            <a:r>
              <a:rPr lang="en-US" sz="3100" b="1" spc="-5" dirty="0" err="1">
                <a:solidFill>
                  <a:srgbClr val="C00000"/>
                </a:solidFill>
                <a:latin typeface="Palatino Linotype" panose="02040502050505030304" pitchFamily="18" charset="0"/>
                <a:ea typeface="+mn-ea"/>
                <a:cs typeface="Calibri"/>
              </a:rPr>
              <a:t>Programme</a:t>
            </a:r>
            <a:r>
              <a:rPr lang="tr-TR" sz="3100" b="1" spc="-5" dirty="0">
                <a:solidFill>
                  <a:srgbClr val="C00000"/>
                </a:solidFill>
                <a:latin typeface="Palatino Linotype" panose="02040502050505030304" pitchFamily="18" charset="0"/>
                <a:ea typeface="+mn-ea"/>
                <a:cs typeface="Calibri"/>
              </a:rPr>
              <a:t> </a:t>
            </a:r>
            <a:r>
              <a:rPr lang="tr-TR" sz="3100" b="1" spc="-5" dirty="0" err="1">
                <a:solidFill>
                  <a:srgbClr val="C00000"/>
                </a:solidFill>
                <a:latin typeface="Palatino Linotype" panose="02040502050505030304" pitchFamily="18" charset="0"/>
                <a:ea typeface="+mn-ea"/>
                <a:cs typeface="Calibri"/>
              </a:rPr>
              <a:t>Types</a:t>
            </a:r>
            <a:r>
              <a:rPr lang="en-US" sz="3100" b="1" spc="-5" dirty="0">
                <a:solidFill>
                  <a:srgbClr val="C00000"/>
                </a:solidFill>
                <a:latin typeface="Palatino Linotype" panose="02040502050505030304" pitchFamily="18" charset="0"/>
                <a:ea typeface="+mn-ea"/>
                <a:cs typeface="Calibri"/>
              </a:rPr>
              <a:t> And Related Documents</a:t>
            </a:r>
            <a:r>
              <a:rPr lang="tr-TR" dirty="0"/>
              <a:t/>
            </a:r>
            <a:br>
              <a:rPr lang="tr-TR" dirty="0"/>
            </a:br>
            <a:endParaRPr lang="tr-TR" dirty="0"/>
          </a:p>
        </p:txBody>
      </p:sp>
      <p:sp>
        <p:nvSpPr>
          <p:cNvPr id="7" name="Metin kutusu 6"/>
          <p:cNvSpPr txBox="1"/>
          <p:nvPr/>
        </p:nvSpPr>
        <p:spPr>
          <a:xfrm>
            <a:off x="4004986" y="1079233"/>
            <a:ext cx="1012491" cy="353943"/>
          </a:xfrm>
          <a:prstGeom prst="rect">
            <a:avLst/>
          </a:prstGeom>
          <a:solidFill>
            <a:schemeClr val="tx2">
              <a:lumMod val="50000"/>
            </a:schemeClr>
          </a:solidFill>
        </p:spPr>
        <p:txBody>
          <a:bodyPr wrap="square" rtlCol="0">
            <a:spAutoFit/>
          </a:bodyPr>
          <a:lstStyle/>
          <a:p>
            <a:r>
              <a:rPr lang="tr-TR" sz="1700" b="1" dirty="0" smtClean="0">
                <a:solidFill>
                  <a:schemeClr val="bg1"/>
                </a:solidFill>
              </a:rPr>
              <a:t>NEAR</a:t>
            </a:r>
            <a:endParaRPr lang="tr-TR" sz="1700" b="1" dirty="0">
              <a:solidFill>
                <a:schemeClr val="bg1"/>
              </a:solidFill>
            </a:endParaRPr>
          </a:p>
        </p:txBody>
      </p:sp>
      <p:pic>
        <p:nvPicPr>
          <p:cNvPr id="5" name="İçerik Yer Tutucusu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3523" y="2"/>
            <a:ext cx="2488476" cy="1079232"/>
          </a:xfrm>
          <a:prstGeom prst="rect">
            <a:avLst/>
          </a:prstGeom>
        </p:spPr>
      </p:pic>
    </p:spTree>
    <p:extLst>
      <p:ext uri="{BB962C8B-B14F-4D97-AF65-F5344CB8AC3E}">
        <p14:creationId xmlns:p14="http://schemas.microsoft.com/office/powerpoint/2010/main" val="87411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spc="-5" dirty="0" err="1">
                <a:solidFill>
                  <a:srgbClr val="C00000"/>
                </a:solidFill>
                <a:latin typeface="Palatino Linotype" panose="02040502050505030304" pitchFamily="18" charset="0"/>
                <a:ea typeface="+mn-ea"/>
                <a:cs typeface="Calibri"/>
              </a:rPr>
              <a:t>Strategy</a:t>
            </a:r>
            <a:r>
              <a:rPr lang="tr-TR" sz="2800" b="1" spc="-5" dirty="0">
                <a:solidFill>
                  <a:srgbClr val="C00000"/>
                </a:solidFill>
                <a:latin typeface="Palatino Linotype" panose="02040502050505030304" pitchFamily="18" charset="0"/>
                <a:ea typeface="+mn-ea"/>
                <a:cs typeface="Calibri"/>
              </a:rPr>
              <a:t>, Action </a:t>
            </a:r>
            <a:r>
              <a:rPr lang="tr-TR" sz="2800" b="1" spc="-5" dirty="0" err="1" smtClean="0">
                <a:solidFill>
                  <a:srgbClr val="C00000"/>
                </a:solidFill>
                <a:latin typeface="Palatino Linotype" panose="02040502050505030304" pitchFamily="18" charset="0"/>
                <a:ea typeface="+mn-ea"/>
                <a:cs typeface="Calibri"/>
              </a:rPr>
              <a:t>Documents</a:t>
            </a:r>
            <a:r>
              <a:rPr lang="tr-TR" sz="2800" b="1" spc="-5" dirty="0" smtClean="0">
                <a:solidFill>
                  <a:srgbClr val="C00000"/>
                </a:solidFill>
                <a:latin typeface="Palatino Linotype" panose="02040502050505030304" pitchFamily="18" charset="0"/>
                <a:ea typeface="+mn-ea"/>
                <a:cs typeface="Calibri"/>
              </a:rPr>
              <a:t> </a:t>
            </a:r>
            <a:r>
              <a:rPr lang="tr-TR" sz="2800" b="1" spc="-5" dirty="0" err="1">
                <a:solidFill>
                  <a:srgbClr val="C00000"/>
                </a:solidFill>
                <a:latin typeface="Palatino Linotype" panose="02040502050505030304" pitchFamily="18" charset="0"/>
                <a:ea typeface="+mn-ea"/>
                <a:cs typeface="Calibri"/>
              </a:rPr>
              <a:t>and</a:t>
            </a:r>
            <a:r>
              <a:rPr lang="tr-TR" sz="2800" b="1" spc="-5" dirty="0">
                <a:solidFill>
                  <a:srgbClr val="C00000"/>
                </a:solidFill>
                <a:latin typeface="Palatino Linotype" panose="02040502050505030304" pitchFamily="18" charset="0"/>
                <a:ea typeface="+mn-ea"/>
                <a:cs typeface="Calibri"/>
              </a:rPr>
              <a:t> </a:t>
            </a:r>
            <a:r>
              <a:rPr lang="tr-TR" sz="2800" b="1" spc="-5" dirty="0" err="1">
                <a:solidFill>
                  <a:srgbClr val="C00000"/>
                </a:solidFill>
                <a:latin typeface="Palatino Linotype" panose="02040502050505030304" pitchFamily="18" charset="0"/>
                <a:ea typeface="+mn-ea"/>
                <a:cs typeface="Calibri"/>
              </a:rPr>
              <a:t>Their</a:t>
            </a:r>
            <a:r>
              <a:rPr lang="tr-TR" sz="2800" b="1" spc="-5" dirty="0">
                <a:solidFill>
                  <a:srgbClr val="C00000"/>
                </a:solidFill>
                <a:latin typeface="Palatino Linotype" panose="02040502050505030304" pitchFamily="18" charset="0"/>
                <a:ea typeface="+mn-ea"/>
                <a:cs typeface="Calibri"/>
              </a:rPr>
              <a:t> </a:t>
            </a:r>
            <a:r>
              <a:rPr lang="tr-TR" sz="2800" b="1" spc="-5" dirty="0" err="1">
                <a:solidFill>
                  <a:srgbClr val="C00000"/>
                </a:solidFill>
                <a:latin typeface="Palatino Linotype" panose="02040502050505030304" pitchFamily="18" charset="0"/>
                <a:ea typeface="+mn-ea"/>
                <a:cs typeface="Calibri"/>
              </a:rPr>
              <a:t>Financing</a:t>
            </a:r>
            <a:r>
              <a:rPr lang="tr-TR" sz="2800" b="1" spc="-5" dirty="0">
                <a:solidFill>
                  <a:srgbClr val="C00000"/>
                </a:solidFill>
                <a:latin typeface="Palatino Linotype" panose="02040502050505030304" pitchFamily="18" charset="0"/>
                <a:ea typeface="+mn-ea"/>
                <a:cs typeface="Calibri"/>
              </a:rPr>
              <a:t> </a:t>
            </a:r>
            <a:r>
              <a:rPr lang="tr-TR" sz="2800" b="1" spc="-5" dirty="0" err="1">
                <a:solidFill>
                  <a:srgbClr val="C00000"/>
                </a:solidFill>
                <a:latin typeface="Palatino Linotype" panose="02040502050505030304" pitchFamily="18" charset="0"/>
                <a:ea typeface="+mn-ea"/>
                <a:cs typeface="Calibri"/>
              </a:rPr>
              <a:t>Decisions</a:t>
            </a:r>
            <a:endParaRPr lang="tr-TR" sz="2800" b="1" spc="-5" dirty="0">
              <a:solidFill>
                <a:srgbClr val="C00000"/>
              </a:solidFill>
              <a:latin typeface="Palatino Linotype" panose="02040502050505030304" pitchFamily="18" charset="0"/>
              <a:ea typeface="+mn-ea"/>
              <a:cs typeface="Calibri"/>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2884505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çerik Yer Tutucusu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8902" y="1"/>
            <a:ext cx="2423097" cy="1050878"/>
          </a:xfrm>
          <a:prstGeom prst="rect">
            <a:avLst/>
          </a:prstGeom>
        </p:spPr>
      </p:pic>
    </p:spTree>
    <p:extLst>
      <p:ext uri="{BB962C8B-B14F-4D97-AF65-F5344CB8AC3E}">
        <p14:creationId xmlns:p14="http://schemas.microsoft.com/office/powerpoint/2010/main" val="57706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spc="-5" dirty="0">
                <a:solidFill>
                  <a:srgbClr val="C00000"/>
                </a:solidFill>
                <a:latin typeface="Palatino Linotype" panose="02040502050505030304" pitchFamily="18" charset="0"/>
                <a:ea typeface="+mn-ea"/>
                <a:cs typeface="Calibri"/>
              </a:rPr>
              <a:t>Framework </a:t>
            </a:r>
            <a:r>
              <a:rPr lang="tr-TR" sz="2800" b="1" spc="-5" dirty="0" err="1">
                <a:solidFill>
                  <a:srgbClr val="C00000"/>
                </a:solidFill>
                <a:latin typeface="Palatino Linotype" panose="02040502050505030304" pitchFamily="18" charset="0"/>
                <a:ea typeface="+mn-ea"/>
                <a:cs typeface="Calibri"/>
              </a:rPr>
              <a:t>Agreement</a:t>
            </a:r>
            <a:endParaRPr lang="tr-TR" sz="2800" b="1" spc="-5" dirty="0">
              <a:solidFill>
                <a:srgbClr val="C00000"/>
              </a:solidFill>
              <a:latin typeface="Palatino Linotype" panose="02040502050505030304" pitchFamily="18" charset="0"/>
              <a:ea typeface="+mn-ea"/>
              <a:cs typeface="Calibri"/>
            </a:endParaRPr>
          </a:p>
        </p:txBody>
      </p:sp>
      <p:sp>
        <p:nvSpPr>
          <p:cNvPr id="3" name="İçerik Yer Tutucusu 2"/>
          <p:cNvSpPr>
            <a:spLocks noGrp="1"/>
          </p:cNvSpPr>
          <p:nvPr>
            <p:ph idx="1"/>
          </p:nvPr>
        </p:nvSpPr>
        <p:spPr/>
        <p:txBody>
          <a:bodyPr/>
          <a:lstStyle/>
          <a:p>
            <a:pPr marL="0" indent="0" algn="just">
              <a:buNone/>
            </a:pPr>
            <a:r>
              <a:rPr lang="tr-TR" dirty="0"/>
              <a:t>M</a:t>
            </a:r>
            <a:r>
              <a:rPr lang="en-US" dirty="0" err="1" smtClean="0"/>
              <a:t>eans</a:t>
            </a:r>
            <a:r>
              <a:rPr lang="en-US" dirty="0" smtClean="0"/>
              <a:t> </a:t>
            </a:r>
            <a:r>
              <a:rPr lang="en-US" dirty="0"/>
              <a:t>an arrangement concluded between the Commission and an IPA II beneficiary applying to all IPA II policy areas and laying down the principles of the financial cooperation between the IPA II beneficiary and the Commission under this </a:t>
            </a:r>
            <a:r>
              <a:rPr lang="tr-TR" dirty="0"/>
              <a:t>IPA IR </a:t>
            </a:r>
            <a:r>
              <a:rPr lang="en-US" dirty="0"/>
              <a:t>Regulation</a:t>
            </a:r>
            <a:r>
              <a:rPr lang="tr-TR" dirty="0"/>
              <a:t> (IPA IR </a:t>
            </a:r>
            <a:r>
              <a:rPr lang="tr-TR" dirty="0" err="1"/>
              <a:t>Article</a:t>
            </a:r>
            <a:r>
              <a:rPr lang="tr-TR" dirty="0"/>
              <a:t> 2 </a:t>
            </a:r>
            <a:r>
              <a:rPr lang="tr-TR" dirty="0" err="1"/>
              <a:t>Definitions</a:t>
            </a:r>
            <a:r>
              <a:rPr lang="tr-TR" dirty="0"/>
              <a:t>)</a:t>
            </a:r>
            <a:r>
              <a:rPr lang="en-US" dirty="0"/>
              <a:t>;</a:t>
            </a:r>
            <a:endParaRPr lang="tr-TR" dirty="0"/>
          </a:p>
        </p:txBody>
      </p:sp>
      <p:pic>
        <p:nvPicPr>
          <p:cNvPr id="4" name="İçerik Yer Tutucusu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434" y="0"/>
            <a:ext cx="2638566" cy="1144325"/>
          </a:xfrm>
          <a:prstGeom prst="rect">
            <a:avLst/>
          </a:prstGeom>
        </p:spPr>
      </p:pic>
      <p:pic>
        <p:nvPicPr>
          <p:cNvPr id="6" name="Resim 5"/>
          <p:cNvPicPr>
            <a:picLocks noChangeAspect="1"/>
          </p:cNvPicPr>
          <p:nvPr/>
        </p:nvPicPr>
        <p:blipFill>
          <a:blip r:embed="rId4"/>
          <a:stretch>
            <a:fillRect/>
          </a:stretch>
        </p:blipFill>
        <p:spPr>
          <a:xfrm>
            <a:off x="7352777" y="3555826"/>
            <a:ext cx="3913340" cy="2191470"/>
          </a:xfrm>
          <a:prstGeom prst="rect">
            <a:avLst/>
          </a:prstGeom>
        </p:spPr>
      </p:pic>
    </p:spTree>
    <p:extLst>
      <p:ext uri="{BB962C8B-B14F-4D97-AF65-F5344CB8AC3E}">
        <p14:creationId xmlns:p14="http://schemas.microsoft.com/office/powerpoint/2010/main" val="31056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spc="-5" dirty="0" err="1">
                <a:solidFill>
                  <a:srgbClr val="C00000"/>
                </a:solidFill>
                <a:latin typeface="Palatino Linotype" panose="02040502050505030304" pitchFamily="18" charset="0"/>
                <a:ea typeface="+mn-ea"/>
                <a:cs typeface="Calibri"/>
              </a:rPr>
              <a:t>Financing</a:t>
            </a:r>
            <a:r>
              <a:rPr lang="tr-TR" sz="2800" b="1" spc="-5" dirty="0">
                <a:solidFill>
                  <a:srgbClr val="C00000"/>
                </a:solidFill>
                <a:latin typeface="Palatino Linotype" panose="02040502050505030304" pitchFamily="18" charset="0"/>
                <a:ea typeface="+mn-ea"/>
                <a:cs typeface="Calibri"/>
              </a:rPr>
              <a:t> </a:t>
            </a:r>
            <a:r>
              <a:rPr lang="tr-TR" sz="2800" b="1" spc="-5" dirty="0" err="1">
                <a:solidFill>
                  <a:srgbClr val="C00000"/>
                </a:solidFill>
                <a:latin typeface="Palatino Linotype" panose="02040502050505030304" pitchFamily="18" charset="0"/>
                <a:ea typeface="+mn-ea"/>
                <a:cs typeface="Calibri"/>
              </a:rPr>
              <a:t>Agreement</a:t>
            </a:r>
            <a:endParaRPr lang="tr-TR" sz="2800" b="1" spc="-5" dirty="0">
              <a:solidFill>
                <a:srgbClr val="C00000"/>
              </a:solidFill>
              <a:latin typeface="Palatino Linotype" panose="02040502050505030304" pitchFamily="18" charset="0"/>
              <a:ea typeface="+mn-ea"/>
              <a:cs typeface="Calibri"/>
            </a:endParaRPr>
          </a:p>
        </p:txBody>
      </p:sp>
      <p:sp>
        <p:nvSpPr>
          <p:cNvPr id="3" name="İçerik Yer Tutucusu 2"/>
          <p:cNvSpPr>
            <a:spLocks noGrp="1"/>
          </p:cNvSpPr>
          <p:nvPr>
            <p:ph idx="1"/>
          </p:nvPr>
        </p:nvSpPr>
        <p:spPr/>
        <p:txBody>
          <a:bodyPr/>
          <a:lstStyle/>
          <a:p>
            <a:pPr marL="0" indent="0">
              <a:buNone/>
            </a:pPr>
            <a:r>
              <a:rPr lang="tr-TR" dirty="0"/>
              <a:t>M</a:t>
            </a:r>
            <a:r>
              <a:rPr lang="en-US" dirty="0" err="1" smtClean="0"/>
              <a:t>eans</a:t>
            </a:r>
            <a:r>
              <a:rPr lang="en-US" dirty="0" smtClean="0"/>
              <a:t> </a:t>
            </a:r>
            <a:r>
              <a:rPr lang="en-US" dirty="0"/>
              <a:t>an annual or multi-annual agreement concluded between the Commission and an IPA II beneficiary, for implementing the Union's financial assistance through an action falling within the scope of </a:t>
            </a:r>
            <a:r>
              <a:rPr lang="tr-TR" dirty="0"/>
              <a:t>IPA II IR</a:t>
            </a:r>
          </a:p>
        </p:txBody>
      </p:sp>
      <p:pic>
        <p:nvPicPr>
          <p:cNvPr id="4" name="İçerik Yer Tutucusu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434" y="0"/>
            <a:ext cx="2638566" cy="1144325"/>
          </a:xfrm>
          <a:prstGeom prst="rect">
            <a:avLst/>
          </a:prstGeom>
        </p:spPr>
      </p:pic>
    </p:spTree>
    <p:extLst>
      <p:ext uri="{BB962C8B-B14F-4D97-AF65-F5344CB8AC3E}">
        <p14:creationId xmlns:p14="http://schemas.microsoft.com/office/powerpoint/2010/main" val="220169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1195304" cy="1000379"/>
          </a:xfrm>
        </p:spPr>
        <p:txBody>
          <a:bodyPr>
            <a:normAutofit/>
          </a:bodyPr>
          <a:lstStyle/>
          <a:p>
            <a:r>
              <a:rPr lang="en-GB" sz="2800" b="1" spc="-5" dirty="0">
                <a:solidFill>
                  <a:srgbClr val="C00000"/>
                </a:solidFill>
                <a:latin typeface="Palatino Linotype" panose="02040502050505030304" pitchFamily="18" charset="0"/>
                <a:ea typeface="+mn-ea"/>
                <a:cs typeface="Calibri"/>
              </a:rPr>
              <a:t>Overview of the IPA Institutional Structure in </a:t>
            </a:r>
            <a:r>
              <a:rPr lang="en-GB" sz="2800" b="1" spc="-5" dirty="0" err="1">
                <a:solidFill>
                  <a:srgbClr val="C00000"/>
                </a:solidFill>
                <a:latin typeface="Palatino Linotype" panose="02040502050505030304" pitchFamily="18" charset="0"/>
                <a:ea typeface="+mn-ea"/>
                <a:cs typeface="Calibri"/>
              </a:rPr>
              <a:t>Turke</a:t>
            </a:r>
            <a:r>
              <a:rPr lang="tr-TR" sz="2800" b="1" spc="-5" dirty="0">
                <a:solidFill>
                  <a:srgbClr val="C00000"/>
                </a:solidFill>
                <a:latin typeface="Palatino Linotype" panose="02040502050505030304" pitchFamily="18" charset="0"/>
                <a:ea typeface="+mn-ea"/>
                <a:cs typeface="Calibri"/>
              </a:rPr>
              <a:t>y</a:t>
            </a:r>
            <a:br>
              <a:rPr lang="tr-TR" sz="2800" b="1" spc="-5" dirty="0">
                <a:solidFill>
                  <a:srgbClr val="C00000"/>
                </a:solidFill>
                <a:latin typeface="Palatino Linotype" panose="02040502050505030304" pitchFamily="18" charset="0"/>
                <a:ea typeface="+mn-ea"/>
                <a:cs typeface="Calibri"/>
              </a:rPr>
            </a:br>
            <a:endParaRPr lang="tr-TR" sz="2800" b="1" spc="-5" dirty="0">
              <a:solidFill>
                <a:srgbClr val="C00000"/>
              </a:solidFill>
              <a:latin typeface="Palatino Linotype" panose="02040502050505030304" pitchFamily="18" charset="0"/>
              <a:ea typeface="+mn-ea"/>
              <a:cs typeface="Calibri"/>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633" y="1136222"/>
            <a:ext cx="9899572" cy="4715937"/>
          </a:xfrm>
        </p:spPr>
      </p:pic>
      <p:pic>
        <p:nvPicPr>
          <p:cNvPr id="5" name="İçerik Yer Tutucusu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8902" y="1"/>
            <a:ext cx="2423097" cy="1050878"/>
          </a:xfrm>
          <a:prstGeom prst="rect">
            <a:avLst/>
          </a:prstGeom>
        </p:spPr>
      </p:pic>
      <p:sp>
        <p:nvSpPr>
          <p:cNvPr id="6" name="Pentagon 8"/>
          <p:cNvSpPr/>
          <p:nvPr/>
        </p:nvSpPr>
        <p:spPr>
          <a:xfrm>
            <a:off x="618921" y="1500828"/>
            <a:ext cx="1389712" cy="987552"/>
          </a:xfrm>
          <a:prstGeom prst="homePlate">
            <a:avLst/>
          </a:prstGeom>
          <a:solidFill>
            <a:srgbClr val="D5E1BF"/>
          </a:solidFill>
          <a:ln>
            <a:noFill/>
          </a:ln>
        </p:spPr>
        <p:style>
          <a:lnRef idx="1">
            <a:schemeClr val="accent1"/>
          </a:lnRef>
          <a:fillRef idx="3">
            <a:schemeClr val="accent1"/>
          </a:fillRef>
          <a:effectRef idx="2">
            <a:schemeClr val="accent1"/>
          </a:effectRef>
          <a:fontRef idx="minor">
            <a:schemeClr val="lt1"/>
          </a:fontRef>
        </p:style>
        <p:txBody>
          <a:bodyPr anchor="ctr"/>
          <a:lstStyle/>
          <a:p>
            <a:r>
              <a:rPr lang="tr-TR" sz="1400" b="1" dirty="0">
                <a:solidFill>
                  <a:srgbClr val="8CA45B"/>
                </a:solidFill>
                <a:latin typeface="Times New Roman" panose="02020603050405020304" pitchFamily="18" charset="0"/>
                <a:cs typeface="Times New Roman" panose="02020603050405020304" pitchFamily="18" charset="0"/>
                <a:hlinkClick r:id="rId5" action="ppaction://hlinkfile"/>
              </a:rPr>
              <a:t>2015/15 </a:t>
            </a:r>
            <a:r>
              <a:rPr lang="tr-TR" sz="1400" b="1" dirty="0" smtClean="0">
                <a:solidFill>
                  <a:srgbClr val="8CA45B"/>
                </a:solidFill>
                <a:latin typeface="Times New Roman" panose="02020603050405020304" pitchFamily="18" charset="0"/>
                <a:cs typeface="Times New Roman" panose="02020603050405020304" pitchFamily="18" charset="0"/>
                <a:hlinkClick r:id="rId5" action="ppaction://hlinkfile"/>
              </a:rPr>
              <a:t>Prime </a:t>
            </a:r>
            <a:r>
              <a:rPr lang="tr-TR" sz="1400" b="1" dirty="0" err="1" smtClean="0">
                <a:solidFill>
                  <a:srgbClr val="8CA45B"/>
                </a:solidFill>
                <a:latin typeface="Times New Roman" panose="02020603050405020304" pitchFamily="18" charset="0"/>
                <a:cs typeface="Times New Roman" panose="02020603050405020304" pitchFamily="18" charset="0"/>
                <a:hlinkClick r:id="rId5" action="ppaction://hlinkfile"/>
              </a:rPr>
              <a:t>Minister</a:t>
            </a:r>
            <a:r>
              <a:rPr lang="tr-TR" sz="1400" b="1" dirty="0" smtClean="0">
                <a:solidFill>
                  <a:srgbClr val="8CA45B"/>
                </a:solidFill>
                <a:latin typeface="Times New Roman" panose="02020603050405020304" pitchFamily="18" charset="0"/>
                <a:cs typeface="Times New Roman" panose="02020603050405020304" pitchFamily="18" charset="0"/>
                <a:hlinkClick r:id="rId5" action="ppaction://hlinkfile"/>
              </a:rPr>
              <a:t> </a:t>
            </a:r>
            <a:r>
              <a:rPr lang="tr-TR" sz="1400" b="1" dirty="0" err="1" smtClean="0">
                <a:solidFill>
                  <a:srgbClr val="8CA45B"/>
                </a:solidFill>
                <a:latin typeface="Times New Roman" panose="02020603050405020304" pitchFamily="18" charset="0"/>
                <a:cs typeface="Times New Roman" panose="02020603050405020304" pitchFamily="18" charset="0"/>
                <a:hlinkClick r:id="rId5" action="ppaction://hlinkfile"/>
              </a:rPr>
              <a:t>Circular</a:t>
            </a:r>
            <a:endParaRPr lang="tr-TR" sz="1400" b="1" dirty="0">
              <a:solidFill>
                <a:srgbClr val="8CA45B"/>
              </a:solidFill>
              <a:latin typeface="Times New Roman" panose="02020603050405020304" pitchFamily="18" charset="0"/>
              <a:cs typeface="Times New Roman" panose="02020603050405020304" pitchFamily="18" charset="0"/>
            </a:endParaRPr>
          </a:p>
        </p:txBody>
      </p:sp>
      <p:sp>
        <p:nvSpPr>
          <p:cNvPr id="7" name="Pentagon 51"/>
          <p:cNvSpPr/>
          <p:nvPr/>
        </p:nvSpPr>
        <p:spPr>
          <a:xfrm>
            <a:off x="618921" y="2786507"/>
            <a:ext cx="1389712" cy="945940"/>
          </a:xfrm>
          <a:prstGeom prst="homePlate">
            <a:avLst/>
          </a:prstGeom>
          <a:solidFill>
            <a:srgbClr val="B0B0AF"/>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a:defRPr/>
            </a:pPr>
            <a:r>
              <a:rPr lang="tr-TR" sz="1400" b="1" dirty="0" smtClean="0">
                <a:solidFill>
                  <a:srgbClr val="67778C"/>
                </a:solidFill>
                <a:latin typeface="Times New Roman" panose="02020603050405020304" pitchFamily="18" charset="0"/>
                <a:cs typeface="Times New Roman" panose="02020603050405020304" pitchFamily="18" charset="0"/>
                <a:hlinkClick r:id="rId6" action="ppaction://hlinkfile"/>
              </a:rPr>
              <a:t>NAO-OS </a:t>
            </a:r>
            <a:r>
              <a:rPr lang="tr-TR" sz="1400" b="1" dirty="0" err="1" smtClean="0">
                <a:solidFill>
                  <a:srgbClr val="67778C"/>
                </a:solidFill>
                <a:latin typeface="Times New Roman" panose="02020603050405020304" pitchFamily="18" charset="0"/>
                <a:cs typeface="Times New Roman" panose="02020603050405020304" pitchFamily="18" charset="0"/>
                <a:hlinkClick r:id="rId6" action="ppaction://hlinkfile"/>
              </a:rPr>
              <a:t>Agreement</a:t>
            </a:r>
            <a:endParaRPr lang="en-GB" sz="1400" b="1" dirty="0">
              <a:solidFill>
                <a:srgbClr val="67778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08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7791" y="1494655"/>
            <a:ext cx="5924254" cy="4532182"/>
          </a:xfrm>
        </p:spPr>
      </p:pic>
    </p:spTree>
    <p:extLst>
      <p:ext uri="{BB962C8B-B14F-4D97-AF65-F5344CB8AC3E}">
        <p14:creationId xmlns:p14="http://schemas.microsoft.com/office/powerpoint/2010/main" val="145808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633358"/>
          </a:xfrm>
        </p:spPr>
        <p:txBody>
          <a:bodyPr rtlCol="0">
            <a:normAutofit/>
          </a:bodyPr>
          <a:lstStyle/>
          <a:p>
            <a:r>
              <a:rPr lang="tr-TR" sz="2800" b="1" spc="-5" dirty="0">
                <a:solidFill>
                  <a:srgbClr val="C00000"/>
                </a:solidFill>
                <a:latin typeface="Palatino Linotype" panose="02040502050505030304" pitchFamily="18" charset="0"/>
                <a:ea typeface="+mn-ea"/>
                <a:cs typeface="Calibri"/>
              </a:rPr>
              <a:t>TABLE OF CONTENTS</a:t>
            </a:r>
            <a:endParaRPr lang="tr-TR" sz="2800" b="1" spc="-5" dirty="0">
              <a:solidFill>
                <a:srgbClr val="C00000"/>
              </a:solidFill>
              <a:latin typeface="Palatino Linotype" panose="02040502050505030304" pitchFamily="18" charset="0"/>
              <a:ea typeface="+mn-ea"/>
              <a:cs typeface="Calibri"/>
            </a:endParaRPr>
          </a:p>
        </p:txBody>
      </p:sp>
      <p:sp>
        <p:nvSpPr>
          <p:cNvPr id="3" name="İçerik Yer Tutucusu 2"/>
          <p:cNvSpPr>
            <a:spLocks noGrp="1"/>
          </p:cNvSpPr>
          <p:nvPr>
            <p:ph idx="1"/>
          </p:nvPr>
        </p:nvSpPr>
        <p:spPr>
          <a:xfrm>
            <a:off x="680545" y="1144325"/>
            <a:ext cx="10515600" cy="5351067"/>
          </a:xfrm>
        </p:spPr>
        <p:txBody>
          <a:bodyPr rtlCol="0">
            <a:normAutofit fontScale="92500" lnSpcReduction="10000"/>
          </a:bodyPr>
          <a:lstStyle/>
          <a:p>
            <a:pPr marL="0" indent="0">
              <a:buNone/>
            </a:pPr>
            <a:r>
              <a:rPr lang="tr-TR" sz="2000" b="1" spc="-5" dirty="0">
                <a:latin typeface="Palatino Linotype" panose="02040502050505030304" pitchFamily="18" charset="0"/>
                <a:cs typeface="Calibri"/>
              </a:rPr>
              <a:t>EU-TR </a:t>
            </a:r>
            <a:r>
              <a:rPr lang="tr-TR" sz="2000" b="1" spc="-5" dirty="0" err="1" smtClean="0">
                <a:latin typeface="Palatino Linotype" panose="02040502050505030304" pitchFamily="18" charset="0"/>
                <a:cs typeface="Calibri"/>
              </a:rPr>
              <a:t>Partnership</a:t>
            </a:r>
            <a:endParaRPr lang="tr-TR" sz="2000" b="1" spc="-5" dirty="0" smtClean="0">
              <a:latin typeface="Palatino Linotype" panose="02040502050505030304" pitchFamily="18" charset="0"/>
              <a:cs typeface="Calibri"/>
            </a:endParaRPr>
          </a:p>
          <a:p>
            <a:pPr marL="0" indent="0">
              <a:buNone/>
            </a:pPr>
            <a:r>
              <a:rPr lang="tr-TR" sz="2000" b="1" spc="-5" dirty="0" err="1">
                <a:latin typeface="Palatino Linotype" panose="02040502050505030304" pitchFamily="18" charset="0"/>
                <a:cs typeface="Calibri"/>
              </a:rPr>
              <a:t>Negotiating</a:t>
            </a:r>
            <a:r>
              <a:rPr lang="tr-TR" sz="2000" b="1" spc="-5" dirty="0">
                <a:latin typeface="Palatino Linotype" panose="02040502050505030304" pitchFamily="18" charset="0"/>
                <a:cs typeface="Calibri"/>
              </a:rPr>
              <a:t> </a:t>
            </a:r>
            <a:r>
              <a:rPr lang="tr-TR" sz="2000" b="1" spc="-5" dirty="0" smtClean="0">
                <a:latin typeface="Palatino Linotype" panose="02040502050505030304" pitchFamily="18" charset="0"/>
                <a:cs typeface="Calibri"/>
              </a:rPr>
              <a:t>Framework</a:t>
            </a:r>
          </a:p>
          <a:p>
            <a:pPr marL="0" indent="0">
              <a:buNone/>
            </a:pPr>
            <a:r>
              <a:rPr lang="tr-TR" sz="2000" b="1" spc="-5" dirty="0">
                <a:latin typeface="Palatino Linotype" panose="02040502050505030304" pitchFamily="18" charset="0"/>
                <a:cs typeface="Calibri"/>
              </a:rPr>
              <a:t>EU-TR Financial </a:t>
            </a:r>
            <a:r>
              <a:rPr lang="tr-TR" sz="2000" b="1" spc="-5" dirty="0" err="1" smtClean="0">
                <a:latin typeface="Palatino Linotype" panose="02040502050505030304" pitchFamily="18" charset="0"/>
                <a:cs typeface="Calibri"/>
              </a:rPr>
              <a:t>Cooperation</a:t>
            </a:r>
            <a:endParaRPr lang="tr-TR" sz="2000" b="1" spc="-5" dirty="0" smtClean="0">
              <a:latin typeface="Palatino Linotype" panose="02040502050505030304" pitchFamily="18" charset="0"/>
              <a:cs typeface="Calibri"/>
            </a:endParaRPr>
          </a:p>
          <a:p>
            <a:pPr marL="0" indent="0">
              <a:buNone/>
            </a:pPr>
            <a:r>
              <a:rPr lang="tr-TR" altLang="fr-FR" sz="2000" b="1" spc="-5" noProof="1">
                <a:latin typeface="Palatino Linotype" panose="02040502050505030304" pitchFamily="18" charset="0"/>
                <a:cs typeface="Calibri"/>
              </a:rPr>
              <a:t>Methods of EU </a:t>
            </a:r>
            <a:r>
              <a:rPr lang="tr-TR" altLang="fr-FR" sz="2000" b="1" spc="-5" noProof="1">
                <a:latin typeface="Palatino Linotype" panose="02040502050505030304" pitchFamily="18" charset="0"/>
                <a:cs typeface="Calibri"/>
              </a:rPr>
              <a:t>Budget </a:t>
            </a:r>
            <a:r>
              <a:rPr lang="tr-TR" altLang="fr-FR" sz="2000" b="1" spc="-5" noProof="1" smtClean="0">
                <a:latin typeface="Palatino Linotype" panose="02040502050505030304" pitchFamily="18" charset="0"/>
                <a:cs typeface="Calibri"/>
              </a:rPr>
              <a:t>Implementation</a:t>
            </a:r>
          </a:p>
          <a:p>
            <a:pPr marL="0" indent="0">
              <a:buNone/>
            </a:pPr>
            <a:r>
              <a:rPr lang="en-GB" sz="2000" b="1" spc="-5" dirty="0">
                <a:latin typeface="Palatino Linotype" panose="02040502050505030304" pitchFamily="18" charset="0"/>
                <a:cs typeface="Calibri"/>
              </a:rPr>
              <a:t>Instrument for Pre-accession</a:t>
            </a:r>
            <a:r>
              <a:rPr lang="tr-TR" sz="2000" b="1" spc="-5" dirty="0">
                <a:latin typeface="Palatino Linotype" panose="02040502050505030304" pitchFamily="18" charset="0"/>
                <a:cs typeface="Calibri"/>
              </a:rPr>
              <a:t> (IPA</a:t>
            </a:r>
            <a:r>
              <a:rPr lang="tr-TR" sz="2000" b="1" spc="-5" dirty="0" smtClean="0">
                <a:latin typeface="Palatino Linotype" panose="02040502050505030304" pitchFamily="18" charset="0"/>
                <a:cs typeface="Calibri"/>
              </a:rPr>
              <a:t>)</a:t>
            </a:r>
          </a:p>
          <a:p>
            <a:pPr marL="0" indent="0">
              <a:buNone/>
            </a:pPr>
            <a:r>
              <a:rPr lang="en-GB" sz="2000" b="1" spc="-5" dirty="0">
                <a:latin typeface="Palatino Linotype" panose="02040502050505030304" pitchFamily="18" charset="0"/>
                <a:cs typeface="Calibri"/>
              </a:rPr>
              <a:t>Instrument for Pre-accession</a:t>
            </a:r>
            <a:r>
              <a:rPr lang="tr-TR" sz="2000" b="1" spc="-5" dirty="0">
                <a:latin typeface="Palatino Linotype" panose="02040502050505030304" pitchFamily="18" charset="0"/>
                <a:cs typeface="Calibri"/>
              </a:rPr>
              <a:t> (IPA II) </a:t>
            </a:r>
            <a:r>
              <a:rPr lang="tr-TR" sz="2000" b="1" spc="-5" dirty="0" err="1" smtClean="0">
                <a:latin typeface="Palatino Linotype" panose="02040502050505030304" pitchFamily="18" charset="0"/>
                <a:cs typeface="Calibri"/>
              </a:rPr>
              <a:t>Allocations</a:t>
            </a:r>
            <a:r>
              <a:rPr lang="tr-TR" sz="2000" b="1" spc="-5" dirty="0" smtClean="0">
                <a:latin typeface="Palatino Linotype" panose="02040502050505030304" pitchFamily="18" charset="0"/>
                <a:cs typeface="Calibri"/>
              </a:rPr>
              <a:t> </a:t>
            </a:r>
            <a:r>
              <a:rPr lang="tr-TR" sz="2000" b="1" spc="-5" dirty="0">
                <a:latin typeface="Palatino Linotype" panose="02040502050505030304" pitchFamily="18" charset="0"/>
                <a:cs typeface="Calibri"/>
              </a:rPr>
              <a:t>Per Country </a:t>
            </a:r>
            <a:r>
              <a:rPr lang="tr-TR" sz="2000" b="1" spc="-5" dirty="0" err="1">
                <a:latin typeface="Palatino Linotype" panose="02040502050505030304" pitchFamily="18" charset="0"/>
                <a:cs typeface="Calibri"/>
              </a:rPr>
              <a:t>According</a:t>
            </a:r>
            <a:r>
              <a:rPr lang="tr-TR" sz="2000" b="1" spc="-5" dirty="0">
                <a:latin typeface="Palatino Linotype" panose="02040502050505030304" pitchFamily="18" charset="0"/>
                <a:cs typeface="Calibri"/>
              </a:rPr>
              <a:t> </a:t>
            </a:r>
            <a:r>
              <a:rPr lang="tr-TR" sz="2000" b="1" spc="-5" dirty="0" err="1" smtClean="0">
                <a:latin typeface="Palatino Linotype" panose="02040502050505030304" pitchFamily="18" charset="0"/>
                <a:cs typeface="Calibri"/>
              </a:rPr>
              <a:t>toMulti-annual</a:t>
            </a:r>
            <a:r>
              <a:rPr lang="tr-TR" sz="2000" b="1" spc="-5" dirty="0" smtClean="0">
                <a:latin typeface="Palatino Linotype" panose="02040502050505030304" pitchFamily="18" charset="0"/>
                <a:cs typeface="Calibri"/>
              </a:rPr>
              <a:t> </a:t>
            </a:r>
            <a:r>
              <a:rPr lang="tr-TR" sz="2000" b="1" spc="-5" dirty="0">
                <a:latin typeface="Palatino Linotype" panose="02040502050505030304" pitchFamily="18" charset="0"/>
                <a:cs typeface="Calibri"/>
              </a:rPr>
              <a:t>Financial Framework </a:t>
            </a:r>
            <a:r>
              <a:rPr lang="tr-TR" sz="2000" b="1" spc="-5" dirty="0" smtClean="0">
                <a:latin typeface="Palatino Linotype" panose="02040502050505030304" pitchFamily="18" charset="0"/>
                <a:cs typeface="Calibri"/>
              </a:rPr>
              <a:t>2014–2020</a:t>
            </a:r>
          </a:p>
          <a:p>
            <a:pPr marL="0" indent="0">
              <a:buNone/>
            </a:pPr>
            <a:r>
              <a:rPr lang="tr-TR" altLang="fr-FR" sz="2000" b="1" spc="-5" noProof="1">
                <a:latin typeface="Palatino Linotype" panose="02040502050505030304" pitchFamily="18" charset="0"/>
                <a:cs typeface="Calibri"/>
              </a:rPr>
              <a:t>IPA II </a:t>
            </a:r>
            <a:r>
              <a:rPr lang="tr-TR" altLang="fr-FR" sz="2000" b="1" spc="-5" noProof="1">
                <a:latin typeface="Palatino Linotype" panose="02040502050505030304" pitchFamily="18" charset="0"/>
                <a:cs typeface="Calibri"/>
              </a:rPr>
              <a:t>Legal </a:t>
            </a:r>
            <a:r>
              <a:rPr lang="tr-TR" altLang="fr-FR" sz="2000" b="1" spc="-5" noProof="1" smtClean="0">
                <a:latin typeface="Palatino Linotype" panose="02040502050505030304" pitchFamily="18" charset="0"/>
                <a:cs typeface="Calibri"/>
              </a:rPr>
              <a:t>Background</a:t>
            </a:r>
          </a:p>
          <a:p>
            <a:pPr marL="0" indent="0">
              <a:buNone/>
            </a:pPr>
            <a:r>
              <a:rPr lang="en-GB" altLang="en-US" sz="2000" b="1" spc="-5" dirty="0">
                <a:latin typeface="Palatino Linotype" panose="02040502050505030304" pitchFamily="18" charset="0"/>
                <a:cs typeface="Calibri"/>
              </a:rPr>
              <a:t>The Indicative Strategy Paper for </a:t>
            </a:r>
            <a:r>
              <a:rPr lang="en-GB" altLang="en-US" sz="2000" b="1" spc="-5" dirty="0" smtClean="0">
                <a:latin typeface="Palatino Linotype" panose="02040502050505030304" pitchFamily="18" charset="0"/>
                <a:cs typeface="Calibri"/>
              </a:rPr>
              <a:t>Turkey</a:t>
            </a:r>
            <a:endParaRPr lang="tr-TR" altLang="en-US" sz="2000" b="1" spc="-5" dirty="0" smtClean="0">
              <a:latin typeface="Palatino Linotype" panose="02040502050505030304" pitchFamily="18" charset="0"/>
              <a:cs typeface="Calibri"/>
            </a:endParaRPr>
          </a:p>
          <a:p>
            <a:pPr marL="0" indent="0">
              <a:buNone/>
            </a:pPr>
            <a:r>
              <a:rPr lang="en-GB" altLang="en-US" sz="2000" b="1" spc="-5" dirty="0">
                <a:latin typeface="Palatino Linotype" panose="02040502050505030304" pitchFamily="18" charset="0"/>
                <a:cs typeface="Calibri"/>
              </a:rPr>
              <a:t>The Commission’s Annual Progress </a:t>
            </a:r>
            <a:r>
              <a:rPr lang="en-GB" altLang="en-US" sz="2000" b="1" spc="-5" dirty="0" smtClean="0">
                <a:latin typeface="Palatino Linotype" panose="02040502050505030304" pitchFamily="18" charset="0"/>
                <a:cs typeface="Calibri"/>
              </a:rPr>
              <a:t>Reports</a:t>
            </a:r>
            <a:endParaRPr lang="tr-TR" altLang="en-US" sz="2000" b="1" spc="-5" dirty="0" smtClean="0">
              <a:latin typeface="Palatino Linotype" panose="02040502050505030304" pitchFamily="18" charset="0"/>
              <a:cs typeface="Calibri"/>
            </a:endParaRPr>
          </a:p>
          <a:p>
            <a:pPr marL="0" indent="0">
              <a:buNone/>
            </a:pPr>
            <a:r>
              <a:rPr lang="tr-TR" sz="2000" b="1" spc="-5" dirty="0">
                <a:latin typeface="Palatino Linotype" panose="02040502050505030304" pitchFamily="18" charset="0"/>
                <a:cs typeface="Calibri"/>
              </a:rPr>
              <a:t>IPA</a:t>
            </a:r>
            <a:r>
              <a:rPr lang="en-US" sz="2000" b="1" spc="-5" dirty="0">
                <a:latin typeface="Palatino Linotype" panose="02040502050505030304" pitchFamily="18" charset="0"/>
                <a:cs typeface="Calibri"/>
              </a:rPr>
              <a:t> </a:t>
            </a:r>
            <a:r>
              <a:rPr lang="en-US" sz="2000" b="1" spc="-5" dirty="0" err="1">
                <a:latin typeface="Palatino Linotype" panose="02040502050505030304" pitchFamily="18" charset="0"/>
                <a:cs typeface="Calibri"/>
              </a:rPr>
              <a:t>Programme</a:t>
            </a:r>
            <a:r>
              <a:rPr lang="tr-TR" sz="2000" b="1" spc="-5" dirty="0">
                <a:latin typeface="Palatino Linotype" panose="02040502050505030304" pitchFamily="18" charset="0"/>
                <a:cs typeface="Calibri"/>
              </a:rPr>
              <a:t> </a:t>
            </a:r>
            <a:r>
              <a:rPr lang="tr-TR" sz="2000" b="1" spc="-5" dirty="0" err="1">
                <a:latin typeface="Palatino Linotype" panose="02040502050505030304" pitchFamily="18" charset="0"/>
                <a:cs typeface="Calibri"/>
              </a:rPr>
              <a:t>Types</a:t>
            </a:r>
            <a:r>
              <a:rPr lang="en-US" sz="2000" b="1" spc="-5" dirty="0">
                <a:latin typeface="Palatino Linotype" panose="02040502050505030304" pitchFamily="18" charset="0"/>
                <a:cs typeface="Calibri"/>
              </a:rPr>
              <a:t> And Related </a:t>
            </a:r>
            <a:r>
              <a:rPr lang="en-US" sz="2000" b="1" spc="-5" dirty="0" smtClean="0">
                <a:latin typeface="Palatino Linotype" panose="02040502050505030304" pitchFamily="18" charset="0"/>
                <a:cs typeface="Calibri"/>
              </a:rPr>
              <a:t>Documents</a:t>
            </a:r>
            <a:endParaRPr lang="tr-TR" sz="2000" b="1" spc="-5" dirty="0" smtClean="0">
              <a:latin typeface="Palatino Linotype" panose="02040502050505030304" pitchFamily="18" charset="0"/>
              <a:cs typeface="Calibri"/>
            </a:endParaRPr>
          </a:p>
          <a:p>
            <a:pPr marL="0" indent="0">
              <a:buNone/>
            </a:pPr>
            <a:r>
              <a:rPr lang="tr-TR" sz="2000" b="1" spc="-5" dirty="0" err="1">
                <a:latin typeface="Palatino Linotype" panose="02040502050505030304" pitchFamily="18" charset="0"/>
                <a:cs typeface="Calibri"/>
              </a:rPr>
              <a:t>Strategy</a:t>
            </a:r>
            <a:r>
              <a:rPr lang="tr-TR" sz="2000" b="1" spc="-5" dirty="0">
                <a:latin typeface="Palatino Linotype" panose="02040502050505030304" pitchFamily="18" charset="0"/>
                <a:cs typeface="Calibri"/>
              </a:rPr>
              <a:t>, Action </a:t>
            </a:r>
            <a:r>
              <a:rPr lang="tr-TR" sz="2000" b="1" spc="-5" dirty="0" err="1">
                <a:latin typeface="Palatino Linotype" panose="02040502050505030304" pitchFamily="18" charset="0"/>
                <a:cs typeface="Calibri"/>
              </a:rPr>
              <a:t>Documents</a:t>
            </a:r>
            <a:r>
              <a:rPr lang="tr-TR" sz="2000" b="1" spc="-5" dirty="0">
                <a:latin typeface="Palatino Linotype" panose="02040502050505030304" pitchFamily="18" charset="0"/>
                <a:cs typeface="Calibri"/>
              </a:rPr>
              <a:t> </a:t>
            </a:r>
            <a:r>
              <a:rPr lang="tr-TR" sz="2000" b="1" spc="-5" dirty="0" err="1">
                <a:latin typeface="Palatino Linotype" panose="02040502050505030304" pitchFamily="18" charset="0"/>
                <a:cs typeface="Calibri"/>
              </a:rPr>
              <a:t>and</a:t>
            </a:r>
            <a:r>
              <a:rPr lang="tr-TR" sz="2000" b="1" spc="-5" dirty="0">
                <a:latin typeface="Palatino Linotype" panose="02040502050505030304" pitchFamily="18" charset="0"/>
                <a:cs typeface="Calibri"/>
              </a:rPr>
              <a:t> </a:t>
            </a:r>
            <a:r>
              <a:rPr lang="tr-TR" sz="2000" b="1" spc="-5" dirty="0" err="1">
                <a:latin typeface="Palatino Linotype" panose="02040502050505030304" pitchFamily="18" charset="0"/>
                <a:cs typeface="Calibri"/>
              </a:rPr>
              <a:t>Their</a:t>
            </a:r>
            <a:r>
              <a:rPr lang="tr-TR" sz="2000" b="1" spc="-5" dirty="0">
                <a:latin typeface="Palatino Linotype" panose="02040502050505030304" pitchFamily="18" charset="0"/>
                <a:cs typeface="Calibri"/>
              </a:rPr>
              <a:t> </a:t>
            </a:r>
            <a:r>
              <a:rPr lang="tr-TR" sz="2000" b="1" spc="-5" dirty="0" err="1">
                <a:latin typeface="Palatino Linotype" panose="02040502050505030304" pitchFamily="18" charset="0"/>
                <a:cs typeface="Calibri"/>
              </a:rPr>
              <a:t>Financing</a:t>
            </a:r>
            <a:r>
              <a:rPr lang="tr-TR" sz="2000" b="1" spc="-5" dirty="0">
                <a:latin typeface="Palatino Linotype" panose="02040502050505030304" pitchFamily="18" charset="0"/>
                <a:cs typeface="Calibri"/>
              </a:rPr>
              <a:t> </a:t>
            </a:r>
            <a:r>
              <a:rPr lang="tr-TR" sz="2000" b="1" spc="-5" dirty="0" err="1" smtClean="0">
                <a:latin typeface="Palatino Linotype" panose="02040502050505030304" pitchFamily="18" charset="0"/>
                <a:cs typeface="Calibri"/>
              </a:rPr>
              <a:t>Decisions</a:t>
            </a:r>
            <a:endParaRPr lang="tr-TR" sz="2000" b="1" spc="-5" dirty="0" smtClean="0">
              <a:latin typeface="Palatino Linotype" panose="02040502050505030304" pitchFamily="18" charset="0"/>
              <a:cs typeface="Calibri"/>
            </a:endParaRPr>
          </a:p>
          <a:p>
            <a:pPr marL="0" indent="0">
              <a:buNone/>
            </a:pPr>
            <a:r>
              <a:rPr lang="tr-TR" sz="2000" b="1" spc="-5" dirty="0">
                <a:latin typeface="Palatino Linotype" panose="02040502050505030304" pitchFamily="18" charset="0"/>
                <a:cs typeface="Calibri"/>
              </a:rPr>
              <a:t>Framework </a:t>
            </a:r>
            <a:r>
              <a:rPr lang="tr-TR" sz="2000" b="1" spc="-5" dirty="0" err="1" smtClean="0">
                <a:latin typeface="Palatino Linotype" panose="02040502050505030304" pitchFamily="18" charset="0"/>
                <a:cs typeface="Calibri"/>
              </a:rPr>
              <a:t>Agreement</a:t>
            </a:r>
            <a:endParaRPr lang="tr-TR" sz="2000" b="1" spc="-5" dirty="0" smtClean="0">
              <a:latin typeface="Palatino Linotype" panose="02040502050505030304" pitchFamily="18" charset="0"/>
              <a:cs typeface="Calibri"/>
            </a:endParaRPr>
          </a:p>
          <a:p>
            <a:pPr marL="0" indent="0">
              <a:buNone/>
            </a:pPr>
            <a:r>
              <a:rPr lang="tr-TR" sz="2000" b="1" spc="-5" dirty="0" err="1">
                <a:latin typeface="Palatino Linotype" panose="02040502050505030304" pitchFamily="18" charset="0"/>
                <a:cs typeface="Calibri"/>
              </a:rPr>
              <a:t>Financing</a:t>
            </a:r>
            <a:r>
              <a:rPr lang="tr-TR" sz="2000" b="1" spc="-5" dirty="0">
                <a:latin typeface="Palatino Linotype" panose="02040502050505030304" pitchFamily="18" charset="0"/>
                <a:cs typeface="Calibri"/>
              </a:rPr>
              <a:t> </a:t>
            </a:r>
            <a:r>
              <a:rPr lang="tr-TR" sz="2000" b="1" spc="-5" dirty="0" err="1" smtClean="0">
                <a:latin typeface="Palatino Linotype" panose="02040502050505030304" pitchFamily="18" charset="0"/>
                <a:cs typeface="Calibri"/>
              </a:rPr>
              <a:t>Agreement</a:t>
            </a:r>
            <a:endParaRPr lang="tr-TR" sz="2000" b="1" spc="-5" dirty="0" smtClean="0">
              <a:latin typeface="Palatino Linotype" panose="02040502050505030304" pitchFamily="18" charset="0"/>
              <a:cs typeface="Calibri"/>
            </a:endParaRPr>
          </a:p>
          <a:p>
            <a:pPr marL="0" indent="0">
              <a:buNone/>
            </a:pPr>
            <a:r>
              <a:rPr lang="en-GB" sz="2000" b="1" spc="-5" dirty="0">
                <a:latin typeface="Palatino Linotype" panose="02040502050505030304" pitchFamily="18" charset="0"/>
                <a:cs typeface="Calibri"/>
              </a:rPr>
              <a:t>Overview of the IPA Institutional Structure in </a:t>
            </a:r>
            <a:r>
              <a:rPr lang="en-GB" sz="2000" b="1" spc="-5" dirty="0" err="1">
                <a:latin typeface="Palatino Linotype" panose="02040502050505030304" pitchFamily="18" charset="0"/>
                <a:cs typeface="Calibri"/>
              </a:rPr>
              <a:t>Turke</a:t>
            </a:r>
            <a:r>
              <a:rPr lang="tr-TR" sz="2000" b="1" spc="-5" dirty="0" smtClean="0">
                <a:latin typeface="Palatino Linotype" panose="02040502050505030304" pitchFamily="18" charset="0"/>
                <a:cs typeface="Calibri"/>
              </a:rPr>
              <a:t>y</a:t>
            </a:r>
            <a:endParaRPr lang="en-GB" altLang="fr-FR" sz="2000" b="1" spc="-5" dirty="0">
              <a:latin typeface="Palatino Linotype" panose="02040502050505030304" pitchFamily="18" charset="0"/>
              <a:cs typeface="Calibri"/>
            </a:endParaRPr>
          </a:p>
          <a:p>
            <a:pPr marL="0" indent="0">
              <a:buNone/>
            </a:pPr>
            <a:endParaRPr lang="tr-TR" b="1" dirty="0"/>
          </a:p>
        </p:txBody>
      </p:sp>
      <p:pic>
        <p:nvPicPr>
          <p:cNvPr id="6" name="İçerik Yer Tutucusu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433" y="1"/>
            <a:ext cx="2638566" cy="1144325"/>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4999"/>
            <a:ext cx="10515600" cy="1325563"/>
          </a:xfrm>
        </p:spPr>
        <p:txBody>
          <a:bodyPr>
            <a:normAutofit/>
          </a:bodyPr>
          <a:lstStyle/>
          <a:p>
            <a:r>
              <a:rPr lang="tr-TR" sz="2800" b="1" spc="-5" dirty="0">
                <a:solidFill>
                  <a:srgbClr val="C00000"/>
                </a:solidFill>
                <a:latin typeface="Palatino Linotype" panose="02040502050505030304" pitchFamily="18" charset="0"/>
                <a:ea typeface="+mn-ea"/>
                <a:cs typeface="Calibri"/>
              </a:rPr>
              <a:t>EU-TR </a:t>
            </a:r>
            <a:r>
              <a:rPr lang="tr-TR" sz="2800" b="1" spc="-5" dirty="0" err="1">
                <a:solidFill>
                  <a:srgbClr val="C00000"/>
                </a:solidFill>
                <a:latin typeface="Palatino Linotype" panose="02040502050505030304" pitchFamily="18" charset="0"/>
                <a:ea typeface="+mn-ea"/>
                <a:cs typeface="Calibri"/>
              </a:rPr>
              <a:t>Partnership</a:t>
            </a:r>
            <a:endParaRPr lang="tr-TR" sz="2800" b="1" spc="-5" dirty="0">
              <a:solidFill>
                <a:srgbClr val="C00000"/>
              </a:solidFill>
              <a:latin typeface="Palatino Linotype" panose="02040502050505030304" pitchFamily="18" charset="0"/>
              <a:ea typeface="+mn-ea"/>
              <a:cs typeface="Calibri"/>
            </a:endParaRPr>
          </a:p>
        </p:txBody>
      </p:sp>
      <p:sp>
        <p:nvSpPr>
          <p:cNvPr id="3" name="İçerik Yer Tutucusu 2"/>
          <p:cNvSpPr>
            <a:spLocks noGrp="1"/>
          </p:cNvSpPr>
          <p:nvPr>
            <p:ph idx="1"/>
          </p:nvPr>
        </p:nvSpPr>
        <p:spPr>
          <a:xfrm>
            <a:off x="838200" y="1144326"/>
            <a:ext cx="10515600" cy="4932293"/>
          </a:xfrm>
        </p:spPr>
        <p:txBody>
          <a:bodyPr>
            <a:normAutofit lnSpcReduction="10000"/>
          </a:bodyPr>
          <a:lstStyle/>
          <a:p>
            <a:pPr>
              <a:lnSpc>
                <a:spcPct val="150000"/>
              </a:lnSpc>
              <a:buFont typeface="Wingdings" panose="05000000000000000000" pitchFamily="2" charset="2"/>
              <a:buChar char="Ø"/>
            </a:pPr>
            <a:r>
              <a:rPr lang="tr-TR" dirty="0" err="1"/>
              <a:t>The</a:t>
            </a:r>
            <a:r>
              <a:rPr lang="tr-TR" dirty="0"/>
              <a:t> Ankara </a:t>
            </a:r>
            <a:r>
              <a:rPr lang="tr-TR" dirty="0" err="1" smtClean="0"/>
              <a:t>Agreement</a:t>
            </a:r>
            <a:r>
              <a:rPr lang="tr-TR" dirty="0" smtClean="0"/>
              <a:t> (1963)</a:t>
            </a:r>
          </a:p>
          <a:p>
            <a:pPr>
              <a:lnSpc>
                <a:spcPct val="150000"/>
              </a:lnSpc>
              <a:buFont typeface="Wingdings" panose="05000000000000000000" pitchFamily="2" charset="2"/>
              <a:buChar char="Ø"/>
            </a:pPr>
            <a:r>
              <a:rPr lang="tr-TR" dirty="0" err="1"/>
              <a:t>The</a:t>
            </a:r>
            <a:r>
              <a:rPr lang="tr-TR" dirty="0"/>
              <a:t> </a:t>
            </a:r>
            <a:r>
              <a:rPr lang="tr-TR" dirty="0" err="1"/>
              <a:t>Additional</a:t>
            </a:r>
            <a:r>
              <a:rPr lang="tr-TR" dirty="0"/>
              <a:t> </a:t>
            </a:r>
            <a:r>
              <a:rPr lang="tr-TR" dirty="0" smtClean="0"/>
              <a:t>Protocol (1970)</a:t>
            </a:r>
          </a:p>
          <a:p>
            <a:pPr>
              <a:lnSpc>
                <a:spcPct val="150000"/>
              </a:lnSpc>
              <a:buFont typeface="Wingdings" panose="05000000000000000000" pitchFamily="2" charset="2"/>
              <a:buChar char="Ø"/>
            </a:pPr>
            <a:r>
              <a:rPr lang="en-US" dirty="0"/>
              <a:t>Turkey's Application for Full </a:t>
            </a:r>
            <a:r>
              <a:rPr lang="en-US" dirty="0" smtClean="0"/>
              <a:t>Membership</a:t>
            </a:r>
            <a:r>
              <a:rPr lang="tr-TR" dirty="0"/>
              <a:t> </a:t>
            </a:r>
            <a:r>
              <a:rPr lang="tr-TR" dirty="0" smtClean="0"/>
              <a:t>(1987)</a:t>
            </a:r>
          </a:p>
          <a:p>
            <a:pPr>
              <a:lnSpc>
                <a:spcPct val="150000"/>
              </a:lnSpc>
              <a:buFont typeface="Wingdings" panose="05000000000000000000" pitchFamily="2" charset="2"/>
              <a:buChar char="Ø"/>
            </a:pPr>
            <a:r>
              <a:rPr lang="tr-TR" dirty="0" err="1"/>
              <a:t>The</a:t>
            </a:r>
            <a:r>
              <a:rPr lang="tr-TR" dirty="0"/>
              <a:t> </a:t>
            </a:r>
            <a:r>
              <a:rPr lang="tr-TR" dirty="0" err="1"/>
              <a:t>Customs</a:t>
            </a:r>
            <a:r>
              <a:rPr lang="tr-TR" dirty="0"/>
              <a:t> </a:t>
            </a:r>
            <a:r>
              <a:rPr lang="tr-TR" dirty="0" err="1" smtClean="0"/>
              <a:t>Union</a:t>
            </a:r>
            <a:r>
              <a:rPr lang="tr-TR" dirty="0"/>
              <a:t> </a:t>
            </a:r>
            <a:r>
              <a:rPr lang="tr-TR" dirty="0" smtClean="0"/>
              <a:t>(1996)</a:t>
            </a:r>
          </a:p>
          <a:p>
            <a:pPr>
              <a:lnSpc>
                <a:spcPct val="150000"/>
              </a:lnSpc>
              <a:buFont typeface="Wingdings" panose="05000000000000000000" pitchFamily="2" charset="2"/>
              <a:buChar char="Ø"/>
            </a:pPr>
            <a:r>
              <a:rPr lang="en-US" dirty="0"/>
              <a:t>The </a:t>
            </a:r>
            <a:r>
              <a:rPr lang="tr-TR" dirty="0" smtClean="0"/>
              <a:t>R</a:t>
            </a:r>
            <a:r>
              <a:rPr lang="en-US" dirty="0" err="1" smtClean="0"/>
              <a:t>ecognition</a:t>
            </a:r>
            <a:r>
              <a:rPr lang="en-US" dirty="0" smtClean="0"/>
              <a:t> </a:t>
            </a:r>
            <a:r>
              <a:rPr lang="en-US" dirty="0"/>
              <a:t>of Turkey as a </a:t>
            </a:r>
            <a:r>
              <a:rPr lang="tr-TR" dirty="0" smtClean="0"/>
              <a:t>C</a:t>
            </a:r>
            <a:r>
              <a:rPr lang="en-US" dirty="0" err="1" smtClean="0"/>
              <a:t>andidate</a:t>
            </a:r>
            <a:r>
              <a:rPr lang="en-US" dirty="0" smtClean="0"/>
              <a:t> </a:t>
            </a:r>
            <a:r>
              <a:rPr lang="en-US" dirty="0"/>
              <a:t>for </a:t>
            </a:r>
            <a:r>
              <a:rPr lang="tr-TR" dirty="0" smtClean="0"/>
              <a:t>A</a:t>
            </a:r>
            <a:r>
              <a:rPr lang="en-US" dirty="0" err="1" smtClean="0"/>
              <a:t>ccession</a:t>
            </a:r>
            <a:r>
              <a:rPr lang="en-US" dirty="0" smtClean="0"/>
              <a:t> </a:t>
            </a:r>
            <a:r>
              <a:rPr lang="en-US" dirty="0"/>
              <a:t>at the Helsinki European </a:t>
            </a:r>
            <a:r>
              <a:rPr lang="en-US" dirty="0" smtClean="0"/>
              <a:t>Council</a:t>
            </a:r>
            <a:r>
              <a:rPr lang="tr-TR" dirty="0" smtClean="0"/>
              <a:t> (1999)</a:t>
            </a:r>
          </a:p>
          <a:p>
            <a:pPr>
              <a:lnSpc>
                <a:spcPct val="150000"/>
              </a:lnSpc>
              <a:buFont typeface="Wingdings" panose="05000000000000000000" pitchFamily="2" charset="2"/>
              <a:buChar char="Ø"/>
            </a:pPr>
            <a:r>
              <a:rPr lang="tr-TR" dirty="0" err="1"/>
              <a:t>Negotiations</a:t>
            </a:r>
            <a:r>
              <a:rPr lang="tr-TR" dirty="0"/>
              <a:t> </a:t>
            </a:r>
            <a:r>
              <a:rPr lang="tr-TR" dirty="0" err="1"/>
              <a:t>for</a:t>
            </a:r>
            <a:r>
              <a:rPr lang="tr-TR" dirty="0"/>
              <a:t> F</a:t>
            </a:r>
            <a:r>
              <a:rPr lang="tr-TR" dirty="0" smtClean="0"/>
              <a:t>ull </a:t>
            </a:r>
            <a:r>
              <a:rPr lang="tr-TR" dirty="0" err="1"/>
              <a:t>M</a:t>
            </a:r>
            <a:r>
              <a:rPr lang="tr-TR" dirty="0" err="1" smtClean="0"/>
              <a:t>embership</a:t>
            </a:r>
            <a:r>
              <a:rPr lang="tr-TR" dirty="0"/>
              <a:t> </a:t>
            </a:r>
            <a:r>
              <a:rPr lang="tr-TR" dirty="0" smtClean="0"/>
              <a:t>(2005)</a:t>
            </a:r>
          </a:p>
          <a:p>
            <a:pPr>
              <a:buFont typeface="Wingdings" panose="05000000000000000000" pitchFamily="2" charset="2"/>
              <a:buChar char="Ø"/>
            </a:pPr>
            <a:endParaRPr lang="tr-TR" b="1" dirty="0" smtClean="0"/>
          </a:p>
          <a:p>
            <a:pPr>
              <a:buFont typeface="Wingdings" panose="05000000000000000000" pitchFamily="2" charset="2"/>
              <a:buChar char="Ø"/>
            </a:pPr>
            <a:endParaRPr lang="tr-TR" dirty="0"/>
          </a:p>
        </p:txBody>
      </p:sp>
      <p:pic>
        <p:nvPicPr>
          <p:cNvPr id="4" name="İçerik Yer Tutucusu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433" y="1"/>
            <a:ext cx="2638566" cy="1144325"/>
          </a:xfrm>
          <a:prstGeom prst="rect">
            <a:avLst/>
          </a:prstGeom>
        </p:spPr>
      </p:pic>
    </p:spTree>
    <p:extLst>
      <p:ext uri="{BB962C8B-B14F-4D97-AF65-F5344CB8AC3E}">
        <p14:creationId xmlns:p14="http://schemas.microsoft.com/office/powerpoint/2010/main" val="31315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5448" y="1491932"/>
            <a:ext cx="7659624" cy="4847907"/>
          </a:xfrm>
        </p:spPr>
        <p:txBody>
          <a:bodyPr>
            <a:normAutofit/>
          </a:bodyPr>
          <a:lstStyle/>
          <a:p>
            <a:pPr algn="just">
              <a:lnSpc>
                <a:spcPct val="100000"/>
              </a:lnSpc>
              <a:buFont typeface="Wingdings" panose="05000000000000000000" pitchFamily="2" charset="2"/>
              <a:buChar char="Ø"/>
            </a:pPr>
            <a:r>
              <a:rPr lang="tr-TR" sz="2400" dirty="0" err="1"/>
              <a:t>Negotiating</a:t>
            </a:r>
            <a:r>
              <a:rPr lang="tr-TR" sz="2400" dirty="0"/>
              <a:t> </a:t>
            </a:r>
            <a:r>
              <a:rPr lang="tr-TR" sz="2400" dirty="0" err="1"/>
              <a:t>framework</a:t>
            </a:r>
            <a:r>
              <a:rPr lang="tr-TR" sz="2400" dirty="0"/>
              <a:t> is </a:t>
            </a:r>
            <a:r>
              <a:rPr lang="tr-TR" sz="2400" dirty="0" err="1"/>
              <a:t>based</a:t>
            </a:r>
            <a:r>
              <a:rPr lang="tr-TR" sz="2400" dirty="0"/>
              <a:t> on </a:t>
            </a:r>
            <a:r>
              <a:rPr lang="tr-TR" sz="2400" dirty="0" err="1"/>
              <a:t>Article</a:t>
            </a:r>
            <a:r>
              <a:rPr lang="tr-TR" sz="2400" dirty="0"/>
              <a:t> 49 of </a:t>
            </a:r>
            <a:r>
              <a:rPr lang="tr-TR" sz="2400" dirty="0" err="1"/>
              <a:t>the</a:t>
            </a:r>
            <a:r>
              <a:rPr lang="tr-TR" sz="2400" dirty="0"/>
              <a:t> </a:t>
            </a:r>
            <a:r>
              <a:rPr lang="tr-TR" sz="2400" dirty="0" err="1"/>
              <a:t>Treaty</a:t>
            </a:r>
            <a:r>
              <a:rPr lang="tr-TR" sz="2400" dirty="0"/>
              <a:t> on </a:t>
            </a:r>
            <a:r>
              <a:rPr lang="tr-TR" sz="2400" dirty="0" err="1"/>
              <a:t>European</a:t>
            </a:r>
            <a:r>
              <a:rPr lang="tr-TR" sz="2400" dirty="0"/>
              <a:t> </a:t>
            </a:r>
            <a:r>
              <a:rPr lang="tr-TR" sz="2400" dirty="0" err="1"/>
              <a:t>Union</a:t>
            </a:r>
            <a:r>
              <a:rPr lang="tr-TR" sz="2400" dirty="0"/>
              <a:t> (</a:t>
            </a:r>
            <a:r>
              <a:rPr lang="tr-TR" sz="2400" dirty="0" err="1"/>
              <a:t>Maastrict</a:t>
            </a:r>
            <a:r>
              <a:rPr lang="tr-TR" sz="2400" dirty="0" smtClean="0"/>
              <a:t>)</a:t>
            </a:r>
          </a:p>
          <a:p>
            <a:pPr algn="just">
              <a:lnSpc>
                <a:spcPct val="100000"/>
              </a:lnSpc>
              <a:buFont typeface="Wingdings" panose="05000000000000000000" pitchFamily="2" charset="2"/>
              <a:buChar char="Ø"/>
            </a:pPr>
            <a:r>
              <a:rPr lang="tr-TR" sz="2400" dirty="0" err="1"/>
              <a:t>The</a:t>
            </a:r>
            <a:r>
              <a:rPr lang="tr-TR" sz="2400" dirty="0"/>
              <a:t> </a:t>
            </a:r>
            <a:r>
              <a:rPr lang="tr-TR" sz="2400" dirty="0" err="1"/>
              <a:t>shared</a:t>
            </a:r>
            <a:r>
              <a:rPr lang="tr-TR" sz="2400" dirty="0"/>
              <a:t> </a:t>
            </a:r>
            <a:r>
              <a:rPr lang="tr-TR" sz="2400" dirty="0" err="1"/>
              <a:t>objective</a:t>
            </a:r>
            <a:r>
              <a:rPr lang="tr-TR" sz="2400" dirty="0"/>
              <a:t> of </a:t>
            </a:r>
            <a:r>
              <a:rPr lang="tr-TR" sz="2400" dirty="0" err="1"/>
              <a:t>the</a:t>
            </a:r>
            <a:r>
              <a:rPr lang="tr-TR" sz="2400" dirty="0"/>
              <a:t> </a:t>
            </a:r>
            <a:r>
              <a:rPr lang="tr-TR" sz="2400" dirty="0" err="1"/>
              <a:t>negotiations</a:t>
            </a:r>
            <a:r>
              <a:rPr lang="tr-TR" sz="2400" dirty="0"/>
              <a:t> is </a:t>
            </a:r>
            <a:r>
              <a:rPr lang="tr-TR" sz="2400" dirty="0" err="1" smtClean="0"/>
              <a:t>accession</a:t>
            </a:r>
            <a:endParaRPr lang="tr-TR" sz="2400" dirty="0" smtClean="0"/>
          </a:p>
          <a:p>
            <a:pPr algn="just">
              <a:lnSpc>
                <a:spcPct val="100000"/>
              </a:lnSpc>
              <a:buFont typeface="Wingdings" panose="05000000000000000000" pitchFamily="2" charset="2"/>
              <a:buChar char="Ø"/>
            </a:pPr>
            <a:r>
              <a:rPr lang="tr-TR" sz="2400" dirty="0" err="1" smtClean="0"/>
              <a:t>Copenhagen</a:t>
            </a:r>
            <a:r>
              <a:rPr lang="tr-TR" sz="2400" dirty="0" smtClean="0"/>
              <a:t> </a:t>
            </a:r>
            <a:r>
              <a:rPr lang="tr-TR" sz="2400" dirty="0" err="1"/>
              <a:t>criteria</a:t>
            </a:r>
            <a:r>
              <a:rPr lang="tr-TR" sz="2400" dirty="0"/>
              <a:t>, </a:t>
            </a:r>
            <a:r>
              <a:rPr lang="tr-TR" sz="2400" dirty="0" err="1"/>
              <a:t>absorption</a:t>
            </a:r>
            <a:r>
              <a:rPr lang="tr-TR" sz="2400" dirty="0"/>
              <a:t> </a:t>
            </a:r>
            <a:r>
              <a:rPr lang="tr-TR" sz="2400" dirty="0" err="1"/>
              <a:t>capacity</a:t>
            </a:r>
            <a:r>
              <a:rPr lang="tr-TR" sz="2400" dirty="0"/>
              <a:t> of </a:t>
            </a:r>
            <a:r>
              <a:rPr lang="tr-TR" sz="2400" dirty="0" err="1"/>
              <a:t>the</a:t>
            </a:r>
            <a:r>
              <a:rPr lang="tr-TR" sz="2400" dirty="0"/>
              <a:t> EU </a:t>
            </a:r>
            <a:r>
              <a:rPr lang="tr-TR" sz="2400" dirty="0" err="1"/>
              <a:t>will</a:t>
            </a:r>
            <a:r>
              <a:rPr lang="tr-TR" sz="2400" dirty="0"/>
              <a:t> be </a:t>
            </a:r>
            <a:r>
              <a:rPr lang="tr-TR" sz="2400" dirty="0" err="1"/>
              <a:t>taken</a:t>
            </a:r>
            <a:r>
              <a:rPr lang="tr-TR" sz="2400" dirty="0"/>
              <a:t> </a:t>
            </a:r>
            <a:r>
              <a:rPr lang="tr-TR" sz="2400" dirty="0" err="1"/>
              <a:t>into</a:t>
            </a:r>
            <a:r>
              <a:rPr lang="tr-TR" sz="2400" dirty="0"/>
              <a:t> </a:t>
            </a:r>
            <a:r>
              <a:rPr lang="tr-TR" sz="2400" dirty="0" err="1" smtClean="0"/>
              <a:t>consideration</a:t>
            </a:r>
            <a:endParaRPr lang="tr-TR" sz="2400" dirty="0"/>
          </a:p>
          <a:p>
            <a:pPr algn="just">
              <a:lnSpc>
                <a:spcPct val="100000"/>
              </a:lnSpc>
              <a:buFont typeface="Wingdings" panose="05000000000000000000" pitchFamily="2" charset="2"/>
              <a:buChar char="Ø"/>
            </a:pPr>
            <a:r>
              <a:rPr lang="tr-TR" sz="2400" dirty="0" err="1"/>
              <a:t>In</a:t>
            </a:r>
            <a:r>
              <a:rPr lang="tr-TR" sz="2400" dirty="0"/>
              <a:t> </a:t>
            </a:r>
            <a:r>
              <a:rPr lang="tr-TR" sz="2400" dirty="0" err="1"/>
              <a:t>case</a:t>
            </a:r>
            <a:r>
              <a:rPr lang="tr-TR" sz="2400" dirty="0"/>
              <a:t> of </a:t>
            </a:r>
            <a:r>
              <a:rPr lang="tr-TR" sz="2400" dirty="0" err="1"/>
              <a:t>serious</a:t>
            </a:r>
            <a:r>
              <a:rPr lang="tr-TR" sz="2400" dirty="0"/>
              <a:t> </a:t>
            </a:r>
            <a:r>
              <a:rPr lang="tr-TR" sz="2400" dirty="0" err="1"/>
              <a:t>and</a:t>
            </a:r>
            <a:r>
              <a:rPr lang="tr-TR" sz="2400" dirty="0"/>
              <a:t> </a:t>
            </a:r>
            <a:r>
              <a:rPr lang="tr-TR" sz="2400" dirty="0" err="1"/>
              <a:t>persistent</a:t>
            </a:r>
            <a:r>
              <a:rPr lang="tr-TR" sz="2400" dirty="0"/>
              <a:t> </a:t>
            </a:r>
            <a:r>
              <a:rPr lang="tr-TR" sz="2400" dirty="0" err="1"/>
              <a:t>breach</a:t>
            </a:r>
            <a:r>
              <a:rPr lang="tr-TR" sz="2400" dirty="0"/>
              <a:t> in </a:t>
            </a:r>
            <a:r>
              <a:rPr lang="tr-TR" sz="2400" dirty="0" err="1"/>
              <a:t>Turkey</a:t>
            </a:r>
            <a:r>
              <a:rPr lang="tr-TR" sz="2400" dirty="0"/>
              <a:t> of </a:t>
            </a:r>
            <a:r>
              <a:rPr lang="tr-TR" sz="2400" dirty="0" err="1"/>
              <a:t>the</a:t>
            </a:r>
            <a:r>
              <a:rPr lang="tr-TR" sz="2400" dirty="0"/>
              <a:t> </a:t>
            </a:r>
            <a:r>
              <a:rPr lang="tr-TR" sz="2400" dirty="0" err="1"/>
              <a:t>principles</a:t>
            </a:r>
            <a:r>
              <a:rPr lang="tr-TR" sz="2400" dirty="0"/>
              <a:t> of </a:t>
            </a:r>
            <a:r>
              <a:rPr lang="tr-TR" sz="2400" dirty="0" err="1"/>
              <a:t>liberty</a:t>
            </a:r>
            <a:r>
              <a:rPr lang="tr-TR" sz="2400" dirty="0"/>
              <a:t>, </a:t>
            </a:r>
            <a:r>
              <a:rPr lang="tr-TR" sz="2400" dirty="0" err="1"/>
              <a:t>democracy</a:t>
            </a:r>
            <a:r>
              <a:rPr lang="tr-TR" sz="2400" dirty="0"/>
              <a:t>, </a:t>
            </a:r>
            <a:r>
              <a:rPr lang="tr-TR" sz="2400" dirty="0" err="1"/>
              <a:t>respect</a:t>
            </a:r>
            <a:r>
              <a:rPr lang="tr-TR" sz="2400" dirty="0"/>
              <a:t> </a:t>
            </a:r>
            <a:r>
              <a:rPr lang="tr-TR" sz="2400" dirty="0" err="1"/>
              <a:t>for</a:t>
            </a:r>
            <a:r>
              <a:rPr lang="tr-TR" sz="2400" dirty="0"/>
              <a:t> </a:t>
            </a:r>
            <a:r>
              <a:rPr lang="tr-TR" sz="2400" dirty="0" err="1"/>
              <a:t>human</a:t>
            </a:r>
            <a:r>
              <a:rPr lang="tr-TR" sz="2400" dirty="0"/>
              <a:t> </a:t>
            </a:r>
            <a:r>
              <a:rPr lang="tr-TR" sz="2400" dirty="0" err="1"/>
              <a:t>rights</a:t>
            </a:r>
            <a:r>
              <a:rPr lang="tr-TR" sz="2400" dirty="0"/>
              <a:t> </a:t>
            </a:r>
            <a:r>
              <a:rPr lang="tr-TR" sz="2400" dirty="0" err="1"/>
              <a:t>and</a:t>
            </a:r>
            <a:r>
              <a:rPr lang="tr-TR" sz="2400" dirty="0"/>
              <a:t> </a:t>
            </a:r>
            <a:r>
              <a:rPr lang="tr-TR" sz="2400" dirty="0" err="1"/>
              <a:t>fundamental</a:t>
            </a:r>
            <a:r>
              <a:rPr lang="tr-TR" sz="2400" dirty="0"/>
              <a:t> </a:t>
            </a:r>
            <a:r>
              <a:rPr lang="tr-TR" sz="2400" dirty="0" err="1"/>
              <a:t>freedoms</a:t>
            </a:r>
            <a:r>
              <a:rPr lang="tr-TR" sz="2400" dirty="0"/>
              <a:t> </a:t>
            </a:r>
            <a:r>
              <a:rPr lang="tr-TR" sz="2400" dirty="0" err="1"/>
              <a:t>and</a:t>
            </a:r>
            <a:r>
              <a:rPr lang="tr-TR" sz="2400" dirty="0"/>
              <a:t> </a:t>
            </a:r>
            <a:r>
              <a:rPr lang="tr-TR" sz="2400" dirty="0" err="1"/>
              <a:t>the</a:t>
            </a:r>
            <a:r>
              <a:rPr lang="tr-TR" sz="2400" dirty="0"/>
              <a:t> </a:t>
            </a:r>
            <a:r>
              <a:rPr lang="tr-TR" sz="2400" dirty="0" err="1"/>
              <a:t>rule</a:t>
            </a:r>
            <a:r>
              <a:rPr lang="tr-TR" sz="2400" dirty="0"/>
              <a:t> of </a:t>
            </a:r>
            <a:r>
              <a:rPr lang="tr-TR" sz="2400" dirty="0" err="1"/>
              <a:t>law</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tr-TR" dirty="0"/>
          </a:p>
        </p:txBody>
      </p:sp>
      <p:pic>
        <p:nvPicPr>
          <p:cNvPr id="6" name="İçerik Yer Tutucusu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6657" y="41085"/>
            <a:ext cx="3345343" cy="1450848"/>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0327" y="2794793"/>
            <a:ext cx="3700718" cy="2984215"/>
          </a:xfrm>
          <a:prstGeom prst="rect">
            <a:avLst/>
          </a:prstGeom>
        </p:spPr>
      </p:pic>
      <p:sp>
        <p:nvSpPr>
          <p:cNvPr id="5" name="Unvan 1"/>
          <p:cNvSpPr>
            <a:spLocks noGrp="1"/>
          </p:cNvSpPr>
          <p:nvPr>
            <p:ph type="title"/>
          </p:nvPr>
        </p:nvSpPr>
        <p:spPr>
          <a:xfrm>
            <a:off x="457199" y="296707"/>
            <a:ext cx="8311487" cy="939603"/>
          </a:xfrm>
        </p:spPr>
        <p:txBody>
          <a:bodyPr/>
          <a:lstStyle/>
          <a:p>
            <a:r>
              <a:rPr lang="tr-TR" sz="2800" b="1" spc="-5" dirty="0" err="1" smtClean="0">
                <a:solidFill>
                  <a:srgbClr val="C00000"/>
                </a:solidFill>
                <a:latin typeface="Palatino Linotype" panose="02040502050505030304" pitchFamily="18" charset="0"/>
                <a:ea typeface="+mn-ea"/>
                <a:cs typeface="Calibri"/>
              </a:rPr>
              <a:t>Negotiating</a:t>
            </a:r>
            <a:r>
              <a:rPr lang="tr-TR" sz="2800" b="1" spc="-5" dirty="0" smtClean="0">
                <a:solidFill>
                  <a:srgbClr val="C00000"/>
                </a:solidFill>
                <a:latin typeface="Palatino Linotype" panose="02040502050505030304" pitchFamily="18" charset="0"/>
                <a:ea typeface="+mn-ea"/>
                <a:cs typeface="Calibri"/>
              </a:rPr>
              <a:t> </a:t>
            </a:r>
            <a:r>
              <a:rPr lang="tr-TR" sz="2800" b="1" spc="-5" dirty="0" smtClean="0">
                <a:solidFill>
                  <a:srgbClr val="C00000"/>
                </a:solidFill>
                <a:latin typeface="Palatino Linotype" panose="02040502050505030304" pitchFamily="18" charset="0"/>
                <a:ea typeface="+mn-ea"/>
                <a:cs typeface="Calibri"/>
              </a:rPr>
              <a:t>Framework</a:t>
            </a:r>
            <a:endParaRPr lang="tr-TR" sz="2800" b="1" spc="-5" dirty="0">
              <a:solidFill>
                <a:srgbClr val="C00000"/>
              </a:solidFill>
              <a:latin typeface="Palatino Linotype" panose="02040502050505030304" pitchFamily="18" charset="0"/>
              <a:ea typeface="+mn-ea"/>
              <a:cs typeface="Calibri"/>
            </a:endParaRPr>
          </a:p>
        </p:txBody>
      </p:sp>
    </p:spTree>
    <p:extLst>
      <p:ext uri="{BB962C8B-B14F-4D97-AF65-F5344CB8AC3E}">
        <p14:creationId xmlns:p14="http://schemas.microsoft.com/office/powerpoint/2010/main" val="240593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spc="-5" dirty="0">
                <a:solidFill>
                  <a:srgbClr val="C00000"/>
                </a:solidFill>
                <a:latin typeface="Palatino Linotype" panose="02040502050505030304" pitchFamily="18" charset="0"/>
                <a:ea typeface="+mn-ea"/>
                <a:cs typeface="Calibri"/>
              </a:rPr>
              <a:t>EU-TR Financial </a:t>
            </a:r>
            <a:r>
              <a:rPr lang="tr-TR" sz="2800" b="1" spc="-5" dirty="0" err="1">
                <a:solidFill>
                  <a:srgbClr val="C00000"/>
                </a:solidFill>
                <a:latin typeface="Palatino Linotype" panose="02040502050505030304" pitchFamily="18" charset="0"/>
                <a:ea typeface="+mn-ea"/>
                <a:cs typeface="Calibri"/>
              </a:rPr>
              <a:t>Cooperation</a:t>
            </a:r>
            <a:endParaRPr lang="tr-TR" sz="2800" b="1" spc="-5" dirty="0">
              <a:solidFill>
                <a:srgbClr val="C00000"/>
              </a:solidFill>
              <a:latin typeface="Palatino Linotype" panose="02040502050505030304" pitchFamily="18" charset="0"/>
              <a:ea typeface="+mn-ea"/>
              <a:cs typeface="Calibri"/>
            </a:endParaRPr>
          </a:p>
        </p:txBody>
      </p:sp>
      <p:sp>
        <p:nvSpPr>
          <p:cNvPr id="3" name="İçerik Yer Tutucusu 2"/>
          <p:cNvSpPr>
            <a:spLocks noGrp="1"/>
          </p:cNvSpPr>
          <p:nvPr>
            <p:ph idx="1"/>
          </p:nvPr>
        </p:nvSpPr>
        <p:spPr/>
        <p:txBody>
          <a:bodyPr/>
          <a:lstStyle/>
          <a:p>
            <a:pPr>
              <a:lnSpc>
                <a:spcPct val="150000"/>
              </a:lnSpc>
              <a:buFont typeface="Wingdings" panose="05000000000000000000" pitchFamily="2" charset="2"/>
              <a:buChar char="Ø"/>
            </a:pPr>
            <a:r>
              <a:rPr lang="tr-TR" dirty="0" err="1" smtClean="0"/>
              <a:t>Pre</a:t>
            </a:r>
            <a:r>
              <a:rPr lang="tr-TR" dirty="0" err="1"/>
              <a:t>-</a:t>
            </a:r>
            <a:r>
              <a:rPr lang="tr-TR" dirty="0" err="1" smtClean="0"/>
              <a:t>Customs</a:t>
            </a:r>
            <a:r>
              <a:rPr lang="tr-TR" dirty="0" smtClean="0"/>
              <a:t> </a:t>
            </a:r>
            <a:r>
              <a:rPr lang="tr-TR" dirty="0" err="1" smtClean="0"/>
              <a:t>Union</a:t>
            </a:r>
            <a:r>
              <a:rPr lang="tr-TR" dirty="0" smtClean="0"/>
              <a:t> </a:t>
            </a:r>
            <a:r>
              <a:rPr lang="tr-TR" dirty="0" err="1" smtClean="0"/>
              <a:t>Period</a:t>
            </a:r>
            <a:r>
              <a:rPr lang="tr-TR" dirty="0" smtClean="0"/>
              <a:t> </a:t>
            </a:r>
            <a:r>
              <a:rPr lang="tr-TR" dirty="0" smtClean="0">
                <a:sym typeface="Wingdings" panose="05000000000000000000" pitchFamily="2" charset="2"/>
              </a:rPr>
              <a:t> 715 </a:t>
            </a:r>
            <a:r>
              <a:rPr lang="tr-TR" dirty="0" err="1" smtClean="0">
                <a:sym typeface="Wingdings" panose="05000000000000000000" pitchFamily="2" charset="2"/>
              </a:rPr>
              <a:t>million</a:t>
            </a:r>
            <a:r>
              <a:rPr lang="tr-TR" dirty="0" smtClean="0">
                <a:sym typeface="Wingdings" panose="05000000000000000000" pitchFamily="2" charset="2"/>
              </a:rPr>
              <a:t> Euro  (1964-1995)</a:t>
            </a:r>
          </a:p>
          <a:p>
            <a:pPr>
              <a:lnSpc>
                <a:spcPct val="150000"/>
              </a:lnSpc>
              <a:buFont typeface="Wingdings" panose="05000000000000000000" pitchFamily="2" charset="2"/>
              <a:buChar char="Ø"/>
            </a:pPr>
            <a:r>
              <a:rPr lang="tr-TR" dirty="0" err="1" smtClean="0">
                <a:sym typeface="Wingdings" panose="05000000000000000000" pitchFamily="2" charset="2"/>
              </a:rPr>
              <a:t>Customs</a:t>
            </a:r>
            <a:r>
              <a:rPr lang="tr-TR" dirty="0" smtClean="0">
                <a:sym typeface="Wingdings" panose="05000000000000000000" pitchFamily="2" charset="2"/>
              </a:rPr>
              <a:t> </a:t>
            </a:r>
            <a:r>
              <a:rPr lang="tr-TR" dirty="0" err="1" smtClean="0">
                <a:sym typeface="Wingdings" panose="05000000000000000000" pitchFamily="2" charset="2"/>
              </a:rPr>
              <a:t>Union</a:t>
            </a:r>
            <a:r>
              <a:rPr lang="tr-TR" dirty="0" smtClean="0">
                <a:sym typeface="Wingdings" panose="05000000000000000000" pitchFamily="2" charset="2"/>
              </a:rPr>
              <a:t> </a:t>
            </a:r>
            <a:r>
              <a:rPr lang="tr-TR" dirty="0" err="1" smtClean="0">
                <a:sym typeface="Wingdings" panose="05000000000000000000" pitchFamily="2" charset="2"/>
              </a:rPr>
              <a:t>Period</a:t>
            </a:r>
            <a:r>
              <a:rPr lang="tr-TR" dirty="0" smtClean="0">
                <a:sym typeface="Wingdings" panose="05000000000000000000" pitchFamily="2" charset="2"/>
              </a:rPr>
              <a:t>  612 </a:t>
            </a:r>
            <a:r>
              <a:rPr lang="tr-TR" dirty="0" err="1" smtClean="0">
                <a:sym typeface="Wingdings" panose="05000000000000000000" pitchFamily="2" charset="2"/>
              </a:rPr>
              <a:t>million</a:t>
            </a:r>
            <a:r>
              <a:rPr lang="tr-TR" dirty="0" smtClean="0">
                <a:sym typeface="Wingdings" panose="05000000000000000000" pitchFamily="2" charset="2"/>
              </a:rPr>
              <a:t> Euro   (1996-1999)</a:t>
            </a:r>
          </a:p>
          <a:p>
            <a:pPr>
              <a:lnSpc>
                <a:spcPct val="150000"/>
              </a:lnSpc>
              <a:buFont typeface="Wingdings" panose="05000000000000000000" pitchFamily="2" charset="2"/>
              <a:buChar char="Ø"/>
            </a:pPr>
            <a:r>
              <a:rPr lang="tr-TR" dirty="0" err="1" smtClean="0">
                <a:sym typeface="Wingdings" panose="05000000000000000000" pitchFamily="2" charset="2"/>
              </a:rPr>
              <a:t>Candidate</a:t>
            </a:r>
            <a:r>
              <a:rPr lang="tr-TR" dirty="0" smtClean="0">
                <a:sym typeface="Wingdings" panose="05000000000000000000" pitchFamily="2" charset="2"/>
              </a:rPr>
              <a:t> </a:t>
            </a:r>
            <a:r>
              <a:rPr lang="tr-TR" dirty="0" err="1" smtClean="0">
                <a:sym typeface="Wingdings" panose="05000000000000000000" pitchFamily="2" charset="2"/>
              </a:rPr>
              <a:t>Period</a:t>
            </a:r>
            <a:r>
              <a:rPr lang="tr-TR" dirty="0">
                <a:sym typeface="Wingdings" panose="05000000000000000000" pitchFamily="2" charset="2"/>
              </a:rPr>
              <a:t> </a:t>
            </a:r>
            <a:r>
              <a:rPr lang="tr-TR" dirty="0" smtClean="0">
                <a:sym typeface="Wingdings" panose="05000000000000000000" pitchFamily="2" charset="2"/>
              </a:rPr>
              <a:t> 1.320 </a:t>
            </a:r>
            <a:r>
              <a:rPr lang="tr-TR" dirty="0" err="1" smtClean="0">
                <a:sym typeface="Wingdings" panose="05000000000000000000" pitchFamily="2" charset="2"/>
              </a:rPr>
              <a:t>million</a:t>
            </a:r>
            <a:r>
              <a:rPr lang="tr-TR" dirty="0" smtClean="0">
                <a:sym typeface="Wingdings" panose="05000000000000000000" pitchFamily="2" charset="2"/>
              </a:rPr>
              <a:t> Euro    (1999-2006)</a:t>
            </a:r>
          </a:p>
          <a:p>
            <a:pPr>
              <a:lnSpc>
                <a:spcPct val="150000"/>
              </a:lnSpc>
              <a:buFont typeface="Wingdings" panose="05000000000000000000" pitchFamily="2" charset="2"/>
              <a:buChar char="Ø"/>
            </a:pPr>
            <a:r>
              <a:rPr lang="tr-TR" dirty="0" smtClean="0">
                <a:sym typeface="Wingdings" panose="05000000000000000000" pitchFamily="2" charset="2"/>
              </a:rPr>
              <a:t>IPA I </a:t>
            </a:r>
            <a:r>
              <a:rPr lang="tr-TR" dirty="0" err="1" smtClean="0">
                <a:sym typeface="Wingdings" panose="05000000000000000000" pitchFamily="2" charset="2"/>
              </a:rPr>
              <a:t>Period</a:t>
            </a:r>
            <a:r>
              <a:rPr lang="tr-TR" dirty="0" smtClean="0">
                <a:sym typeface="Wingdings" panose="05000000000000000000" pitchFamily="2" charset="2"/>
              </a:rPr>
              <a:t>  4.795 </a:t>
            </a:r>
            <a:r>
              <a:rPr lang="tr-TR" dirty="0" err="1" smtClean="0">
                <a:sym typeface="Wingdings" panose="05000000000000000000" pitchFamily="2" charset="2"/>
              </a:rPr>
              <a:t>million</a:t>
            </a:r>
            <a:r>
              <a:rPr lang="tr-TR" dirty="0" smtClean="0">
                <a:sym typeface="Wingdings" panose="05000000000000000000" pitchFamily="2" charset="2"/>
              </a:rPr>
              <a:t> Euro    (2007-2014)</a:t>
            </a:r>
          </a:p>
          <a:p>
            <a:pPr>
              <a:lnSpc>
                <a:spcPct val="150000"/>
              </a:lnSpc>
              <a:buFont typeface="Wingdings" panose="05000000000000000000" pitchFamily="2" charset="2"/>
              <a:buChar char="Ø"/>
            </a:pPr>
            <a:r>
              <a:rPr lang="tr-TR" dirty="0" smtClean="0">
                <a:sym typeface="Wingdings" panose="05000000000000000000" pitchFamily="2" charset="2"/>
              </a:rPr>
              <a:t>IPA II </a:t>
            </a:r>
            <a:r>
              <a:rPr lang="tr-TR" dirty="0" err="1" smtClean="0">
                <a:sym typeface="Wingdings" panose="05000000000000000000" pitchFamily="2" charset="2"/>
              </a:rPr>
              <a:t>Period</a:t>
            </a:r>
            <a:r>
              <a:rPr lang="tr-TR" dirty="0" smtClean="0">
                <a:sym typeface="Wingdings" panose="05000000000000000000" pitchFamily="2" charset="2"/>
              </a:rPr>
              <a:t>  4.453 </a:t>
            </a:r>
            <a:r>
              <a:rPr lang="tr-TR" dirty="0" err="1" smtClean="0">
                <a:sym typeface="Wingdings" panose="05000000000000000000" pitchFamily="2" charset="2"/>
              </a:rPr>
              <a:t>million</a:t>
            </a:r>
            <a:r>
              <a:rPr lang="tr-TR" dirty="0" smtClean="0">
                <a:sym typeface="Wingdings" panose="05000000000000000000" pitchFamily="2" charset="2"/>
              </a:rPr>
              <a:t> Euro   (2014-2020)</a:t>
            </a:r>
          </a:p>
          <a:p>
            <a:pPr>
              <a:buFont typeface="Wingdings" panose="05000000000000000000" pitchFamily="2" charset="2"/>
              <a:buChar char="Ø"/>
            </a:pPr>
            <a:endParaRPr lang="tr-TR" dirty="0"/>
          </a:p>
        </p:txBody>
      </p:sp>
      <p:pic>
        <p:nvPicPr>
          <p:cNvPr id="4" name="İçerik Yer Tutucusu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434" y="0"/>
            <a:ext cx="2638566" cy="1144325"/>
          </a:xfrm>
          <a:prstGeom prst="rect">
            <a:avLst/>
          </a:prstGeom>
        </p:spPr>
      </p:pic>
    </p:spTree>
    <p:extLst>
      <p:ext uri="{BB962C8B-B14F-4D97-AF65-F5344CB8AC3E}">
        <p14:creationId xmlns:p14="http://schemas.microsoft.com/office/powerpoint/2010/main" val="116967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bwMode="auto">
          <a:xfrm>
            <a:off x="666751" y="642145"/>
            <a:ext cx="82931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altLang="fr-FR" sz="2800" b="1" spc="-5" noProof="1">
                <a:solidFill>
                  <a:srgbClr val="C00000"/>
                </a:solidFill>
                <a:latin typeface="Palatino Linotype" panose="02040502050505030304" pitchFamily="18" charset="0"/>
                <a:cs typeface="Calibri"/>
              </a:rPr>
              <a:t>Methods of EU Budget Implementation</a:t>
            </a:r>
            <a:endParaRPr lang="en-GB" altLang="fr-FR" sz="2800" b="1" spc="-5" dirty="0">
              <a:solidFill>
                <a:srgbClr val="C00000"/>
              </a:solidFill>
              <a:latin typeface="Palatino Linotype" panose="02040502050505030304" pitchFamily="18" charset="0"/>
              <a:cs typeface="Calibri"/>
            </a:endParaRPr>
          </a:p>
        </p:txBody>
      </p:sp>
      <p:grpSp>
        <p:nvGrpSpPr>
          <p:cNvPr id="2" name="Groupe 1"/>
          <p:cNvGrpSpPr>
            <a:grpSpLocks/>
          </p:cNvGrpSpPr>
          <p:nvPr/>
        </p:nvGrpSpPr>
        <p:grpSpPr bwMode="auto">
          <a:xfrm>
            <a:off x="963661" y="1666875"/>
            <a:ext cx="10091026" cy="4460969"/>
            <a:chOff x="30319" y="2301875"/>
            <a:chExt cx="8737444" cy="4054475"/>
          </a:xfrm>
        </p:grpSpPr>
        <p:pic>
          <p:nvPicPr>
            <p:cNvPr id="1228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75" y="3419475"/>
              <a:ext cx="7318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238" y="2851150"/>
              <a:ext cx="5270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588" y="2368550"/>
              <a:ext cx="19081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2851150"/>
              <a:ext cx="24384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9" name="Text Box 30"/>
            <p:cNvSpPr txBox="1">
              <a:spLocks noChangeArrowheads="1"/>
            </p:cNvSpPr>
            <p:nvPr/>
          </p:nvSpPr>
          <p:spPr bwMode="auto">
            <a:xfrm>
              <a:off x="7051675" y="4508500"/>
              <a:ext cx="15795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9pPr>
            </a:lstStyle>
            <a:p>
              <a:pPr algn="ctr" eaLnBrk="1" hangingPunct="1">
                <a:buClr>
                  <a:srgbClr val="003300"/>
                </a:buClr>
              </a:pPr>
              <a:r>
                <a:rPr lang="en-GB" altLang="en-US" sz="2600">
                  <a:solidFill>
                    <a:srgbClr val="000066"/>
                  </a:solidFill>
                </a:rPr>
                <a:t>SHARED</a:t>
              </a:r>
            </a:p>
            <a:p>
              <a:pPr algn="ctr" eaLnBrk="1" hangingPunct="1">
                <a:buClr>
                  <a:srgbClr val="003300"/>
                </a:buClr>
              </a:pPr>
              <a:r>
                <a:rPr lang="fr-BE" altLang="en-US" sz="1400">
                  <a:solidFill>
                    <a:srgbClr val="000066"/>
                  </a:solidFill>
                </a:rPr>
                <a:t>management</a:t>
              </a:r>
              <a:endParaRPr lang="en-GB" altLang="en-US" sz="1400">
                <a:solidFill>
                  <a:srgbClr val="000066"/>
                </a:solidFill>
              </a:endParaRPr>
            </a:p>
          </p:txBody>
        </p:sp>
        <p:sp>
          <p:nvSpPr>
            <p:cNvPr id="122890" name="TextBox 50190"/>
            <p:cNvSpPr txBox="1">
              <a:spLocks noChangeArrowheads="1"/>
            </p:cNvSpPr>
            <p:nvPr/>
          </p:nvSpPr>
          <p:spPr bwMode="auto">
            <a:xfrm>
              <a:off x="3730625" y="5389563"/>
              <a:ext cx="149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BE" altLang="en-US" sz="1200">
                  <a:solidFill>
                    <a:srgbClr val="002060"/>
                  </a:solidFill>
                  <a:latin typeface="Calibri Light" panose="020F0302020204030204" pitchFamily="34" charset="0"/>
                  <a:cs typeface="Times New Roman" panose="02020603050405020304" pitchFamily="18" charset="0"/>
                </a:rPr>
                <a:t>International Organisations</a:t>
              </a:r>
              <a:endParaRPr lang="en-GB" altLang="en-US" sz="1200">
                <a:solidFill>
                  <a:srgbClr val="002060"/>
                </a:solidFill>
                <a:latin typeface="Calibri Light" panose="020F0302020204030204" pitchFamily="34" charset="0"/>
                <a:cs typeface="Times New Roman" panose="02020603050405020304" pitchFamily="18" charset="0"/>
              </a:endParaRPr>
            </a:p>
          </p:txBody>
        </p:sp>
        <p:sp>
          <p:nvSpPr>
            <p:cNvPr id="122891" name="TextBox 50183"/>
            <p:cNvSpPr txBox="1">
              <a:spLocks noChangeArrowheads="1"/>
            </p:cNvSpPr>
            <p:nvPr/>
          </p:nvSpPr>
          <p:spPr bwMode="auto">
            <a:xfrm>
              <a:off x="2563813" y="5383213"/>
              <a:ext cx="1450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BE" altLang="en-US" sz="1200">
                  <a:solidFill>
                    <a:srgbClr val="002060"/>
                  </a:solidFill>
                  <a:latin typeface="Calibri Light" panose="020F0302020204030204" pitchFamily="34" charset="0"/>
                  <a:cs typeface="Times New Roman" panose="02020603050405020304" pitchFamily="18" charset="0"/>
                </a:rPr>
                <a:t>IPA II beneficiaries</a:t>
              </a:r>
              <a:endParaRPr lang="en-GB" altLang="en-US" sz="1200">
                <a:solidFill>
                  <a:srgbClr val="002060"/>
                </a:solidFill>
                <a:latin typeface="Calibri Light" panose="020F0302020204030204" pitchFamily="34" charset="0"/>
                <a:cs typeface="Times New Roman" panose="02020603050405020304" pitchFamily="18" charset="0"/>
              </a:endParaRPr>
            </a:p>
          </p:txBody>
        </p:sp>
        <p:sp>
          <p:nvSpPr>
            <p:cNvPr id="122892" name="TextBox 50179"/>
            <p:cNvSpPr txBox="1">
              <a:spLocks noChangeArrowheads="1"/>
            </p:cNvSpPr>
            <p:nvPr/>
          </p:nvSpPr>
          <p:spPr bwMode="auto">
            <a:xfrm>
              <a:off x="7243763" y="5383213"/>
              <a:ext cx="1133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BE" altLang="en-US" sz="1200">
                  <a:solidFill>
                    <a:srgbClr val="002060"/>
                  </a:solidFill>
                  <a:latin typeface="Calibri Light" panose="020F0302020204030204" pitchFamily="34" charset="0"/>
                  <a:cs typeface="Times New Roman" panose="02020603050405020304" pitchFamily="18" charset="0"/>
                </a:rPr>
                <a:t>Member States</a:t>
              </a:r>
              <a:endParaRPr lang="en-GB" altLang="en-US" sz="1200">
                <a:solidFill>
                  <a:srgbClr val="002060"/>
                </a:solidFill>
                <a:latin typeface="Calibri Light" panose="020F0302020204030204" pitchFamily="34" charset="0"/>
                <a:cs typeface="Times New Roman" panose="02020603050405020304" pitchFamily="18" charset="0"/>
              </a:endParaRPr>
            </a:p>
          </p:txBody>
        </p:sp>
        <p:sp>
          <p:nvSpPr>
            <p:cNvPr id="122893" name="TextBox 29"/>
            <p:cNvSpPr txBox="1">
              <a:spLocks noChangeArrowheads="1"/>
            </p:cNvSpPr>
            <p:nvPr/>
          </p:nvSpPr>
          <p:spPr bwMode="auto">
            <a:xfrm>
              <a:off x="2473325" y="5865813"/>
              <a:ext cx="161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BE" altLang="en-US" sz="1200">
                  <a:solidFill>
                    <a:srgbClr val="002060"/>
                  </a:solidFill>
                  <a:latin typeface="Calibri Light" panose="020F0302020204030204" pitchFamily="34" charset="0"/>
                  <a:cs typeface="Times New Roman" panose="02020603050405020304" pitchFamily="18" charset="0"/>
                </a:rPr>
                <a:t>Community</a:t>
              </a:r>
              <a:br>
                <a:rPr lang="fr-BE" altLang="en-US" sz="1200">
                  <a:solidFill>
                    <a:srgbClr val="002060"/>
                  </a:solidFill>
                  <a:latin typeface="Calibri Light" panose="020F0302020204030204" pitchFamily="34" charset="0"/>
                  <a:cs typeface="Times New Roman" panose="02020603050405020304" pitchFamily="18" charset="0"/>
                </a:rPr>
              </a:br>
              <a:r>
                <a:rPr lang="fr-BE" altLang="en-US" sz="1200">
                  <a:solidFill>
                    <a:srgbClr val="002060"/>
                  </a:solidFill>
                  <a:latin typeface="Calibri Light" panose="020F0302020204030204" pitchFamily="34" charset="0"/>
                  <a:cs typeface="Times New Roman" panose="02020603050405020304" pitchFamily="18" charset="0"/>
                </a:rPr>
                <a:t>Agencies</a:t>
              </a:r>
            </a:p>
          </p:txBody>
        </p:sp>
        <p:sp>
          <p:nvSpPr>
            <p:cNvPr id="122894" name="TextBox 30"/>
            <p:cNvSpPr txBox="1">
              <a:spLocks noChangeArrowheads="1"/>
            </p:cNvSpPr>
            <p:nvPr/>
          </p:nvSpPr>
          <p:spPr bwMode="auto">
            <a:xfrm>
              <a:off x="4981575" y="5381625"/>
              <a:ext cx="1922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BE" altLang="en-US" sz="1200" dirty="0">
                  <a:solidFill>
                    <a:srgbClr val="002060"/>
                  </a:solidFill>
                  <a:latin typeface="Calibri Light" panose="020F0302020204030204" pitchFamily="34" charset="0"/>
                  <a:cs typeface="Times New Roman" panose="02020603050405020304" pitchFamily="18" charset="0"/>
                </a:rPr>
                <a:t>International </a:t>
              </a:r>
              <a:r>
                <a:rPr lang="fr-BE" altLang="en-US" sz="1200" dirty="0" err="1">
                  <a:solidFill>
                    <a:srgbClr val="002060"/>
                  </a:solidFill>
                  <a:latin typeface="Calibri Light" panose="020F0302020204030204" pitchFamily="34" charset="0"/>
                  <a:cs typeface="Times New Roman" panose="02020603050405020304" pitchFamily="18" charset="0"/>
                </a:rPr>
                <a:t>Financing</a:t>
              </a:r>
              <a:r>
                <a:rPr lang="fr-BE" altLang="en-US" sz="1200" dirty="0">
                  <a:solidFill>
                    <a:srgbClr val="002060"/>
                  </a:solidFill>
                  <a:latin typeface="Calibri Light" panose="020F0302020204030204" pitchFamily="34" charset="0"/>
                  <a:cs typeface="Times New Roman" panose="02020603050405020304" pitchFamily="18" charset="0"/>
                </a:rPr>
                <a:t> Institutions</a:t>
              </a:r>
              <a:endParaRPr lang="en-GB" altLang="en-US" sz="1200" dirty="0">
                <a:solidFill>
                  <a:srgbClr val="002060"/>
                </a:solidFill>
                <a:latin typeface="Calibri Light" panose="020F0302020204030204" pitchFamily="34" charset="0"/>
                <a:cs typeface="Times New Roman" panose="02020603050405020304" pitchFamily="18" charset="0"/>
              </a:endParaRPr>
            </a:p>
          </p:txBody>
        </p:sp>
        <p:sp>
          <p:nvSpPr>
            <p:cNvPr id="122895" name="TextBox 23"/>
            <p:cNvSpPr txBox="1">
              <a:spLocks noChangeArrowheads="1"/>
            </p:cNvSpPr>
            <p:nvPr/>
          </p:nvSpPr>
          <p:spPr bwMode="auto">
            <a:xfrm>
              <a:off x="30319" y="5388327"/>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BE" altLang="en-US" sz="1200" dirty="0" err="1">
                  <a:solidFill>
                    <a:srgbClr val="002060"/>
                  </a:solidFill>
                  <a:latin typeface="Calibri Light" panose="020F0302020204030204" pitchFamily="34" charset="0"/>
                  <a:cs typeface="Times New Roman" panose="02020603050405020304" pitchFamily="18" charset="0"/>
                </a:rPr>
                <a:t>European</a:t>
              </a:r>
              <a:r>
                <a:rPr lang="fr-BE" altLang="en-US" sz="1200" dirty="0">
                  <a:solidFill>
                    <a:srgbClr val="002060"/>
                  </a:solidFill>
                  <a:latin typeface="Calibri Light" panose="020F0302020204030204" pitchFamily="34" charset="0"/>
                  <a:cs typeface="Times New Roman" panose="02020603050405020304" pitchFamily="18" charset="0"/>
                </a:rPr>
                <a:t> Commission</a:t>
              </a:r>
              <a:endParaRPr lang="en-GB" altLang="en-US" sz="1200" dirty="0">
                <a:solidFill>
                  <a:srgbClr val="002060"/>
                </a:solidFill>
                <a:latin typeface="Calibri Light" panose="020F0302020204030204" pitchFamily="34" charset="0"/>
                <a:cs typeface="Times New Roman" panose="02020603050405020304" pitchFamily="18" charset="0"/>
              </a:endParaRPr>
            </a:p>
          </p:txBody>
        </p:sp>
        <p:cxnSp>
          <p:nvCxnSpPr>
            <p:cNvPr id="122896" name="Straight Arrow Connector 34"/>
            <p:cNvCxnSpPr>
              <a:cxnSpLocks noChangeShapeType="1"/>
            </p:cNvCxnSpPr>
            <p:nvPr/>
          </p:nvCxnSpPr>
          <p:spPr bwMode="auto">
            <a:xfrm>
              <a:off x="7380288" y="4719638"/>
              <a:ext cx="504825" cy="13017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pic>
          <p:nvPicPr>
            <p:cNvPr id="122897" name="Picture 10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3338" y="2368550"/>
              <a:ext cx="10334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8" name="Picture 104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8500" y="2881313"/>
              <a:ext cx="814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9" name="Picture 104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7163" y="4083050"/>
              <a:ext cx="7969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0" name="Picture 104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49975" y="3419475"/>
              <a:ext cx="5429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1" name="Picture 104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17925" y="4092575"/>
              <a:ext cx="10175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2" name="Picture 104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76775" y="4137025"/>
              <a:ext cx="7318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3" name="Picture 104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5763" y="3967163"/>
              <a:ext cx="581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4" name="TextBox 2"/>
            <p:cNvSpPr txBox="1">
              <a:spLocks noChangeArrowheads="1"/>
            </p:cNvSpPr>
            <p:nvPr/>
          </p:nvSpPr>
          <p:spPr bwMode="auto">
            <a:xfrm>
              <a:off x="3789363" y="5859463"/>
              <a:ext cx="137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BE" altLang="en-US" sz="1200">
                  <a:solidFill>
                    <a:srgbClr val="09064A"/>
                  </a:solidFill>
                  <a:latin typeface="Calibri Light" panose="020F0302020204030204" pitchFamily="34" charset="0"/>
                  <a:cs typeface="Times New Roman" panose="02020603050405020304" pitchFamily="18" charset="0"/>
                </a:rPr>
                <a:t>Member State Agencies</a:t>
              </a:r>
              <a:endParaRPr lang="en-GB" altLang="en-US" sz="1200">
                <a:solidFill>
                  <a:srgbClr val="09064A"/>
                </a:solidFill>
                <a:latin typeface="Calibri Light" panose="020F0302020204030204" pitchFamily="34" charset="0"/>
                <a:cs typeface="Times New Roman" panose="02020603050405020304" pitchFamily="18" charset="0"/>
              </a:endParaRPr>
            </a:p>
          </p:txBody>
        </p:sp>
        <p:sp>
          <p:nvSpPr>
            <p:cNvPr id="122905" name="TextBox 3"/>
            <p:cNvSpPr txBox="1">
              <a:spLocks noChangeArrowheads="1"/>
            </p:cNvSpPr>
            <p:nvPr/>
          </p:nvSpPr>
          <p:spPr bwMode="auto">
            <a:xfrm>
              <a:off x="1116013" y="5386388"/>
              <a:ext cx="1420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BE" altLang="en-US" sz="1200">
                  <a:solidFill>
                    <a:srgbClr val="09064A"/>
                  </a:solidFill>
                  <a:latin typeface="Calibri Light" panose="020F0302020204030204" pitchFamily="34" charset="0"/>
                  <a:cs typeface="Times New Roman" panose="02020603050405020304" pitchFamily="18" charset="0"/>
                </a:rPr>
                <a:t>Executive Agencies</a:t>
              </a:r>
              <a:endParaRPr lang="en-GB" altLang="en-US" sz="1200">
                <a:solidFill>
                  <a:srgbClr val="09064A"/>
                </a:solidFill>
                <a:latin typeface="Calibri Light" panose="020F0302020204030204" pitchFamily="34" charset="0"/>
                <a:cs typeface="Times New Roman" panose="02020603050405020304" pitchFamily="18" charset="0"/>
              </a:endParaRPr>
            </a:p>
          </p:txBody>
        </p:sp>
        <p:sp>
          <p:nvSpPr>
            <p:cNvPr id="122906" name="Text Box 30"/>
            <p:cNvSpPr txBox="1">
              <a:spLocks noChangeArrowheads="1"/>
            </p:cNvSpPr>
            <p:nvPr/>
          </p:nvSpPr>
          <p:spPr bwMode="auto">
            <a:xfrm>
              <a:off x="592138" y="4481513"/>
              <a:ext cx="15811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9pPr>
            </a:lstStyle>
            <a:p>
              <a:pPr algn="ctr" eaLnBrk="1" hangingPunct="1">
                <a:buClr>
                  <a:srgbClr val="003300"/>
                </a:buClr>
                <a:buFont typeface="Garamond" panose="02020404030301010803" pitchFamily="18" charset="0"/>
                <a:buNone/>
              </a:pPr>
              <a:r>
                <a:rPr lang="fr-BE" altLang="en-US" sz="2600" dirty="0">
                  <a:solidFill>
                    <a:srgbClr val="000066"/>
                  </a:solidFill>
                </a:rPr>
                <a:t>DIRECT</a:t>
              </a:r>
            </a:p>
            <a:p>
              <a:pPr algn="ctr" eaLnBrk="1" hangingPunct="1">
                <a:buClr>
                  <a:srgbClr val="003300"/>
                </a:buClr>
                <a:buFont typeface="Garamond" panose="02020404030301010803" pitchFamily="18" charset="0"/>
                <a:buNone/>
              </a:pPr>
              <a:r>
                <a:rPr lang="fr-BE" altLang="en-US" sz="1400" dirty="0">
                  <a:solidFill>
                    <a:srgbClr val="000066"/>
                  </a:solidFill>
                </a:rPr>
                <a:t>management</a:t>
              </a:r>
              <a:endParaRPr lang="en-GB" altLang="en-US" sz="1400" dirty="0">
                <a:solidFill>
                  <a:srgbClr val="000066"/>
                </a:solidFill>
              </a:endParaRPr>
            </a:p>
          </p:txBody>
        </p:sp>
        <p:sp>
          <p:nvSpPr>
            <p:cNvPr id="122907" name="Text Box 30"/>
            <p:cNvSpPr txBox="1">
              <a:spLocks noChangeArrowheads="1"/>
            </p:cNvSpPr>
            <p:nvPr/>
          </p:nvSpPr>
          <p:spPr bwMode="auto">
            <a:xfrm>
              <a:off x="3589338" y="4511675"/>
              <a:ext cx="1778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9pPr>
            </a:lstStyle>
            <a:p>
              <a:pPr algn="ctr" eaLnBrk="1" hangingPunct="1">
                <a:buClr>
                  <a:srgbClr val="003300"/>
                </a:buClr>
              </a:pPr>
              <a:r>
                <a:rPr lang="en-GB" altLang="en-US" sz="2600">
                  <a:solidFill>
                    <a:srgbClr val="000066"/>
                  </a:solidFill>
                </a:rPr>
                <a:t>INDIRECT </a:t>
              </a:r>
              <a:r>
                <a:rPr lang="fr-BE" altLang="en-US" sz="1400">
                  <a:solidFill>
                    <a:srgbClr val="000066"/>
                  </a:solidFill>
                </a:rPr>
                <a:t>management</a:t>
              </a:r>
              <a:endParaRPr lang="en-GB" altLang="en-US" sz="1400">
                <a:solidFill>
                  <a:srgbClr val="000066"/>
                </a:solidFill>
              </a:endParaRPr>
            </a:p>
          </p:txBody>
        </p:sp>
        <p:pic>
          <p:nvPicPr>
            <p:cNvPr id="122908" name="Picture 3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986088" y="2301875"/>
              <a:ext cx="19907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9" name="TextBox 23"/>
            <p:cNvSpPr txBox="1">
              <a:spLocks noChangeArrowheads="1"/>
            </p:cNvSpPr>
            <p:nvPr/>
          </p:nvSpPr>
          <p:spPr bwMode="auto">
            <a:xfrm>
              <a:off x="755650" y="5859463"/>
              <a:ext cx="1173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BE" altLang="en-US" sz="1200">
                  <a:solidFill>
                    <a:srgbClr val="002060"/>
                  </a:solidFill>
                  <a:latin typeface="Calibri Light" panose="020F0302020204030204" pitchFamily="34" charset="0"/>
                  <a:cs typeface="Times New Roman" panose="02020603050405020304" pitchFamily="18" charset="0"/>
                </a:rPr>
                <a:t>EU Delegations</a:t>
              </a:r>
              <a:endParaRPr lang="en-GB" altLang="en-US" sz="1200">
                <a:solidFill>
                  <a:srgbClr val="002060"/>
                </a:solidFill>
                <a:latin typeface="Calibri Light" panose="020F0302020204030204" pitchFamily="34" charset="0"/>
                <a:cs typeface="Times New Roman" panose="02020603050405020304" pitchFamily="18" charset="0"/>
              </a:endParaRPr>
            </a:p>
          </p:txBody>
        </p:sp>
        <p:cxnSp>
          <p:nvCxnSpPr>
            <p:cNvPr id="38" name="Straight Connector 37"/>
            <p:cNvCxnSpPr/>
            <p:nvPr/>
          </p:nvCxnSpPr>
          <p:spPr>
            <a:xfrm>
              <a:off x="2625725" y="2311400"/>
              <a:ext cx="0" cy="404495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859588" y="2311400"/>
              <a:ext cx="0" cy="404495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890588" y="5275263"/>
              <a:ext cx="984250"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986213" y="5275263"/>
              <a:ext cx="984250"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318375" y="5275263"/>
              <a:ext cx="984250"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22915" name="TextBox 30"/>
            <p:cNvSpPr txBox="1">
              <a:spLocks noChangeArrowheads="1"/>
            </p:cNvSpPr>
            <p:nvPr/>
          </p:nvSpPr>
          <p:spPr bwMode="auto">
            <a:xfrm>
              <a:off x="5043488" y="5872163"/>
              <a:ext cx="1725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BE" altLang="en-US" sz="1200">
                  <a:solidFill>
                    <a:srgbClr val="002060"/>
                  </a:solidFill>
                  <a:latin typeface="Calibri Light" panose="020F0302020204030204" pitchFamily="34" charset="0"/>
                  <a:cs typeface="Times New Roman" panose="02020603050405020304" pitchFamily="18" charset="0"/>
                </a:rPr>
                <a:t>Spec. Community bodies EIB, EIF</a:t>
              </a:r>
              <a:endParaRPr lang="en-GB" altLang="en-US" sz="1200">
                <a:solidFill>
                  <a:srgbClr val="002060"/>
                </a:solidFill>
                <a:latin typeface="Calibri Light" panose="020F0302020204030204" pitchFamily="34" charset="0"/>
                <a:cs typeface="Times New Roman" panose="02020603050405020304" pitchFamily="18" charset="0"/>
              </a:endParaRPr>
            </a:p>
          </p:txBody>
        </p:sp>
      </p:grpSp>
      <p:pic>
        <p:nvPicPr>
          <p:cNvPr id="37" name="İçerik Yer Tutucusu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68902" y="1"/>
            <a:ext cx="2423097" cy="1050878"/>
          </a:xfrm>
          <a:prstGeom prst="rect">
            <a:avLst/>
          </a:prstGeom>
        </p:spPr>
      </p:pic>
    </p:spTree>
    <p:extLst>
      <p:ext uri="{BB962C8B-B14F-4D97-AF65-F5344CB8AC3E}">
        <p14:creationId xmlns:p14="http://schemas.microsoft.com/office/powerpoint/2010/main" val="2582713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81538"/>
          </a:xfrm>
        </p:spPr>
        <p:txBody>
          <a:bodyPr>
            <a:normAutofit/>
          </a:bodyPr>
          <a:lstStyle/>
          <a:p>
            <a:pPr>
              <a:spcBef>
                <a:spcPts val="1000"/>
              </a:spcBef>
            </a:pPr>
            <a:r>
              <a:rPr lang="en-GB" sz="2800" b="1" spc="-5" dirty="0">
                <a:solidFill>
                  <a:srgbClr val="C00000"/>
                </a:solidFill>
                <a:latin typeface="Palatino Linotype" panose="02040502050505030304" pitchFamily="18" charset="0"/>
                <a:ea typeface="+mn-ea"/>
                <a:cs typeface="Calibri"/>
              </a:rPr>
              <a:t>Instrument for Pre-accession</a:t>
            </a:r>
            <a:r>
              <a:rPr lang="tr-TR" sz="2800" b="1" spc="-5" dirty="0">
                <a:solidFill>
                  <a:srgbClr val="C00000"/>
                </a:solidFill>
                <a:latin typeface="Palatino Linotype" panose="02040502050505030304" pitchFamily="18" charset="0"/>
                <a:ea typeface="+mn-ea"/>
                <a:cs typeface="Calibri"/>
              </a:rPr>
              <a:t> (IPA)</a:t>
            </a:r>
          </a:p>
        </p:txBody>
      </p:sp>
      <p:sp>
        <p:nvSpPr>
          <p:cNvPr id="3" name="İçerik Yer Tutucusu 2"/>
          <p:cNvSpPr>
            <a:spLocks noGrp="1"/>
          </p:cNvSpPr>
          <p:nvPr>
            <p:ph idx="1"/>
          </p:nvPr>
        </p:nvSpPr>
        <p:spPr>
          <a:xfrm>
            <a:off x="614149" y="1690688"/>
            <a:ext cx="10972800" cy="4486275"/>
          </a:xfrm>
        </p:spPr>
        <p:txBody>
          <a:bodyPr>
            <a:normAutofit/>
          </a:bodyPr>
          <a:lstStyle/>
          <a:p>
            <a:pPr>
              <a:buFont typeface="Wingdings" panose="05000000000000000000" pitchFamily="2" charset="2"/>
              <a:buChar char="Ø"/>
            </a:pPr>
            <a:r>
              <a:rPr lang="en-US" sz="2000" spc="-5" dirty="0">
                <a:latin typeface="Palatino Linotype" panose="02040502050505030304" pitchFamily="18" charset="0"/>
                <a:cs typeface="Calibri"/>
              </a:rPr>
              <a:t>The Instrument for Pre-Accession Assistance, or simply IPA, is a funding mechanism of the European Union. As of 2007, it replaced previous </a:t>
            </a:r>
            <a:r>
              <a:rPr lang="en-US" sz="2000" spc="-5" dirty="0" err="1">
                <a:latin typeface="Palatino Linotype" panose="02040502050505030304" pitchFamily="18" charset="0"/>
                <a:cs typeface="Calibri"/>
              </a:rPr>
              <a:t>programmes</a:t>
            </a:r>
            <a:r>
              <a:rPr lang="en-US" sz="2000" spc="-5" dirty="0">
                <a:latin typeface="Palatino Linotype" panose="02040502050505030304" pitchFamily="18" charset="0"/>
                <a:cs typeface="Calibri"/>
              </a:rPr>
              <a:t> such as the PHARE, ISPA, SAPARD and CARDS</a:t>
            </a:r>
            <a:r>
              <a:rPr lang="en-US" sz="2000" spc="-5" dirty="0" smtClean="0">
                <a:latin typeface="Palatino Linotype" panose="02040502050505030304" pitchFamily="18" charset="0"/>
                <a:cs typeface="Calibri"/>
              </a:rPr>
              <a:t>.</a:t>
            </a:r>
            <a:endParaRPr lang="tr-TR" sz="2000" spc="-5" dirty="0" smtClean="0">
              <a:latin typeface="Palatino Linotype" panose="02040502050505030304" pitchFamily="18" charset="0"/>
              <a:cs typeface="Calibri"/>
            </a:endParaRPr>
          </a:p>
          <a:p>
            <a:pPr>
              <a:buFont typeface="Wingdings" panose="05000000000000000000" pitchFamily="2" charset="2"/>
              <a:buChar char="Ø"/>
            </a:pPr>
            <a:endParaRPr lang="tr-TR" sz="2000" spc="-5" dirty="0">
              <a:latin typeface="Palatino Linotype" panose="02040502050505030304" pitchFamily="18" charset="0"/>
              <a:cs typeface="Calibri"/>
            </a:endParaRPr>
          </a:p>
          <a:p>
            <a:pPr>
              <a:buFont typeface="Wingdings" panose="05000000000000000000" pitchFamily="2" charset="2"/>
              <a:buChar char="Ø"/>
            </a:pPr>
            <a:r>
              <a:rPr lang="en-US" sz="2000" dirty="0" smtClean="0">
                <a:latin typeface="Palatino Linotype" panose="02040502050505030304" pitchFamily="18" charset="0"/>
                <a:cs typeface="Calibri"/>
              </a:rPr>
              <a:t>T</a:t>
            </a:r>
            <a:r>
              <a:rPr lang="en-US" sz="2000" spc="-5" dirty="0" smtClean="0">
                <a:latin typeface="Palatino Linotype" panose="02040502050505030304" pitchFamily="18" charset="0"/>
                <a:cs typeface="Calibri"/>
              </a:rPr>
              <a:t>h</a:t>
            </a:r>
            <a:r>
              <a:rPr lang="en-US" sz="2000" dirty="0" smtClean="0">
                <a:latin typeface="Palatino Linotype" panose="02040502050505030304" pitchFamily="18" charset="0"/>
                <a:cs typeface="Calibri"/>
              </a:rPr>
              <a:t>e</a:t>
            </a:r>
            <a:r>
              <a:rPr lang="en-US" sz="2000" spc="-25" dirty="0" smtClean="0">
                <a:latin typeface="Palatino Linotype" panose="02040502050505030304" pitchFamily="18" charset="0"/>
                <a:cs typeface="Times New Roman"/>
              </a:rPr>
              <a:t> </a:t>
            </a:r>
            <a:r>
              <a:rPr lang="en-US" sz="2000" spc="-5" dirty="0">
                <a:latin typeface="Palatino Linotype" panose="02040502050505030304" pitchFamily="18" charset="0"/>
                <a:cs typeface="Calibri"/>
              </a:rPr>
              <a:t>In</a:t>
            </a:r>
            <a:r>
              <a:rPr lang="en-US" sz="2000" dirty="0">
                <a:latin typeface="Palatino Linotype" panose="02040502050505030304" pitchFamily="18" charset="0"/>
                <a:cs typeface="Calibri"/>
              </a:rPr>
              <a:t>st</a:t>
            </a:r>
            <a:r>
              <a:rPr lang="en-US" sz="2000" spc="-5" dirty="0">
                <a:latin typeface="Palatino Linotype" panose="02040502050505030304" pitchFamily="18" charset="0"/>
                <a:cs typeface="Calibri"/>
              </a:rPr>
              <a:t>r</a:t>
            </a:r>
            <a:r>
              <a:rPr lang="en-US" sz="2000" spc="-20" dirty="0">
                <a:latin typeface="Palatino Linotype" panose="02040502050505030304" pitchFamily="18" charset="0"/>
                <a:cs typeface="Calibri"/>
              </a:rPr>
              <a:t>u</a:t>
            </a:r>
            <a:r>
              <a:rPr lang="en-US" sz="2000" spc="5" dirty="0">
                <a:latin typeface="Palatino Linotype" panose="02040502050505030304" pitchFamily="18" charset="0"/>
                <a:cs typeface="Calibri"/>
              </a:rPr>
              <a:t>m</a:t>
            </a:r>
            <a:r>
              <a:rPr lang="en-US" sz="2000" dirty="0">
                <a:latin typeface="Palatino Linotype" panose="02040502050505030304" pitchFamily="18" charset="0"/>
                <a:cs typeface="Calibri"/>
              </a:rPr>
              <a:t>e</a:t>
            </a:r>
            <a:r>
              <a:rPr lang="en-US" sz="2000" spc="-5" dirty="0">
                <a:latin typeface="Palatino Linotype" panose="02040502050505030304" pitchFamily="18" charset="0"/>
                <a:cs typeface="Calibri"/>
              </a:rPr>
              <a:t>n</a:t>
            </a:r>
            <a:r>
              <a:rPr lang="en-US" sz="2000" dirty="0">
                <a:latin typeface="Palatino Linotype" panose="02040502050505030304" pitchFamily="18" charset="0"/>
                <a:cs typeface="Calibri"/>
              </a:rPr>
              <a:t>t</a:t>
            </a:r>
            <a:r>
              <a:rPr lang="en-US" sz="2000" spc="-25" dirty="0">
                <a:latin typeface="Palatino Linotype" panose="02040502050505030304" pitchFamily="18" charset="0"/>
                <a:cs typeface="Times New Roman"/>
              </a:rPr>
              <a:t> </a:t>
            </a:r>
            <a:r>
              <a:rPr lang="en-US" sz="2000" spc="-15" dirty="0">
                <a:latin typeface="Palatino Linotype" panose="02040502050505030304" pitchFamily="18" charset="0"/>
                <a:cs typeface="Calibri"/>
              </a:rPr>
              <a:t>f</a:t>
            </a:r>
            <a:r>
              <a:rPr lang="en-US" sz="2000" spc="5" dirty="0">
                <a:latin typeface="Palatino Linotype" panose="02040502050505030304" pitchFamily="18" charset="0"/>
                <a:cs typeface="Calibri"/>
              </a:rPr>
              <a:t>o</a:t>
            </a:r>
            <a:r>
              <a:rPr lang="en-US" sz="2000" dirty="0">
                <a:latin typeface="Palatino Linotype" panose="02040502050505030304" pitchFamily="18" charset="0"/>
                <a:cs typeface="Calibri"/>
              </a:rPr>
              <a:t>r</a:t>
            </a:r>
            <a:r>
              <a:rPr lang="en-US" sz="2000" spc="-40" dirty="0">
                <a:latin typeface="Palatino Linotype" panose="02040502050505030304" pitchFamily="18" charset="0"/>
                <a:cs typeface="Times New Roman"/>
              </a:rPr>
              <a:t> </a:t>
            </a:r>
            <a:r>
              <a:rPr lang="en-US" sz="2000" spc="5" dirty="0">
                <a:latin typeface="Palatino Linotype" panose="02040502050505030304" pitchFamily="18" charset="0"/>
                <a:cs typeface="Calibri"/>
              </a:rPr>
              <a:t>P</a:t>
            </a:r>
            <a:r>
              <a:rPr lang="en-US" sz="2000" spc="-5" dirty="0">
                <a:latin typeface="Palatino Linotype" panose="02040502050505030304" pitchFamily="18" charset="0"/>
                <a:cs typeface="Calibri"/>
              </a:rPr>
              <a:t>r</a:t>
            </a:r>
            <a:r>
              <a:rPr lang="en-US" sz="2000" dirty="0">
                <a:latin typeface="Palatino Linotype" panose="02040502050505030304" pitchFamily="18" charset="0"/>
                <a:cs typeface="Calibri"/>
              </a:rPr>
              <a:t>e</a:t>
            </a:r>
            <a:r>
              <a:rPr lang="en-US" sz="2000" spc="-15" dirty="0">
                <a:latin typeface="Palatino Linotype" panose="02040502050505030304" pitchFamily="18" charset="0"/>
                <a:cs typeface="Calibri"/>
              </a:rPr>
              <a:t>-</a:t>
            </a:r>
            <a:r>
              <a:rPr lang="en-US" sz="2000" spc="-5" dirty="0">
                <a:latin typeface="Palatino Linotype" panose="02040502050505030304" pitchFamily="18" charset="0"/>
                <a:cs typeface="Calibri"/>
              </a:rPr>
              <a:t>a</a:t>
            </a:r>
            <a:r>
              <a:rPr lang="en-US" sz="2000" dirty="0">
                <a:latin typeface="Palatino Linotype" panose="02040502050505030304" pitchFamily="18" charset="0"/>
                <a:cs typeface="Calibri"/>
              </a:rPr>
              <a:t>c</a:t>
            </a:r>
            <a:r>
              <a:rPr lang="en-US" sz="2000" spc="-15" dirty="0">
                <a:latin typeface="Palatino Linotype" panose="02040502050505030304" pitchFamily="18" charset="0"/>
                <a:cs typeface="Calibri"/>
              </a:rPr>
              <a:t>c</a:t>
            </a:r>
            <a:r>
              <a:rPr lang="en-US" sz="2000" dirty="0">
                <a:latin typeface="Palatino Linotype" panose="02040502050505030304" pitchFamily="18" charset="0"/>
                <a:cs typeface="Calibri"/>
              </a:rPr>
              <a:t>ess</a:t>
            </a:r>
            <a:r>
              <a:rPr lang="en-US" sz="2000" spc="-5" dirty="0">
                <a:latin typeface="Palatino Linotype" panose="02040502050505030304" pitchFamily="18" charset="0"/>
                <a:cs typeface="Calibri"/>
              </a:rPr>
              <a:t>i</a:t>
            </a:r>
            <a:r>
              <a:rPr lang="en-US" sz="2000" spc="5" dirty="0">
                <a:latin typeface="Palatino Linotype" panose="02040502050505030304" pitchFamily="18" charset="0"/>
                <a:cs typeface="Calibri"/>
              </a:rPr>
              <a:t>o</a:t>
            </a:r>
            <a:r>
              <a:rPr lang="en-US" sz="2000" dirty="0">
                <a:latin typeface="Palatino Linotype" panose="02040502050505030304" pitchFamily="18" charset="0"/>
                <a:cs typeface="Calibri"/>
              </a:rPr>
              <a:t>n</a:t>
            </a:r>
            <a:r>
              <a:rPr lang="en-US" sz="2000" spc="-30" dirty="0">
                <a:latin typeface="Palatino Linotype" panose="02040502050505030304" pitchFamily="18" charset="0"/>
                <a:cs typeface="Times New Roman"/>
              </a:rPr>
              <a:t> </a:t>
            </a:r>
            <a:r>
              <a:rPr lang="en-US" sz="2000" spc="-15" dirty="0">
                <a:latin typeface="Palatino Linotype" panose="02040502050505030304" pitchFamily="18" charset="0"/>
                <a:cs typeface="Calibri"/>
              </a:rPr>
              <a:t>A</a:t>
            </a:r>
            <a:r>
              <a:rPr lang="en-US" sz="2000" dirty="0">
                <a:latin typeface="Palatino Linotype" panose="02040502050505030304" pitchFamily="18" charset="0"/>
                <a:cs typeface="Calibri"/>
              </a:rPr>
              <a:t>ss</a:t>
            </a:r>
            <a:r>
              <a:rPr lang="en-US" sz="2000" spc="-5" dirty="0">
                <a:latin typeface="Palatino Linotype" panose="02040502050505030304" pitchFamily="18" charset="0"/>
                <a:cs typeface="Calibri"/>
              </a:rPr>
              <a:t>i</a:t>
            </a:r>
            <a:r>
              <a:rPr lang="en-US" sz="2000" dirty="0">
                <a:latin typeface="Palatino Linotype" panose="02040502050505030304" pitchFamily="18" charset="0"/>
                <a:cs typeface="Calibri"/>
              </a:rPr>
              <a:t>st</a:t>
            </a:r>
            <a:r>
              <a:rPr lang="en-US" sz="2000" spc="-5" dirty="0">
                <a:latin typeface="Palatino Linotype" panose="02040502050505030304" pitchFamily="18" charset="0"/>
                <a:cs typeface="Calibri"/>
              </a:rPr>
              <a:t>an</a:t>
            </a:r>
            <a:r>
              <a:rPr lang="en-US" sz="2000" spc="-15" dirty="0">
                <a:latin typeface="Palatino Linotype" panose="02040502050505030304" pitchFamily="18" charset="0"/>
                <a:cs typeface="Calibri"/>
              </a:rPr>
              <a:t>c</a:t>
            </a:r>
            <a:r>
              <a:rPr lang="en-US" sz="2000" dirty="0">
                <a:latin typeface="Palatino Linotype" panose="02040502050505030304" pitchFamily="18" charset="0"/>
                <a:cs typeface="Calibri"/>
              </a:rPr>
              <a:t>e</a:t>
            </a:r>
            <a:r>
              <a:rPr lang="en-US" sz="2000" spc="-25" dirty="0">
                <a:latin typeface="Palatino Linotype" panose="02040502050505030304" pitchFamily="18" charset="0"/>
                <a:cs typeface="Times New Roman"/>
              </a:rPr>
              <a:t> </a:t>
            </a:r>
            <a:r>
              <a:rPr lang="en-US" sz="2000" dirty="0">
                <a:latin typeface="Palatino Linotype" panose="02040502050505030304" pitchFamily="18" charset="0"/>
                <a:cs typeface="Calibri"/>
              </a:rPr>
              <a:t>(</a:t>
            </a:r>
            <a:r>
              <a:rPr lang="en-US" sz="2000" spc="-15" dirty="0">
                <a:latin typeface="Palatino Linotype" panose="02040502050505030304" pitchFamily="18" charset="0"/>
                <a:cs typeface="Calibri"/>
              </a:rPr>
              <a:t>I</a:t>
            </a:r>
            <a:r>
              <a:rPr lang="en-US" sz="2000" spc="5" dirty="0">
                <a:latin typeface="Palatino Linotype" panose="02040502050505030304" pitchFamily="18" charset="0"/>
                <a:cs typeface="Calibri"/>
              </a:rPr>
              <a:t>P</a:t>
            </a:r>
            <a:r>
              <a:rPr lang="en-US" sz="2000" spc="-5" dirty="0">
                <a:latin typeface="Palatino Linotype" panose="02040502050505030304" pitchFamily="18" charset="0"/>
                <a:cs typeface="Calibri"/>
              </a:rPr>
              <a:t>A</a:t>
            </a:r>
            <a:r>
              <a:rPr lang="en-US" sz="2000" dirty="0">
                <a:latin typeface="Palatino Linotype" panose="02040502050505030304" pitchFamily="18" charset="0"/>
                <a:cs typeface="Calibri"/>
              </a:rPr>
              <a:t>)</a:t>
            </a:r>
            <a:r>
              <a:rPr lang="en-US" sz="2000" spc="-25" dirty="0">
                <a:latin typeface="Palatino Linotype" panose="02040502050505030304" pitchFamily="18" charset="0"/>
                <a:cs typeface="Times New Roman"/>
              </a:rPr>
              <a:t> </a:t>
            </a:r>
            <a:r>
              <a:rPr lang="en-US" sz="2000" spc="-5" dirty="0">
                <a:latin typeface="Palatino Linotype" panose="02040502050505030304" pitchFamily="18" charset="0"/>
                <a:cs typeface="Calibri"/>
              </a:rPr>
              <a:t>i</a:t>
            </a:r>
            <a:r>
              <a:rPr lang="en-US" sz="2000" dirty="0">
                <a:latin typeface="Palatino Linotype" panose="02040502050505030304" pitchFamily="18" charset="0"/>
                <a:cs typeface="Calibri"/>
              </a:rPr>
              <a:t>s</a:t>
            </a:r>
            <a:r>
              <a:rPr lang="en-US" sz="2000" spc="-35" dirty="0">
                <a:latin typeface="Palatino Linotype" panose="02040502050505030304" pitchFamily="18" charset="0"/>
                <a:cs typeface="Times New Roman"/>
              </a:rPr>
              <a:t> </a:t>
            </a:r>
            <a:r>
              <a:rPr lang="en-US" sz="2000" dirty="0">
                <a:latin typeface="Palatino Linotype" panose="02040502050505030304" pitchFamily="18" charset="0"/>
                <a:cs typeface="Calibri"/>
              </a:rPr>
              <a:t>t</a:t>
            </a:r>
            <a:r>
              <a:rPr lang="en-US" sz="2000" spc="-20" dirty="0">
                <a:latin typeface="Palatino Linotype" panose="02040502050505030304" pitchFamily="18" charset="0"/>
                <a:cs typeface="Calibri"/>
              </a:rPr>
              <a:t>h</a:t>
            </a:r>
            <a:r>
              <a:rPr lang="en-US" sz="2000" dirty="0">
                <a:latin typeface="Palatino Linotype" panose="02040502050505030304" pitchFamily="18" charset="0"/>
                <a:cs typeface="Calibri"/>
              </a:rPr>
              <a:t>e</a:t>
            </a:r>
            <a:r>
              <a:rPr lang="en-US" sz="2000" spc="-25" dirty="0">
                <a:latin typeface="Palatino Linotype" panose="02040502050505030304" pitchFamily="18" charset="0"/>
                <a:cs typeface="Times New Roman"/>
              </a:rPr>
              <a:t> </a:t>
            </a:r>
            <a:r>
              <a:rPr lang="en-US" sz="2000" spc="-10" dirty="0">
                <a:latin typeface="Palatino Linotype" panose="02040502050505030304" pitchFamily="18" charset="0"/>
                <a:cs typeface="Calibri"/>
              </a:rPr>
              <a:t>m</a:t>
            </a:r>
            <a:r>
              <a:rPr lang="en-US" sz="2000" dirty="0">
                <a:latin typeface="Palatino Linotype" panose="02040502050505030304" pitchFamily="18" charset="0"/>
                <a:cs typeface="Calibri"/>
              </a:rPr>
              <a:t>e</a:t>
            </a:r>
            <a:r>
              <a:rPr lang="en-US" sz="2000" spc="-5" dirty="0">
                <a:latin typeface="Palatino Linotype" panose="02040502050505030304" pitchFamily="18" charset="0"/>
                <a:cs typeface="Calibri"/>
              </a:rPr>
              <a:t>an</a:t>
            </a:r>
            <a:r>
              <a:rPr lang="en-US" sz="2000" dirty="0">
                <a:latin typeface="Palatino Linotype" panose="02040502050505030304" pitchFamily="18" charset="0"/>
                <a:cs typeface="Calibri"/>
              </a:rPr>
              <a:t>s</a:t>
            </a:r>
            <a:r>
              <a:rPr lang="en-US" sz="2000" spc="-25" dirty="0">
                <a:latin typeface="Palatino Linotype" panose="02040502050505030304" pitchFamily="18" charset="0"/>
                <a:cs typeface="Times New Roman"/>
              </a:rPr>
              <a:t> </a:t>
            </a:r>
            <a:r>
              <a:rPr lang="en-US" sz="2000" spc="-20" dirty="0">
                <a:latin typeface="Palatino Linotype" panose="02040502050505030304" pitchFamily="18" charset="0"/>
                <a:cs typeface="Calibri"/>
              </a:rPr>
              <a:t>b</a:t>
            </a:r>
            <a:r>
              <a:rPr lang="en-US" sz="2000" dirty="0">
                <a:latin typeface="Palatino Linotype" panose="02040502050505030304" pitchFamily="18" charset="0"/>
                <a:cs typeface="Calibri"/>
              </a:rPr>
              <a:t>y</a:t>
            </a:r>
            <a:r>
              <a:rPr lang="en-US" sz="2000" spc="-20" dirty="0">
                <a:latin typeface="Palatino Linotype" panose="02040502050505030304" pitchFamily="18" charset="0"/>
                <a:cs typeface="Times New Roman"/>
              </a:rPr>
              <a:t> </a:t>
            </a:r>
            <a:r>
              <a:rPr lang="en-US" sz="2000" dirty="0">
                <a:latin typeface="Palatino Linotype" panose="02040502050505030304" pitchFamily="18" charset="0"/>
                <a:cs typeface="Calibri"/>
              </a:rPr>
              <a:t>w</a:t>
            </a:r>
            <a:r>
              <a:rPr lang="en-US" sz="2000" spc="-5" dirty="0">
                <a:latin typeface="Palatino Linotype" panose="02040502050505030304" pitchFamily="18" charset="0"/>
                <a:cs typeface="Calibri"/>
              </a:rPr>
              <a:t>hi</a:t>
            </a:r>
            <a:r>
              <a:rPr lang="en-US" sz="2000" dirty="0">
                <a:latin typeface="Palatino Linotype" panose="02040502050505030304" pitchFamily="18" charset="0"/>
                <a:cs typeface="Calibri"/>
              </a:rPr>
              <a:t>ch</a:t>
            </a:r>
            <a:r>
              <a:rPr lang="en-US" sz="2000" spc="-40" dirty="0">
                <a:latin typeface="Palatino Linotype" panose="02040502050505030304" pitchFamily="18" charset="0"/>
                <a:cs typeface="Times New Roman"/>
              </a:rPr>
              <a:t> </a:t>
            </a:r>
            <a:r>
              <a:rPr lang="en-US" sz="2000" dirty="0">
                <a:latin typeface="Palatino Linotype" panose="02040502050505030304" pitchFamily="18" charset="0"/>
                <a:cs typeface="Calibri"/>
              </a:rPr>
              <a:t>t</a:t>
            </a:r>
            <a:r>
              <a:rPr lang="en-US" sz="2000" spc="-5" dirty="0">
                <a:latin typeface="Palatino Linotype" panose="02040502050505030304" pitchFamily="18" charset="0"/>
                <a:cs typeface="Calibri"/>
              </a:rPr>
              <a:t>h</a:t>
            </a:r>
            <a:r>
              <a:rPr lang="en-US" sz="2000" dirty="0">
                <a:latin typeface="Palatino Linotype" panose="02040502050505030304" pitchFamily="18" charset="0"/>
                <a:cs typeface="Calibri"/>
              </a:rPr>
              <a:t>e</a:t>
            </a:r>
            <a:r>
              <a:rPr lang="en-US" sz="2000" spc="-25" dirty="0">
                <a:latin typeface="Palatino Linotype" panose="02040502050505030304" pitchFamily="18" charset="0"/>
                <a:cs typeface="Times New Roman"/>
              </a:rPr>
              <a:t> </a:t>
            </a:r>
            <a:r>
              <a:rPr lang="en-US" sz="2000" spc="-15" dirty="0">
                <a:latin typeface="Palatino Linotype" panose="02040502050505030304" pitchFamily="18" charset="0"/>
                <a:cs typeface="Calibri"/>
              </a:rPr>
              <a:t>E</a:t>
            </a:r>
            <a:r>
              <a:rPr lang="en-US" sz="2000" dirty="0">
                <a:latin typeface="Palatino Linotype" panose="02040502050505030304" pitchFamily="18" charset="0"/>
                <a:cs typeface="Calibri"/>
              </a:rPr>
              <a:t>U</a:t>
            </a:r>
            <a:r>
              <a:rPr lang="en-US" sz="2000" spc="-25" dirty="0">
                <a:latin typeface="Palatino Linotype" panose="02040502050505030304" pitchFamily="18" charset="0"/>
                <a:cs typeface="Times New Roman"/>
              </a:rPr>
              <a:t> </a:t>
            </a:r>
            <a:r>
              <a:rPr lang="en-US" sz="2000" spc="-15" dirty="0">
                <a:latin typeface="Palatino Linotype" panose="02040502050505030304" pitchFamily="18" charset="0"/>
                <a:cs typeface="Calibri"/>
              </a:rPr>
              <a:t>s</a:t>
            </a:r>
            <a:r>
              <a:rPr lang="en-US" sz="2000" spc="-5" dirty="0">
                <a:latin typeface="Palatino Linotype" panose="02040502050505030304" pitchFamily="18" charset="0"/>
                <a:cs typeface="Calibri"/>
              </a:rPr>
              <a:t>upp</a:t>
            </a:r>
            <a:r>
              <a:rPr lang="en-US" sz="2000" spc="5" dirty="0">
                <a:latin typeface="Palatino Linotype" panose="02040502050505030304" pitchFamily="18" charset="0"/>
                <a:cs typeface="Calibri"/>
              </a:rPr>
              <a:t>o</a:t>
            </a:r>
            <a:r>
              <a:rPr lang="en-US" sz="2000" spc="-5" dirty="0">
                <a:latin typeface="Palatino Linotype" panose="02040502050505030304" pitchFamily="18" charset="0"/>
                <a:cs typeface="Calibri"/>
              </a:rPr>
              <a:t>r</a:t>
            </a:r>
            <a:r>
              <a:rPr lang="en-US" sz="2000" dirty="0">
                <a:latin typeface="Palatino Linotype" panose="02040502050505030304" pitchFamily="18" charset="0"/>
                <a:cs typeface="Calibri"/>
              </a:rPr>
              <a:t>ts</a:t>
            </a:r>
            <a:r>
              <a:rPr lang="en-US" sz="2000" spc="-25" dirty="0">
                <a:latin typeface="Palatino Linotype" panose="02040502050505030304" pitchFamily="18" charset="0"/>
                <a:cs typeface="Times New Roman"/>
              </a:rPr>
              <a:t> </a:t>
            </a:r>
            <a:r>
              <a:rPr lang="en-US" sz="2000" spc="-5" dirty="0">
                <a:latin typeface="Palatino Linotype" panose="02040502050505030304" pitchFamily="18" charset="0"/>
                <a:cs typeface="Calibri"/>
              </a:rPr>
              <a:t>r</a:t>
            </a:r>
            <a:r>
              <a:rPr lang="en-US" sz="2000" dirty="0">
                <a:latin typeface="Palatino Linotype" panose="02040502050505030304" pitchFamily="18" charset="0"/>
                <a:cs typeface="Calibri"/>
              </a:rPr>
              <a:t>e</a:t>
            </a:r>
            <a:r>
              <a:rPr lang="en-US" sz="2000" spc="-15" dirty="0">
                <a:latin typeface="Palatino Linotype" panose="02040502050505030304" pitchFamily="18" charset="0"/>
                <a:cs typeface="Calibri"/>
              </a:rPr>
              <a:t>f</a:t>
            </a:r>
            <a:r>
              <a:rPr lang="en-US" sz="2000" spc="5" dirty="0">
                <a:latin typeface="Palatino Linotype" panose="02040502050505030304" pitchFamily="18" charset="0"/>
                <a:cs typeface="Calibri"/>
              </a:rPr>
              <a:t>o</a:t>
            </a:r>
            <a:r>
              <a:rPr lang="en-US" sz="2000" spc="-15" dirty="0">
                <a:latin typeface="Palatino Linotype" panose="02040502050505030304" pitchFamily="18" charset="0"/>
                <a:cs typeface="Calibri"/>
              </a:rPr>
              <a:t>r</a:t>
            </a:r>
            <a:r>
              <a:rPr lang="en-US" sz="2000" spc="5" dirty="0">
                <a:latin typeface="Palatino Linotype" panose="02040502050505030304" pitchFamily="18" charset="0"/>
                <a:cs typeface="Calibri"/>
              </a:rPr>
              <a:t>m</a:t>
            </a:r>
            <a:r>
              <a:rPr lang="en-US" sz="2000" dirty="0">
                <a:latin typeface="Palatino Linotype" panose="02040502050505030304" pitchFamily="18" charset="0"/>
                <a:cs typeface="Calibri"/>
              </a:rPr>
              <a:t>s</a:t>
            </a:r>
            <a:r>
              <a:rPr lang="en-US" sz="2000" spc="-25" dirty="0">
                <a:latin typeface="Palatino Linotype" panose="02040502050505030304" pitchFamily="18" charset="0"/>
                <a:cs typeface="Times New Roman"/>
              </a:rPr>
              <a:t> </a:t>
            </a:r>
            <a:r>
              <a:rPr lang="en-US" sz="2000" spc="-5" dirty="0">
                <a:latin typeface="Palatino Linotype" panose="02040502050505030304" pitchFamily="18" charset="0"/>
                <a:cs typeface="Calibri"/>
              </a:rPr>
              <a:t>i</a:t>
            </a:r>
            <a:r>
              <a:rPr lang="en-US" sz="2000" dirty="0">
                <a:latin typeface="Palatino Linotype" panose="02040502050505030304" pitchFamily="18" charset="0"/>
                <a:cs typeface="Calibri"/>
              </a:rPr>
              <a:t>n</a:t>
            </a:r>
            <a:r>
              <a:rPr lang="en-US" sz="2000" spc="-40" dirty="0">
                <a:latin typeface="Palatino Linotype" panose="02040502050505030304" pitchFamily="18" charset="0"/>
                <a:cs typeface="Times New Roman"/>
              </a:rPr>
              <a:t> </a:t>
            </a:r>
            <a:r>
              <a:rPr lang="en-US" sz="2000" dirty="0">
                <a:latin typeface="Palatino Linotype" panose="02040502050505030304" pitchFamily="18" charset="0"/>
                <a:cs typeface="Calibri"/>
              </a:rPr>
              <a:t>t</a:t>
            </a:r>
            <a:r>
              <a:rPr lang="en-US" sz="2000" spc="-5" dirty="0">
                <a:latin typeface="Palatino Linotype" panose="02040502050505030304" pitchFamily="18" charset="0"/>
                <a:cs typeface="Calibri"/>
              </a:rPr>
              <a:t>h</a:t>
            </a:r>
            <a:r>
              <a:rPr lang="en-US" sz="2000" dirty="0">
                <a:latin typeface="Palatino Linotype" panose="02040502050505030304" pitchFamily="18" charset="0"/>
                <a:cs typeface="Calibri"/>
              </a:rPr>
              <a:t>e</a:t>
            </a:r>
            <a:r>
              <a:rPr lang="en-US" sz="2000" spc="-25" dirty="0">
                <a:latin typeface="Palatino Linotype" panose="02040502050505030304" pitchFamily="18" charset="0"/>
                <a:cs typeface="Times New Roman"/>
              </a:rPr>
              <a:t> </a:t>
            </a:r>
            <a:r>
              <a:rPr lang="en-US" sz="2000" spc="-5" dirty="0">
                <a:latin typeface="Palatino Linotype" panose="02040502050505030304" pitchFamily="18" charset="0"/>
                <a:cs typeface="Calibri"/>
              </a:rPr>
              <a:t>'</a:t>
            </a:r>
            <a:r>
              <a:rPr lang="en-US" sz="2000" dirty="0">
                <a:latin typeface="Palatino Linotype" panose="02040502050505030304" pitchFamily="18" charset="0"/>
                <a:cs typeface="Calibri"/>
              </a:rPr>
              <a:t>e</a:t>
            </a:r>
            <a:r>
              <a:rPr lang="en-US" sz="2000" spc="-5" dirty="0">
                <a:latin typeface="Palatino Linotype" panose="02040502050505030304" pitchFamily="18" charset="0"/>
                <a:cs typeface="Calibri"/>
              </a:rPr>
              <a:t>n</a:t>
            </a:r>
            <a:r>
              <a:rPr lang="en-US" sz="2000" spc="-15" dirty="0">
                <a:latin typeface="Palatino Linotype" panose="02040502050505030304" pitchFamily="18" charset="0"/>
                <a:cs typeface="Calibri"/>
              </a:rPr>
              <a:t>l</a:t>
            </a:r>
            <a:r>
              <a:rPr lang="en-US" sz="2000" spc="-5" dirty="0">
                <a:latin typeface="Palatino Linotype" panose="02040502050505030304" pitchFamily="18" charset="0"/>
                <a:cs typeface="Calibri"/>
              </a:rPr>
              <a:t>arg</a:t>
            </a:r>
            <a:r>
              <a:rPr lang="en-US" sz="2000" dirty="0">
                <a:latin typeface="Palatino Linotype" panose="02040502050505030304" pitchFamily="18" charset="0"/>
                <a:cs typeface="Calibri"/>
              </a:rPr>
              <a:t>e</a:t>
            </a:r>
            <a:r>
              <a:rPr lang="en-US" sz="2000" spc="-10" dirty="0">
                <a:latin typeface="Palatino Linotype" panose="02040502050505030304" pitchFamily="18" charset="0"/>
                <a:cs typeface="Calibri"/>
              </a:rPr>
              <a:t>m</a:t>
            </a:r>
            <a:r>
              <a:rPr lang="en-US" sz="2000" dirty="0">
                <a:latin typeface="Palatino Linotype" panose="02040502050505030304" pitchFamily="18" charset="0"/>
                <a:cs typeface="Calibri"/>
              </a:rPr>
              <a:t>e</a:t>
            </a:r>
            <a:r>
              <a:rPr lang="en-US" sz="2000" spc="-5" dirty="0">
                <a:latin typeface="Palatino Linotype" panose="02040502050505030304" pitchFamily="18" charset="0"/>
                <a:cs typeface="Calibri"/>
              </a:rPr>
              <a:t>n</a:t>
            </a:r>
            <a:r>
              <a:rPr lang="en-US" sz="2000" dirty="0">
                <a:latin typeface="Palatino Linotype" panose="02040502050505030304" pitchFamily="18" charset="0"/>
                <a:cs typeface="Calibri"/>
              </a:rPr>
              <a:t>t</a:t>
            </a:r>
            <a:r>
              <a:rPr lang="en-US" sz="2000" spc="-25" dirty="0">
                <a:latin typeface="Palatino Linotype" panose="02040502050505030304" pitchFamily="18" charset="0"/>
                <a:cs typeface="Times New Roman"/>
              </a:rPr>
              <a:t> </a:t>
            </a:r>
            <a:r>
              <a:rPr lang="en-US" sz="2000" spc="-15" dirty="0">
                <a:latin typeface="Palatino Linotype" panose="02040502050505030304" pitchFamily="18" charset="0"/>
                <a:cs typeface="Calibri"/>
              </a:rPr>
              <a:t>c</a:t>
            </a:r>
            <a:r>
              <a:rPr lang="en-US" sz="2000" spc="5" dirty="0">
                <a:latin typeface="Palatino Linotype" panose="02040502050505030304" pitchFamily="18" charset="0"/>
                <a:cs typeface="Calibri"/>
              </a:rPr>
              <a:t>o</a:t>
            </a:r>
            <a:r>
              <a:rPr lang="en-US" sz="2000" spc="-5" dirty="0">
                <a:latin typeface="Palatino Linotype" panose="02040502050505030304" pitchFamily="18" charset="0"/>
                <a:cs typeface="Calibri"/>
              </a:rPr>
              <a:t>un</a:t>
            </a:r>
            <a:r>
              <a:rPr lang="en-US" sz="2000" dirty="0">
                <a:latin typeface="Palatino Linotype" panose="02040502050505030304" pitchFamily="18" charset="0"/>
                <a:cs typeface="Calibri"/>
              </a:rPr>
              <a:t>t</a:t>
            </a:r>
            <a:r>
              <a:rPr lang="en-US" sz="2000" spc="-5" dirty="0">
                <a:latin typeface="Palatino Linotype" panose="02040502050505030304" pitchFamily="18" charset="0"/>
                <a:cs typeface="Calibri"/>
              </a:rPr>
              <a:t>ri</a:t>
            </a:r>
            <a:r>
              <a:rPr lang="en-US" sz="2000" dirty="0">
                <a:latin typeface="Palatino Linotype" panose="02040502050505030304" pitchFamily="18" charset="0"/>
                <a:cs typeface="Calibri"/>
              </a:rPr>
              <a:t>es'</a:t>
            </a:r>
            <a:r>
              <a:rPr lang="en-US" sz="2000" spc="-40" dirty="0">
                <a:latin typeface="Palatino Linotype" panose="02040502050505030304" pitchFamily="18" charset="0"/>
                <a:cs typeface="Times New Roman"/>
              </a:rPr>
              <a:t> </a:t>
            </a:r>
            <a:r>
              <a:rPr lang="en-US" sz="2000" dirty="0">
                <a:latin typeface="Palatino Linotype" panose="02040502050505030304" pitchFamily="18" charset="0"/>
                <a:cs typeface="Calibri"/>
              </a:rPr>
              <a:t>w</a:t>
            </a:r>
            <a:r>
              <a:rPr lang="en-US" sz="2000" spc="-5" dirty="0">
                <a:latin typeface="Palatino Linotype" panose="02040502050505030304" pitchFamily="18" charset="0"/>
                <a:cs typeface="Calibri"/>
              </a:rPr>
              <a:t>i</a:t>
            </a:r>
            <a:r>
              <a:rPr lang="en-US" sz="2000" dirty="0">
                <a:latin typeface="Palatino Linotype" panose="02040502050505030304" pitchFamily="18" charset="0"/>
                <a:cs typeface="Calibri"/>
              </a:rPr>
              <a:t>th</a:t>
            </a:r>
            <a:r>
              <a:rPr lang="en-US" sz="2000" spc="-30" dirty="0">
                <a:latin typeface="Palatino Linotype" panose="02040502050505030304" pitchFamily="18" charset="0"/>
                <a:cs typeface="Times New Roman"/>
              </a:rPr>
              <a:t> </a:t>
            </a:r>
            <a:r>
              <a:rPr lang="en-US" sz="2000" spc="-5" dirty="0">
                <a:latin typeface="Palatino Linotype" panose="02040502050505030304" pitchFamily="18" charset="0"/>
                <a:cs typeface="Calibri"/>
              </a:rPr>
              <a:t>f</a:t>
            </a:r>
            <a:r>
              <a:rPr lang="en-US" sz="2000" spc="-15" dirty="0">
                <a:latin typeface="Palatino Linotype" panose="02040502050505030304" pitchFamily="18" charset="0"/>
                <a:cs typeface="Calibri"/>
              </a:rPr>
              <a:t>i</a:t>
            </a:r>
            <a:r>
              <a:rPr lang="en-US" sz="2000" spc="-5" dirty="0">
                <a:latin typeface="Palatino Linotype" panose="02040502050505030304" pitchFamily="18" charset="0"/>
                <a:cs typeface="Calibri"/>
              </a:rPr>
              <a:t>nan</a:t>
            </a:r>
            <a:r>
              <a:rPr lang="en-US" sz="2000" dirty="0">
                <a:latin typeface="Palatino Linotype" panose="02040502050505030304" pitchFamily="18" charset="0"/>
                <a:cs typeface="Calibri"/>
              </a:rPr>
              <a:t>c</a:t>
            </a:r>
            <a:r>
              <a:rPr lang="en-US" sz="2000" spc="-5" dirty="0">
                <a:latin typeface="Palatino Linotype" panose="02040502050505030304" pitchFamily="18" charset="0"/>
                <a:cs typeface="Calibri"/>
              </a:rPr>
              <a:t>ia</a:t>
            </a:r>
            <a:r>
              <a:rPr lang="en-US" sz="2000" dirty="0">
                <a:latin typeface="Palatino Linotype" panose="02040502050505030304" pitchFamily="18" charset="0"/>
                <a:cs typeface="Calibri"/>
              </a:rPr>
              <a:t>l</a:t>
            </a:r>
            <a:r>
              <a:rPr lang="en-US" sz="2000" spc="-25" dirty="0">
                <a:latin typeface="Palatino Linotype" panose="02040502050505030304" pitchFamily="18" charset="0"/>
                <a:cs typeface="Times New Roman"/>
              </a:rPr>
              <a:t> </a:t>
            </a:r>
            <a:r>
              <a:rPr lang="en-US" sz="2000" spc="-5" dirty="0">
                <a:latin typeface="Palatino Linotype" panose="02040502050505030304" pitchFamily="18" charset="0"/>
                <a:cs typeface="Calibri"/>
              </a:rPr>
              <a:t>an</a:t>
            </a:r>
            <a:r>
              <a:rPr lang="en-US" sz="2000" dirty="0">
                <a:latin typeface="Palatino Linotype" panose="02040502050505030304" pitchFamily="18" charset="0"/>
                <a:cs typeface="Calibri"/>
              </a:rPr>
              <a:t>d</a:t>
            </a:r>
            <a:r>
              <a:rPr lang="en-US" sz="2000" dirty="0">
                <a:latin typeface="Palatino Linotype" panose="02040502050505030304" pitchFamily="18" charset="0"/>
                <a:cs typeface="Times New Roman"/>
              </a:rPr>
              <a:t> </a:t>
            </a:r>
            <a:r>
              <a:rPr lang="en-US" sz="2000" dirty="0">
                <a:latin typeface="Palatino Linotype" panose="02040502050505030304" pitchFamily="18" charset="0"/>
                <a:cs typeface="Calibri"/>
              </a:rPr>
              <a:t>tec</a:t>
            </a:r>
            <a:r>
              <a:rPr lang="en-US" sz="2000" spc="-5" dirty="0">
                <a:latin typeface="Palatino Linotype" panose="02040502050505030304" pitchFamily="18" charset="0"/>
                <a:cs typeface="Calibri"/>
              </a:rPr>
              <a:t>hni</a:t>
            </a:r>
            <a:r>
              <a:rPr lang="en-US" sz="2000" dirty="0">
                <a:latin typeface="Palatino Linotype" panose="02040502050505030304" pitchFamily="18" charset="0"/>
                <a:cs typeface="Calibri"/>
              </a:rPr>
              <a:t>c</a:t>
            </a:r>
            <a:r>
              <a:rPr lang="en-US" sz="2000" spc="-5" dirty="0">
                <a:latin typeface="Palatino Linotype" panose="02040502050505030304" pitchFamily="18" charset="0"/>
                <a:cs typeface="Calibri"/>
              </a:rPr>
              <a:t>a</a:t>
            </a:r>
            <a:r>
              <a:rPr lang="en-US" sz="2000" dirty="0">
                <a:latin typeface="Palatino Linotype" panose="02040502050505030304" pitchFamily="18" charset="0"/>
                <a:cs typeface="Calibri"/>
              </a:rPr>
              <a:t>l</a:t>
            </a:r>
            <a:r>
              <a:rPr lang="en-US" sz="2000" spc="-25" dirty="0">
                <a:latin typeface="Palatino Linotype" panose="02040502050505030304" pitchFamily="18" charset="0"/>
                <a:cs typeface="Times New Roman"/>
              </a:rPr>
              <a:t> </a:t>
            </a:r>
            <a:r>
              <a:rPr lang="en-US" sz="2000" spc="-5" dirty="0">
                <a:latin typeface="Palatino Linotype" panose="02040502050505030304" pitchFamily="18" charset="0"/>
                <a:cs typeface="Calibri"/>
              </a:rPr>
              <a:t>h</a:t>
            </a:r>
            <a:r>
              <a:rPr lang="en-US" sz="2000" dirty="0">
                <a:latin typeface="Palatino Linotype" panose="02040502050505030304" pitchFamily="18" charset="0"/>
                <a:cs typeface="Calibri"/>
              </a:rPr>
              <a:t>e</a:t>
            </a:r>
            <a:r>
              <a:rPr lang="en-US" sz="2000" spc="-5" dirty="0">
                <a:latin typeface="Palatino Linotype" panose="02040502050505030304" pitchFamily="18" charset="0"/>
                <a:cs typeface="Calibri"/>
              </a:rPr>
              <a:t>lp</a:t>
            </a:r>
            <a:r>
              <a:rPr lang="en-US" sz="2000" dirty="0" smtClean="0">
                <a:latin typeface="Palatino Linotype" panose="02040502050505030304" pitchFamily="18" charset="0"/>
                <a:cs typeface="Calibri"/>
              </a:rPr>
              <a:t>.</a:t>
            </a:r>
            <a:endParaRPr lang="tr-TR" sz="2000" dirty="0" smtClean="0">
              <a:latin typeface="Palatino Linotype" panose="02040502050505030304" pitchFamily="18" charset="0"/>
              <a:cs typeface="Calibri"/>
            </a:endParaRPr>
          </a:p>
          <a:p>
            <a:pPr>
              <a:buFont typeface="Wingdings" panose="05000000000000000000" pitchFamily="2" charset="2"/>
              <a:buChar char="Ø"/>
            </a:pPr>
            <a:endParaRPr lang="tr-TR" sz="2000" dirty="0" smtClean="0">
              <a:latin typeface="Palatino Linotype" panose="02040502050505030304" pitchFamily="18" charset="0"/>
              <a:cs typeface="Calibri"/>
            </a:endParaRPr>
          </a:p>
          <a:p>
            <a:pPr>
              <a:buFont typeface="Wingdings" panose="05000000000000000000" pitchFamily="2" charset="2"/>
              <a:buChar char="Ø"/>
            </a:pPr>
            <a:r>
              <a:rPr lang="en-US" sz="2000" spc="-5" dirty="0">
                <a:latin typeface="Palatino Linotype" panose="02040502050505030304" pitchFamily="18" charset="0"/>
                <a:cs typeface="Calibri"/>
              </a:rPr>
              <a:t>The EU pre-accession funds are a sound investment into the future of both the enlargement countries and the EU </a:t>
            </a:r>
            <a:r>
              <a:rPr lang="en-US" sz="2000" spc="-5" dirty="0" smtClean="0">
                <a:latin typeface="Palatino Linotype" panose="02040502050505030304" pitchFamily="18" charset="0"/>
                <a:cs typeface="Calibri"/>
              </a:rPr>
              <a:t>itself</a:t>
            </a:r>
            <a:r>
              <a:rPr lang="tr-TR" sz="2000" spc="-5" dirty="0" smtClean="0">
                <a:latin typeface="Palatino Linotype" panose="02040502050505030304" pitchFamily="18" charset="0"/>
                <a:cs typeface="Calibri"/>
              </a:rPr>
              <a:t>.</a:t>
            </a:r>
            <a:endParaRPr lang="tr-TR" sz="2000" spc="-5" dirty="0">
              <a:latin typeface="Palatino Linotype" panose="02040502050505030304" pitchFamily="18" charset="0"/>
              <a:cs typeface="Calibri"/>
            </a:endParaRPr>
          </a:p>
          <a:p>
            <a:endParaRPr lang="tr-TR" sz="2400" dirty="0"/>
          </a:p>
        </p:txBody>
      </p:sp>
      <p:pic>
        <p:nvPicPr>
          <p:cNvPr id="6" name="İçerik Yer Tutucusu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433" y="1"/>
            <a:ext cx="2638566" cy="1144325"/>
          </a:xfrm>
          <a:prstGeom prst="rect">
            <a:avLst/>
          </a:prstGeom>
        </p:spPr>
      </p:pic>
    </p:spTree>
    <p:extLst>
      <p:ext uri="{BB962C8B-B14F-4D97-AF65-F5344CB8AC3E}">
        <p14:creationId xmlns:p14="http://schemas.microsoft.com/office/powerpoint/2010/main" val="17282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3703" y="415793"/>
            <a:ext cx="9109730" cy="890604"/>
          </a:xfrm>
        </p:spPr>
        <p:txBody>
          <a:bodyPr>
            <a:normAutofit fontScale="90000"/>
          </a:bodyPr>
          <a:lstStyle/>
          <a:p>
            <a:pPr>
              <a:spcBef>
                <a:spcPts val="1000"/>
              </a:spcBef>
            </a:pPr>
            <a:r>
              <a:rPr lang="en-GB" sz="2800" b="1" spc="-5" dirty="0" smtClean="0">
                <a:solidFill>
                  <a:srgbClr val="C00000"/>
                </a:solidFill>
                <a:latin typeface="Palatino Linotype" panose="02040502050505030304" pitchFamily="18" charset="0"/>
                <a:ea typeface="+mn-ea"/>
                <a:cs typeface="Calibri"/>
              </a:rPr>
              <a:t>Instrument for Pre-accession</a:t>
            </a:r>
            <a:r>
              <a:rPr lang="tr-TR" sz="2800" b="1" spc="-5" dirty="0" smtClean="0">
                <a:solidFill>
                  <a:srgbClr val="C00000"/>
                </a:solidFill>
                <a:latin typeface="Palatino Linotype" panose="02040502050505030304" pitchFamily="18" charset="0"/>
                <a:ea typeface="+mn-ea"/>
                <a:cs typeface="Calibri"/>
              </a:rPr>
              <a:t> (IPA II) </a:t>
            </a:r>
            <a:br>
              <a:rPr lang="tr-TR" sz="2800" b="1" spc="-5" dirty="0" smtClean="0">
                <a:solidFill>
                  <a:srgbClr val="C00000"/>
                </a:solidFill>
                <a:latin typeface="Palatino Linotype" panose="02040502050505030304" pitchFamily="18" charset="0"/>
                <a:ea typeface="+mn-ea"/>
                <a:cs typeface="Calibri"/>
              </a:rPr>
            </a:br>
            <a:r>
              <a:rPr lang="tr-TR" sz="2800" b="1" spc="-5" dirty="0" err="1" smtClean="0">
                <a:solidFill>
                  <a:srgbClr val="C00000"/>
                </a:solidFill>
                <a:latin typeface="Palatino Linotype" panose="02040502050505030304" pitchFamily="18" charset="0"/>
                <a:ea typeface="+mn-ea"/>
                <a:cs typeface="Calibri"/>
              </a:rPr>
              <a:t>Allocations</a:t>
            </a:r>
            <a:r>
              <a:rPr lang="tr-TR" sz="2800" b="1" spc="-5" dirty="0" smtClean="0">
                <a:solidFill>
                  <a:srgbClr val="C00000"/>
                </a:solidFill>
                <a:latin typeface="Palatino Linotype" panose="02040502050505030304" pitchFamily="18" charset="0"/>
                <a:ea typeface="+mn-ea"/>
                <a:cs typeface="Calibri"/>
              </a:rPr>
              <a:t> Per Country </a:t>
            </a:r>
            <a:r>
              <a:rPr lang="tr-TR" sz="2800" b="1" spc="-5" dirty="0" err="1" smtClean="0">
                <a:solidFill>
                  <a:srgbClr val="C00000"/>
                </a:solidFill>
                <a:latin typeface="Palatino Linotype" panose="02040502050505030304" pitchFamily="18" charset="0"/>
                <a:ea typeface="+mn-ea"/>
                <a:cs typeface="Calibri"/>
              </a:rPr>
              <a:t>According</a:t>
            </a:r>
            <a:r>
              <a:rPr lang="tr-TR" sz="2800" b="1" spc="-5" dirty="0" smtClean="0">
                <a:solidFill>
                  <a:srgbClr val="C00000"/>
                </a:solidFill>
                <a:latin typeface="Palatino Linotype" panose="02040502050505030304" pitchFamily="18" charset="0"/>
                <a:ea typeface="+mn-ea"/>
                <a:cs typeface="Calibri"/>
              </a:rPr>
              <a:t> </a:t>
            </a:r>
            <a:r>
              <a:rPr lang="tr-TR" sz="2800" b="1" spc="-5" dirty="0" err="1" smtClean="0">
                <a:solidFill>
                  <a:srgbClr val="C00000"/>
                </a:solidFill>
                <a:latin typeface="Palatino Linotype" panose="02040502050505030304" pitchFamily="18" charset="0"/>
                <a:ea typeface="+mn-ea"/>
                <a:cs typeface="Calibri"/>
              </a:rPr>
              <a:t>to</a:t>
            </a:r>
            <a:r>
              <a:rPr lang="tr-TR" sz="2800" b="1" spc="-5" dirty="0" smtClean="0">
                <a:solidFill>
                  <a:srgbClr val="C00000"/>
                </a:solidFill>
                <a:latin typeface="Palatino Linotype" panose="02040502050505030304" pitchFamily="18" charset="0"/>
                <a:ea typeface="+mn-ea"/>
                <a:cs typeface="Calibri"/>
              </a:rPr>
              <a:t/>
            </a:r>
            <a:br>
              <a:rPr lang="tr-TR" sz="2800" b="1" spc="-5" dirty="0" smtClean="0">
                <a:solidFill>
                  <a:srgbClr val="C00000"/>
                </a:solidFill>
                <a:latin typeface="Palatino Linotype" panose="02040502050505030304" pitchFamily="18" charset="0"/>
                <a:ea typeface="+mn-ea"/>
                <a:cs typeface="Calibri"/>
              </a:rPr>
            </a:br>
            <a:r>
              <a:rPr lang="tr-TR" sz="2800" b="1" spc="-5" dirty="0" smtClean="0">
                <a:solidFill>
                  <a:srgbClr val="C00000"/>
                </a:solidFill>
                <a:latin typeface="Palatino Linotype" panose="02040502050505030304" pitchFamily="18" charset="0"/>
                <a:ea typeface="+mn-ea"/>
                <a:cs typeface="Calibri"/>
              </a:rPr>
              <a:t>Multi-</a:t>
            </a:r>
            <a:r>
              <a:rPr lang="tr-TR" sz="2800" b="1" spc="-5" dirty="0" err="1" smtClean="0">
                <a:solidFill>
                  <a:srgbClr val="C00000"/>
                </a:solidFill>
                <a:latin typeface="Palatino Linotype" panose="02040502050505030304" pitchFamily="18" charset="0"/>
                <a:ea typeface="+mn-ea"/>
                <a:cs typeface="Calibri"/>
              </a:rPr>
              <a:t>annual</a:t>
            </a:r>
            <a:r>
              <a:rPr lang="tr-TR" sz="2800" b="1" spc="-5" dirty="0" smtClean="0">
                <a:solidFill>
                  <a:srgbClr val="C00000"/>
                </a:solidFill>
                <a:latin typeface="Palatino Linotype" panose="02040502050505030304" pitchFamily="18" charset="0"/>
                <a:ea typeface="+mn-ea"/>
                <a:cs typeface="Calibri"/>
              </a:rPr>
              <a:t> </a:t>
            </a:r>
            <a:r>
              <a:rPr lang="tr-TR" sz="2800" b="1" spc="-5" dirty="0">
                <a:solidFill>
                  <a:srgbClr val="C00000"/>
                </a:solidFill>
                <a:latin typeface="Palatino Linotype" panose="02040502050505030304" pitchFamily="18" charset="0"/>
                <a:ea typeface="+mn-ea"/>
                <a:cs typeface="Calibri"/>
              </a:rPr>
              <a:t>Financial Framework </a:t>
            </a:r>
            <a:r>
              <a:rPr lang="tr-TR" sz="2800" b="1" spc="-5" dirty="0" smtClean="0">
                <a:solidFill>
                  <a:srgbClr val="C00000"/>
                </a:solidFill>
                <a:latin typeface="Palatino Linotype" panose="02040502050505030304" pitchFamily="18" charset="0"/>
                <a:ea typeface="+mn-ea"/>
                <a:cs typeface="Calibri"/>
              </a:rPr>
              <a:t>2014–2020</a:t>
            </a:r>
            <a:r>
              <a:rPr lang="tr-TR" sz="2800" b="1" spc="-5" dirty="0" smtClean="0">
                <a:solidFill>
                  <a:srgbClr val="C00000"/>
                </a:solidFill>
                <a:latin typeface="Palatino Linotype" panose="02040502050505030304" pitchFamily="18" charset="0"/>
                <a:ea typeface="+mn-ea"/>
                <a:cs typeface="Calibri"/>
                <a:hlinkClick r:id="rId3" action="ppaction://hlinkfile"/>
              </a:rPr>
              <a:t>*</a:t>
            </a:r>
            <a:r>
              <a:rPr lang="tr-TR" sz="2800" b="1" spc="-5" dirty="0">
                <a:solidFill>
                  <a:srgbClr val="C00000"/>
                </a:solidFill>
                <a:latin typeface="Palatino Linotype" panose="02040502050505030304" pitchFamily="18" charset="0"/>
                <a:ea typeface="+mn-ea"/>
                <a:cs typeface="Calibri"/>
              </a:rPr>
              <a:t/>
            </a:r>
            <a:br>
              <a:rPr lang="tr-TR" sz="2800" b="1" spc="-5" dirty="0">
                <a:solidFill>
                  <a:srgbClr val="C00000"/>
                </a:solidFill>
                <a:latin typeface="Palatino Linotype" panose="02040502050505030304" pitchFamily="18" charset="0"/>
                <a:ea typeface="+mn-ea"/>
                <a:cs typeface="Calibri"/>
              </a:rPr>
            </a:br>
            <a:endParaRPr lang="tr-TR" sz="2800" b="1" spc="-5" dirty="0">
              <a:solidFill>
                <a:srgbClr val="C00000"/>
              </a:solidFill>
              <a:latin typeface="Palatino Linotype" panose="02040502050505030304" pitchFamily="18" charset="0"/>
              <a:ea typeface="+mn-ea"/>
              <a:cs typeface="Calibri"/>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8739381"/>
              </p:ext>
            </p:extLst>
          </p:nvPr>
        </p:nvGraphicFramePr>
        <p:xfrm>
          <a:off x="504825" y="1690688"/>
          <a:ext cx="11082338" cy="370840"/>
        </p:xfrm>
        <a:graphic>
          <a:graphicData uri="http://schemas.openxmlformats.org/drawingml/2006/table">
            <a:tbl>
              <a:tblPr firstRow="1" bandRow="1">
                <a:tableStyleId>{B301B821-A1FF-4177-AEE7-76D212191A09}</a:tableStyleId>
              </a:tblPr>
              <a:tblGrid>
                <a:gridCol w="11082338">
                  <a:extLst>
                    <a:ext uri="{9D8B030D-6E8A-4147-A177-3AD203B41FA5}">
                      <a16:colId xmlns:a16="http://schemas.microsoft.com/office/drawing/2014/main" val="1803720670"/>
                    </a:ext>
                  </a:extLst>
                </a:gridCol>
              </a:tblGrid>
              <a:tr h="370840">
                <a:tc>
                  <a:txBody>
                    <a:bodyPr/>
                    <a:lstStyle/>
                    <a:p>
                      <a:endParaRPr lang="tr-TR" dirty="0"/>
                    </a:p>
                  </a:txBody>
                  <a:tcPr/>
                </a:tc>
                <a:extLst>
                  <a:ext uri="{0D108BD9-81ED-4DB2-BD59-A6C34878D82A}">
                    <a16:rowId xmlns:a16="http://schemas.microsoft.com/office/drawing/2014/main" val="218053073"/>
                  </a:ext>
                </a:extLst>
              </a:tr>
            </a:tbl>
          </a:graphicData>
        </a:graphic>
      </p:graphicFrame>
      <p:pic>
        <p:nvPicPr>
          <p:cNvPr id="6" name="İçerik Yer Tutucusu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3433" y="1"/>
            <a:ext cx="2638566" cy="1144325"/>
          </a:xfrm>
          <a:prstGeom prst="rect">
            <a:avLst/>
          </a:prstGeom>
        </p:spPr>
      </p:pic>
      <p:grpSp>
        <p:nvGrpSpPr>
          <p:cNvPr id="113" name="Groupe 1"/>
          <p:cNvGrpSpPr>
            <a:grpSpLocks/>
          </p:cNvGrpSpPr>
          <p:nvPr/>
        </p:nvGrpSpPr>
        <p:grpSpPr bwMode="auto">
          <a:xfrm>
            <a:off x="504966" y="1337482"/>
            <a:ext cx="11081983" cy="4834189"/>
            <a:chOff x="393699" y="2220913"/>
            <a:chExt cx="8240714" cy="4424280"/>
          </a:xfrm>
        </p:grpSpPr>
        <p:sp>
          <p:nvSpPr>
            <p:cNvPr id="114" name="Rectangle 4"/>
            <p:cNvSpPr/>
            <p:nvPr/>
          </p:nvSpPr>
          <p:spPr>
            <a:xfrm>
              <a:off x="393700" y="2498725"/>
              <a:ext cx="8197850" cy="382588"/>
            </a:xfrm>
            <a:prstGeom prst="rect">
              <a:avLst/>
            </a:prstGeom>
            <a:solidFill>
              <a:schemeClr val="bg1"/>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endParaRPr lang="en-US" altLang="en-US" sz="2000">
                <a:solidFill>
                  <a:srgbClr val="FFFFFF"/>
                </a:solidFill>
                <a:latin typeface="Palatino Linotype" panose="02040502050505030304" pitchFamily="18" charset="0"/>
              </a:endParaRPr>
            </a:p>
          </p:txBody>
        </p:sp>
        <p:sp>
          <p:nvSpPr>
            <p:cNvPr id="115" name="Rectangle 5"/>
            <p:cNvSpPr/>
            <p:nvPr/>
          </p:nvSpPr>
          <p:spPr>
            <a:xfrm>
              <a:off x="393700" y="2887663"/>
              <a:ext cx="8197850" cy="39528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endParaRPr lang="en-US" altLang="en-US" sz="2000">
                <a:solidFill>
                  <a:srgbClr val="FFFFFF"/>
                </a:solidFill>
                <a:latin typeface="Palatino Linotype" panose="02040502050505030304" pitchFamily="18" charset="0"/>
              </a:endParaRPr>
            </a:p>
          </p:txBody>
        </p:sp>
        <p:sp>
          <p:nvSpPr>
            <p:cNvPr id="116" name="Rectangle 6"/>
            <p:cNvSpPr/>
            <p:nvPr/>
          </p:nvSpPr>
          <p:spPr>
            <a:xfrm>
              <a:off x="393700" y="3295650"/>
              <a:ext cx="8197850" cy="396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endParaRPr lang="en-US" altLang="en-US" sz="2000">
                <a:solidFill>
                  <a:srgbClr val="FFFFFF"/>
                </a:solidFill>
                <a:latin typeface="Palatino Linotype" panose="02040502050505030304" pitchFamily="18" charset="0"/>
              </a:endParaRPr>
            </a:p>
          </p:txBody>
        </p:sp>
        <p:sp>
          <p:nvSpPr>
            <p:cNvPr id="117" name="Rectangle 7"/>
            <p:cNvSpPr/>
            <p:nvPr/>
          </p:nvSpPr>
          <p:spPr>
            <a:xfrm>
              <a:off x="393700" y="3683122"/>
              <a:ext cx="8197850" cy="38087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endParaRPr lang="en-US" altLang="en-US" sz="2000">
                <a:solidFill>
                  <a:srgbClr val="FFFFFF"/>
                </a:solidFill>
                <a:latin typeface="Palatino Linotype" panose="02040502050505030304" pitchFamily="18" charset="0"/>
              </a:endParaRPr>
            </a:p>
          </p:txBody>
        </p:sp>
        <p:sp>
          <p:nvSpPr>
            <p:cNvPr id="118" name="TextBox 9"/>
            <p:cNvSpPr txBox="1">
              <a:spLocks noChangeArrowheads="1"/>
            </p:cNvSpPr>
            <p:nvPr/>
          </p:nvSpPr>
          <p:spPr bwMode="auto">
            <a:xfrm>
              <a:off x="492293" y="2465388"/>
              <a:ext cx="1538120" cy="4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dirty="0">
                  <a:latin typeface="Palatino Linotype" panose="02040502050505030304" pitchFamily="18" charset="0"/>
                </a:rPr>
                <a:t>1. Democracy &amp;</a:t>
              </a:r>
              <a:br>
                <a:rPr lang="en-US" altLang="en-US" sz="1400" dirty="0">
                  <a:latin typeface="Palatino Linotype" panose="02040502050505030304" pitchFamily="18" charset="0"/>
                </a:rPr>
              </a:br>
              <a:r>
                <a:rPr lang="en-US" altLang="en-US" sz="1400" dirty="0">
                  <a:latin typeface="Palatino Linotype" panose="02040502050505030304" pitchFamily="18" charset="0"/>
                </a:rPr>
                <a:t>    governance</a:t>
              </a:r>
            </a:p>
          </p:txBody>
        </p:sp>
        <p:sp>
          <p:nvSpPr>
            <p:cNvPr id="119" name="Rectangle 9"/>
            <p:cNvSpPr/>
            <p:nvPr/>
          </p:nvSpPr>
          <p:spPr>
            <a:xfrm>
              <a:off x="393700" y="4071938"/>
              <a:ext cx="8197850" cy="3825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endParaRPr lang="en-US" altLang="en-US" sz="2000">
                <a:solidFill>
                  <a:srgbClr val="FFFFFF"/>
                </a:solidFill>
                <a:latin typeface="Palatino Linotype" panose="02040502050505030304" pitchFamily="18" charset="0"/>
              </a:endParaRPr>
            </a:p>
          </p:txBody>
        </p:sp>
        <p:sp>
          <p:nvSpPr>
            <p:cNvPr id="120" name="Rectangle 10"/>
            <p:cNvSpPr/>
            <p:nvPr/>
          </p:nvSpPr>
          <p:spPr>
            <a:xfrm>
              <a:off x="393700" y="4460875"/>
              <a:ext cx="8197850" cy="395288"/>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endParaRPr lang="en-US" altLang="en-US" sz="2000">
                <a:solidFill>
                  <a:srgbClr val="FFFFFF"/>
                </a:solidFill>
                <a:latin typeface="Palatino Linotype" panose="02040502050505030304" pitchFamily="18" charset="0"/>
              </a:endParaRPr>
            </a:p>
          </p:txBody>
        </p:sp>
        <p:sp>
          <p:nvSpPr>
            <p:cNvPr id="121" name="Rectangle 11"/>
            <p:cNvSpPr/>
            <p:nvPr/>
          </p:nvSpPr>
          <p:spPr>
            <a:xfrm>
              <a:off x="393700" y="4859338"/>
              <a:ext cx="8197850" cy="3984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endParaRPr lang="en-US" altLang="en-US" sz="2000">
                <a:solidFill>
                  <a:srgbClr val="FFFFFF"/>
                </a:solidFill>
                <a:latin typeface="Palatino Linotype" panose="02040502050505030304" pitchFamily="18" charset="0"/>
              </a:endParaRPr>
            </a:p>
          </p:txBody>
        </p:sp>
        <p:sp>
          <p:nvSpPr>
            <p:cNvPr id="122" name="Rectangle 12"/>
            <p:cNvSpPr/>
            <p:nvPr/>
          </p:nvSpPr>
          <p:spPr>
            <a:xfrm>
              <a:off x="393700" y="5265738"/>
              <a:ext cx="8197850" cy="36353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endParaRPr lang="en-US" altLang="en-US" sz="2000">
                <a:solidFill>
                  <a:srgbClr val="FFFFFF"/>
                </a:solidFill>
                <a:latin typeface="Palatino Linotype" panose="02040502050505030304" pitchFamily="18" charset="0"/>
              </a:endParaRPr>
            </a:p>
          </p:txBody>
        </p:sp>
        <p:sp>
          <p:nvSpPr>
            <p:cNvPr id="123" name="Rectangle 13"/>
            <p:cNvSpPr/>
            <p:nvPr/>
          </p:nvSpPr>
          <p:spPr>
            <a:xfrm>
              <a:off x="393700" y="5635625"/>
              <a:ext cx="8197850" cy="3825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endParaRPr lang="en-US" altLang="en-US" sz="2000">
                <a:solidFill>
                  <a:srgbClr val="FFFFFF"/>
                </a:solidFill>
                <a:latin typeface="Palatino Linotype" panose="02040502050505030304" pitchFamily="18" charset="0"/>
              </a:endParaRPr>
            </a:p>
          </p:txBody>
        </p:sp>
        <p:sp>
          <p:nvSpPr>
            <p:cNvPr id="124" name="TextBox 21"/>
            <p:cNvSpPr txBox="1">
              <a:spLocks noChangeArrowheads="1"/>
            </p:cNvSpPr>
            <p:nvPr/>
          </p:nvSpPr>
          <p:spPr bwMode="auto">
            <a:xfrm>
              <a:off x="479593" y="2870437"/>
              <a:ext cx="1408008" cy="4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dirty="0">
                  <a:latin typeface="Palatino Linotype" panose="02040502050505030304" pitchFamily="18" charset="0"/>
                </a:rPr>
                <a:t>2. Rule of law &amp;</a:t>
              </a:r>
              <a:br>
                <a:rPr lang="en-US" altLang="en-US" sz="1400" dirty="0">
                  <a:latin typeface="Palatino Linotype" panose="02040502050505030304" pitchFamily="18" charset="0"/>
                </a:rPr>
              </a:br>
              <a:r>
                <a:rPr lang="en-US" altLang="en-US" sz="1400" dirty="0">
                  <a:latin typeface="Palatino Linotype" panose="02040502050505030304" pitchFamily="18" charset="0"/>
                </a:rPr>
                <a:t>    fundamental rights</a:t>
              </a:r>
            </a:p>
          </p:txBody>
        </p:sp>
        <p:sp>
          <p:nvSpPr>
            <p:cNvPr id="125" name="TextBox 22"/>
            <p:cNvSpPr txBox="1">
              <a:spLocks noChangeArrowheads="1"/>
            </p:cNvSpPr>
            <p:nvPr/>
          </p:nvSpPr>
          <p:spPr bwMode="auto">
            <a:xfrm>
              <a:off x="479025" y="3288490"/>
              <a:ext cx="1531977" cy="4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dirty="0">
                  <a:latin typeface="Palatino Linotype" panose="02040502050505030304" pitchFamily="18" charset="0"/>
                </a:rPr>
                <a:t>3. Environment &amp;</a:t>
              </a:r>
            </a:p>
            <a:p>
              <a:pPr eaLnBrk="1" hangingPunct="1"/>
              <a:r>
                <a:rPr lang="en-US" altLang="en-US" sz="1400" dirty="0">
                  <a:latin typeface="Palatino Linotype" panose="02040502050505030304" pitchFamily="18" charset="0"/>
                </a:rPr>
                <a:t>    climate action</a:t>
              </a:r>
            </a:p>
          </p:txBody>
        </p:sp>
        <p:sp>
          <p:nvSpPr>
            <p:cNvPr id="126" name="TextBox 23"/>
            <p:cNvSpPr txBox="1">
              <a:spLocks noChangeArrowheads="1"/>
            </p:cNvSpPr>
            <p:nvPr/>
          </p:nvSpPr>
          <p:spPr bwMode="auto">
            <a:xfrm>
              <a:off x="486276" y="3731528"/>
              <a:ext cx="845472" cy="28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a:latin typeface="Palatino Linotype" panose="02040502050505030304" pitchFamily="18" charset="0"/>
                </a:rPr>
                <a:t>4. Transport</a:t>
              </a:r>
            </a:p>
          </p:txBody>
        </p:sp>
        <p:sp>
          <p:nvSpPr>
            <p:cNvPr id="127" name="TextBox 24"/>
            <p:cNvSpPr txBox="1">
              <a:spLocks noChangeArrowheads="1"/>
            </p:cNvSpPr>
            <p:nvPr/>
          </p:nvSpPr>
          <p:spPr bwMode="auto">
            <a:xfrm>
              <a:off x="484818" y="4116091"/>
              <a:ext cx="693992" cy="28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a:latin typeface="Palatino Linotype" panose="02040502050505030304" pitchFamily="18" charset="0"/>
                </a:rPr>
                <a:t>5. Energy</a:t>
              </a:r>
            </a:p>
          </p:txBody>
        </p:sp>
        <p:sp>
          <p:nvSpPr>
            <p:cNvPr id="128" name="TextBox 25"/>
            <p:cNvSpPr txBox="1">
              <a:spLocks noChangeArrowheads="1"/>
            </p:cNvSpPr>
            <p:nvPr/>
          </p:nvSpPr>
          <p:spPr bwMode="auto">
            <a:xfrm>
              <a:off x="473693" y="4427686"/>
              <a:ext cx="1257909" cy="4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a:latin typeface="Palatino Linotype" panose="02040502050505030304" pitchFamily="18" charset="0"/>
                </a:rPr>
                <a:t>6. Competitiveness</a:t>
              </a:r>
              <a:br>
                <a:rPr lang="en-US" altLang="en-US" sz="1400">
                  <a:latin typeface="Palatino Linotype" panose="02040502050505030304" pitchFamily="18" charset="0"/>
                </a:rPr>
              </a:br>
              <a:r>
                <a:rPr lang="en-US" altLang="en-US" sz="1400">
                  <a:latin typeface="Palatino Linotype" panose="02040502050505030304" pitchFamily="18" charset="0"/>
                </a:rPr>
                <a:t>    &amp; innovation</a:t>
              </a:r>
            </a:p>
          </p:txBody>
        </p:sp>
        <p:sp>
          <p:nvSpPr>
            <p:cNvPr id="129" name="TextBox 26"/>
            <p:cNvSpPr txBox="1">
              <a:spLocks noChangeArrowheads="1"/>
            </p:cNvSpPr>
            <p:nvPr/>
          </p:nvSpPr>
          <p:spPr bwMode="auto">
            <a:xfrm>
              <a:off x="464457" y="4838998"/>
              <a:ext cx="1692900" cy="4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dirty="0">
                  <a:latin typeface="Palatino Linotype" panose="02040502050505030304" pitchFamily="18" charset="0"/>
                </a:rPr>
                <a:t>7. Education, employment</a:t>
              </a:r>
              <a:br>
                <a:rPr lang="en-US" altLang="en-US" sz="1400" dirty="0">
                  <a:latin typeface="Palatino Linotype" panose="02040502050505030304" pitchFamily="18" charset="0"/>
                </a:rPr>
              </a:br>
              <a:r>
                <a:rPr lang="en-US" altLang="en-US" sz="1400" dirty="0">
                  <a:latin typeface="Palatino Linotype" panose="02040502050505030304" pitchFamily="18" charset="0"/>
                </a:rPr>
                <a:t>    &amp; social policies</a:t>
              </a:r>
            </a:p>
          </p:txBody>
        </p:sp>
        <p:sp>
          <p:nvSpPr>
            <p:cNvPr id="130" name="TextBox 27"/>
            <p:cNvSpPr txBox="1">
              <a:spLocks noChangeArrowheads="1"/>
            </p:cNvSpPr>
            <p:nvPr/>
          </p:nvSpPr>
          <p:spPr bwMode="auto">
            <a:xfrm>
              <a:off x="469862" y="5227638"/>
              <a:ext cx="1408103" cy="4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a:latin typeface="Palatino Linotype" panose="02040502050505030304" pitchFamily="18" charset="0"/>
                </a:rPr>
                <a:t>8. Agriculture &amp;</a:t>
              </a:r>
              <a:br>
                <a:rPr lang="en-US" altLang="en-US" sz="1400">
                  <a:latin typeface="Palatino Linotype" panose="02040502050505030304" pitchFamily="18" charset="0"/>
                </a:rPr>
              </a:br>
              <a:r>
                <a:rPr lang="en-US" altLang="en-US" sz="1400">
                  <a:latin typeface="Palatino Linotype" panose="02040502050505030304" pitchFamily="18" charset="0"/>
                </a:rPr>
                <a:t>     rural development</a:t>
              </a:r>
            </a:p>
          </p:txBody>
        </p:sp>
        <p:sp>
          <p:nvSpPr>
            <p:cNvPr id="131" name="TextBox 28"/>
            <p:cNvSpPr txBox="1">
              <a:spLocks noChangeArrowheads="1"/>
            </p:cNvSpPr>
            <p:nvPr/>
          </p:nvSpPr>
          <p:spPr bwMode="auto">
            <a:xfrm>
              <a:off x="479025" y="5616149"/>
              <a:ext cx="1531977" cy="4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a:latin typeface="Palatino Linotype" panose="02040502050505030304" pitchFamily="18" charset="0"/>
                </a:rPr>
                <a:t>9. Regional &amp; territorial</a:t>
              </a:r>
              <a:br>
                <a:rPr lang="en-US" altLang="en-US" sz="1400">
                  <a:latin typeface="Palatino Linotype" panose="02040502050505030304" pitchFamily="18" charset="0"/>
                </a:rPr>
              </a:br>
              <a:r>
                <a:rPr lang="en-US" altLang="en-US" sz="1400">
                  <a:latin typeface="Palatino Linotype" panose="02040502050505030304" pitchFamily="18" charset="0"/>
                </a:rPr>
                <a:t>    cooperation</a:t>
              </a:r>
            </a:p>
          </p:txBody>
        </p:sp>
        <p:sp>
          <p:nvSpPr>
            <p:cNvPr id="132" name="Round Same Side Corner Rectangle 31"/>
            <p:cNvSpPr/>
            <p:nvPr/>
          </p:nvSpPr>
          <p:spPr>
            <a:xfrm>
              <a:off x="7675563" y="2225675"/>
              <a:ext cx="914400" cy="274638"/>
            </a:xfrm>
            <a:prstGeom prst="round2SameRect">
              <a:avLst>
                <a:gd name="adj1" fmla="val 27778"/>
                <a:gd name="adj2" fmla="val 0"/>
              </a:avLst>
            </a:prstGeom>
            <a:gradFill flip="none" rotWithShape="1">
              <a:gsLst>
                <a:gs pos="100000">
                  <a:schemeClr val="accent1">
                    <a:lumMod val="75000"/>
                  </a:schemeClr>
                </a:gs>
                <a:gs pos="0">
                  <a:schemeClr val="tx2">
                    <a:lumMod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solidFill>
                  <a:srgbClr val="FFFFFF"/>
                </a:solidFill>
                <a:latin typeface="Palatino Linotype" panose="02040502050505030304" pitchFamily="18" charset="0"/>
                <a:ea typeface="ＭＳ Ｐゴシック" charset="0"/>
                <a:cs typeface="ＭＳ Ｐゴシック" charset="0"/>
              </a:endParaRPr>
            </a:p>
          </p:txBody>
        </p:sp>
        <p:sp>
          <p:nvSpPr>
            <p:cNvPr id="133" name="Rektangel 76"/>
            <p:cNvSpPr>
              <a:spLocks noChangeArrowheads="1"/>
            </p:cNvSpPr>
            <p:nvPr/>
          </p:nvSpPr>
          <p:spPr bwMode="auto">
            <a:xfrm>
              <a:off x="7845425" y="2246313"/>
              <a:ext cx="644525" cy="23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ts val="600"/>
                </a:spcAft>
              </a:pPr>
              <a:r>
                <a:rPr lang="tr-TR" altLang="en-US" sz="1000" noProof="1">
                  <a:solidFill>
                    <a:srgbClr val="FFFFFF"/>
                  </a:solidFill>
                  <a:latin typeface="Palatino Linotype" panose="02040502050505030304" pitchFamily="18" charset="0"/>
                </a:rPr>
                <a:t>TURKEY</a:t>
              </a:r>
            </a:p>
          </p:txBody>
        </p:sp>
        <p:sp>
          <p:nvSpPr>
            <p:cNvPr id="134" name="Round Same Side Corner Rectangle 53"/>
            <p:cNvSpPr/>
            <p:nvPr/>
          </p:nvSpPr>
          <p:spPr>
            <a:xfrm>
              <a:off x="6743700" y="2222500"/>
              <a:ext cx="915988" cy="274638"/>
            </a:xfrm>
            <a:prstGeom prst="round2SameRect">
              <a:avLst>
                <a:gd name="adj1" fmla="val 27778"/>
                <a:gd name="adj2" fmla="val 0"/>
              </a:avLst>
            </a:prstGeom>
            <a:gradFill flip="none" rotWithShape="1">
              <a:gsLst>
                <a:gs pos="100000">
                  <a:schemeClr val="accent1">
                    <a:lumMod val="75000"/>
                  </a:schemeClr>
                </a:gs>
                <a:gs pos="0">
                  <a:schemeClr val="tx2">
                    <a:lumMod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solidFill>
                  <a:srgbClr val="FFFFFF"/>
                </a:solidFill>
                <a:latin typeface="Palatino Linotype" panose="02040502050505030304" pitchFamily="18" charset="0"/>
                <a:ea typeface="ＭＳ Ｐゴシック" charset="0"/>
                <a:cs typeface="ＭＳ Ｐゴシック" charset="0"/>
              </a:endParaRPr>
            </a:p>
          </p:txBody>
        </p:sp>
        <p:sp>
          <p:nvSpPr>
            <p:cNvPr id="135" name="Rektangel 76"/>
            <p:cNvSpPr>
              <a:spLocks noChangeArrowheads="1"/>
            </p:cNvSpPr>
            <p:nvPr/>
          </p:nvSpPr>
          <p:spPr bwMode="auto">
            <a:xfrm>
              <a:off x="6861175" y="2247900"/>
              <a:ext cx="682625" cy="23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600"/>
                </a:spcAft>
              </a:pPr>
              <a:r>
                <a:rPr lang="tr-TR" altLang="en-US" sz="1000" noProof="1">
                  <a:solidFill>
                    <a:srgbClr val="FFFFFF"/>
                  </a:solidFill>
                  <a:latin typeface="Palatino Linotype" panose="02040502050505030304" pitchFamily="18" charset="0"/>
                </a:rPr>
                <a:t>SERBIA</a:t>
              </a:r>
            </a:p>
          </p:txBody>
        </p:sp>
        <p:sp>
          <p:nvSpPr>
            <p:cNvPr id="136" name="Round Same Side Corner Rectangle 55"/>
            <p:cNvSpPr/>
            <p:nvPr/>
          </p:nvSpPr>
          <p:spPr>
            <a:xfrm>
              <a:off x="5805488" y="2225675"/>
              <a:ext cx="915987" cy="274638"/>
            </a:xfrm>
            <a:prstGeom prst="round2SameRect">
              <a:avLst>
                <a:gd name="adj1" fmla="val 27778"/>
                <a:gd name="adj2" fmla="val 0"/>
              </a:avLst>
            </a:prstGeom>
            <a:gradFill flip="none" rotWithShape="1">
              <a:gsLst>
                <a:gs pos="100000">
                  <a:schemeClr val="accent1">
                    <a:lumMod val="75000"/>
                  </a:schemeClr>
                </a:gs>
                <a:gs pos="0">
                  <a:schemeClr val="tx2">
                    <a:lumMod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solidFill>
                  <a:srgbClr val="FFFFFF"/>
                </a:solidFill>
                <a:latin typeface="Palatino Linotype" panose="02040502050505030304" pitchFamily="18" charset="0"/>
                <a:ea typeface="ＭＳ Ｐゴシック" charset="0"/>
                <a:cs typeface="ＭＳ Ｐゴシック" charset="0"/>
              </a:endParaRPr>
            </a:p>
          </p:txBody>
        </p:sp>
        <p:sp>
          <p:nvSpPr>
            <p:cNvPr id="137" name="Rektangel 76"/>
            <p:cNvSpPr>
              <a:spLocks noChangeArrowheads="1"/>
            </p:cNvSpPr>
            <p:nvPr/>
          </p:nvSpPr>
          <p:spPr bwMode="auto">
            <a:xfrm>
              <a:off x="5805488" y="2246313"/>
              <a:ext cx="938212" cy="23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ts val="600"/>
                </a:spcAft>
              </a:pPr>
              <a:r>
                <a:rPr lang="tr-TR" altLang="en-US" sz="1000" noProof="1">
                  <a:solidFill>
                    <a:srgbClr val="FFFFFF"/>
                  </a:solidFill>
                  <a:latin typeface="Palatino Linotype" panose="02040502050505030304" pitchFamily="18" charset="0"/>
                </a:rPr>
                <a:t>MONTENEGRO</a:t>
              </a:r>
            </a:p>
          </p:txBody>
        </p:sp>
        <p:sp>
          <p:nvSpPr>
            <p:cNvPr id="138" name="Round Same Side Corner Rectangle 57"/>
            <p:cNvSpPr/>
            <p:nvPr/>
          </p:nvSpPr>
          <p:spPr>
            <a:xfrm>
              <a:off x="4872038" y="2225675"/>
              <a:ext cx="914400" cy="274638"/>
            </a:xfrm>
            <a:prstGeom prst="round2SameRect">
              <a:avLst>
                <a:gd name="adj1" fmla="val 27778"/>
                <a:gd name="adj2" fmla="val 0"/>
              </a:avLst>
            </a:prstGeom>
            <a:gradFill flip="none" rotWithShape="1">
              <a:gsLst>
                <a:gs pos="100000">
                  <a:schemeClr val="accent1">
                    <a:lumMod val="75000"/>
                  </a:schemeClr>
                </a:gs>
                <a:gs pos="0">
                  <a:schemeClr val="tx2">
                    <a:lumMod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solidFill>
                  <a:srgbClr val="FFFFFF"/>
                </a:solidFill>
                <a:latin typeface="Palatino Linotype" panose="02040502050505030304" pitchFamily="18" charset="0"/>
                <a:ea typeface="ＭＳ Ｐゴシック" charset="0"/>
                <a:cs typeface="ＭＳ Ｐゴシック" charset="0"/>
              </a:endParaRPr>
            </a:p>
          </p:txBody>
        </p:sp>
        <p:sp>
          <p:nvSpPr>
            <p:cNvPr id="139" name="Rektangel 76"/>
            <p:cNvSpPr>
              <a:spLocks noChangeArrowheads="1"/>
            </p:cNvSpPr>
            <p:nvPr/>
          </p:nvSpPr>
          <p:spPr bwMode="auto">
            <a:xfrm>
              <a:off x="4792663" y="2246313"/>
              <a:ext cx="1127125" cy="23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ts val="600"/>
                </a:spcAft>
              </a:pPr>
              <a:r>
                <a:rPr lang="tr-TR" altLang="en-US" sz="1000" noProof="1">
                  <a:solidFill>
                    <a:srgbClr val="FFFFFF"/>
                  </a:solidFill>
                  <a:latin typeface="Palatino Linotype" panose="02040502050505030304" pitchFamily="18" charset="0"/>
                </a:rPr>
                <a:t>fYR of MACEDONIA</a:t>
              </a:r>
            </a:p>
          </p:txBody>
        </p:sp>
        <p:sp>
          <p:nvSpPr>
            <p:cNvPr id="140" name="Round Same Side Corner Rectangle 59"/>
            <p:cNvSpPr/>
            <p:nvPr/>
          </p:nvSpPr>
          <p:spPr>
            <a:xfrm>
              <a:off x="3937000" y="2225675"/>
              <a:ext cx="915988" cy="274638"/>
            </a:xfrm>
            <a:prstGeom prst="round2SameRect">
              <a:avLst>
                <a:gd name="adj1" fmla="val 27778"/>
                <a:gd name="adj2" fmla="val 0"/>
              </a:avLst>
            </a:prstGeom>
            <a:gradFill flip="none" rotWithShape="1">
              <a:gsLst>
                <a:gs pos="100000">
                  <a:schemeClr val="accent1">
                    <a:lumMod val="75000"/>
                  </a:schemeClr>
                </a:gs>
                <a:gs pos="0">
                  <a:schemeClr val="tx2">
                    <a:lumMod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solidFill>
                  <a:srgbClr val="FFFFFF"/>
                </a:solidFill>
                <a:latin typeface="Palatino Linotype" panose="02040502050505030304" pitchFamily="18" charset="0"/>
                <a:ea typeface="ＭＳ Ｐゴシック" charset="0"/>
                <a:cs typeface="ＭＳ Ｐゴシック" charset="0"/>
              </a:endParaRPr>
            </a:p>
          </p:txBody>
        </p:sp>
        <p:sp>
          <p:nvSpPr>
            <p:cNvPr id="141" name="Rektangel 76"/>
            <p:cNvSpPr>
              <a:spLocks noChangeArrowheads="1"/>
            </p:cNvSpPr>
            <p:nvPr/>
          </p:nvSpPr>
          <p:spPr bwMode="auto">
            <a:xfrm>
              <a:off x="4076700" y="2246313"/>
              <a:ext cx="741363" cy="23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ts val="600"/>
                </a:spcAft>
              </a:pPr>
              <a:r>
                <a:rPr lang="tr-TR" altLang="en-US" sz="1000" noProof="1">
                  <a:solidFill>
                    <a:srgbClr val="FFFFFF"/>
                  </a:solidFill>
                  <a:latin typeface="Palatino Linotype" panose="02040502050505030304" pitchFamily="18" charset="0"/>
                </a:rPr>
                <a:t>KOSOVO*</a:t>
              </a:r>
            </a:p>
          </p:txBody>
        </p:sp>
        <p:sp>
          <p:nvSpPr>
            <p:cNvPr id="142" name="Round Same Side Corner Rectangle 61"/>
            <p:cNvSpPr/>
            <p:nvPr/>
          </p:nvSpPr>
          <p:spPr>
            <a:xfrm>
              <a:off x="3000375" y="2225675"/>
              <a:ext cx="915988" cy="274638"/>
            </a:xfrm>
            <a:prstGeom prst="round2SameRect">
              <a:avLst>
                <a:gd name="adj1" fmla="val 27778"/>
                <a:gd name="adj2" fmla="val 0"/>
              </a:avLst>
            </a:prstGeom>
            <a:gradFill flip="none" rotWithShape="1">
              <a:gsLst>
                <a:gs pos="100000">
                  <a:schemeClr val="accent1">
                    <a:lumMod val="75000"/>
                  </a:schemeClr>
                </a:gs>
                <a:gs pos="0">
                  <a:schemeClr val="tx2">
                    <a:lumMod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solidFill>
                  <a:srgbClr val="FFFFFF"/>
                </a:solidFill>
                <a:latin typeface="Palatino Linotype" panose="02040502050505030304" pitchFamily="18" charset="0"/>
                <a:ea typeface="ＭＳ Ｐゴシック" charset="0"/>
                <a:cs typeface="ＭＳ Ｐゴシック" charset="0"/>
              </a:endParaRPr>
            </a:p>
          </p:txBody>
        </p:sp>
        <p:sp>
          <p:nvSpPr>
            <p:cNvPr id="143" name="Rektangel 76"/>
            <p:cNvSpPr>
              <a:spLocks noChangeArrowheads="1"/>
            </p:cNvSpPr>
            <p:nvPr/>
          </p:nvSpPr>
          <p:spPr bwMode="auto">
            <a:xfrm>
              <a:off x="2973388" y="2246313"/>
              <a:ext cx="963612" cy="232386"/>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eaLnBrk="1" fontAlgn="auto" hangingPunct="1">
                <a:spcBef>
                  <a:spcPct val="0"/>
                </a:spcBef>
                <a:spcAft>
                  <a:spcPts val="600"/>
                </a:spcAft>
                <a:buClrTx/>
                <a:buFontTx/>
                <a:buNone/>
                <a:defRPr/>
              </a:pPr>
              <a:r>
                <a:rPr lang="en-GB" altLang="en-US" sz="1000" i="0" cap="all" noProof="1">
                  <a:solidFill>
                    <a:srgbClr val="FFFFFF"/>
                  </a:solidFill>
                  <a:latin typeface="Palatino Linotype" panose="02040502050505030304" pitchFamily="18" charset="0"/>
                </a:rPr>
                <a:t>Bosnıa &amp; Herz.</a:t>
              </a:r>
            </a:p>
          </p:txBody>
        </p:sp>
        <p:sp>
          <p:nvSpPr>
            <p:cNvPr id="144" name="Round Same Side Corner Rectangle 63"/>
            <p:cNvSpPr/>
            <p:nvPr/>
          </p:nvSpPr>
          <p:spPr>
            <a:xfrm>
              <a:off x="2058988" y="2227263"/>
              <a:ext cx="914400" cy="274637"/>
            </a:xfrm>
            <a:prstGeom prst="round2SameRect">
              <a:avLst>
                <a:gd name="adj1" fmla="val 27778"/>
                <a:gd name="adj2" fmla="val 0"/>
              </a:avLst>
            </a:prstGeom>
            <a:gradFill flip="none" rotWithShape="1">
              <a:gsLst>
                <a:gs pos="100000">
                  <a:schemeClr val="accent1">
                    <a:lumMod val="75000"/>
                  </a:schemeClr>
                </a:gs>
                <a:gs pos="0">
                  <a:schemeClr val="tx2">
                    <a:lumMod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solidFill>
                  <a:srgbClr val="FFFFFF"/>
                </a:solidFill>
                <a:latin typeface="Palatino Linotype" panose="02040502050505030304" pitchFamily="18" charset="0"/>
                <a:ea typeface="ＭＳ Ｐゴシック" charset="0"/>
                <a:cs typeface="ＭＳ Ｐゴシック" charset="0"/>
              </a:endParaRPr>
            </a:p>
          </p:txBody>
        </p:sp>
        <p:sp>
          <p:nvSpPr>
            <p:cNvPr id="145" name="Rektangel 76"/>
            <p:cNvSpPr>
              <a:spLocks noChangeArrowheads="1"/>
            </p:cNvSpPr>
            <p:nvPr/>
          </p:nvSpPr>
          <p:spPr bwMode="auto">
            <a:xfrm>
              <a:off x="2217738" y="2247900"/>
              <a:ext cx="646112" cy="23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ts val="600"/>
                </a:spcAft>
              </a:pPr>
              <a:r>
                <a:rPr lang="tr-TR" altLang="en-US" sz="1000" noProof="1">
                  <a:solidFill>
                    <a:srgbClr val="FFFFFF"/>
                  </a:solidFill>
                  <a:latin typeface="Palatino Linotype" panose="02040502050505030304" pitchFamily="18" charset="0"/>
                </a:rPr>
                <a:t>ALBANIA</a:t>
              </a:r>
            </a:p>
          </p:txBody>
        </p:sp>
        <p:sp>
          <p:nvSpPr>
            <p:cNvPr id="146" name="Rectangle 36"/>
            <p:cNvSpPr/>
            <p:nvPr/>
          </p:nvSpPr>
          <p:spPr>
            <a:xfrm>
              <a:off x="393700" y="6034088"/>
              <a:ext cx="8197850" cy="36353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endParaRPr lang="en-US" altLang="en-US" sz="2000">
                <a:solidFill>
                  <a:srgbClr val="FFFFFF"/>
                </a:solidFill>
                <a:latin typeface="Palatino Linotype" panose="02040502050505030304" pitchFamily="18" charset="0"/>
              </a:endParaRPr>
            </a:p>
          </p:txBody>
        </p:sp>
        <p:sp>
          <p:nvSpPr>
            <p:cNvPr id="147" name="TextBox 27"/>
            <p:cNvSpPr txBox="1">
              <a:spLocks noChangeArrowheads="1"/>
            </p:cNvSpPr>
            <p:nvPr/>
          </p:nvSpPr>
          <p:spPr bwMode="auto">
            <a:xfrm>
              <a:off x="486276" y="6029620"/>
              <a:ext cx="646072" cy="30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600" dirty="0">
                  <a:solidFill>
                    <a:srgbClr val="003366"/>
                  </a:solidFill>
                  <a:latin typeface="Palatino Linotype" panose="02040502050505030304" pitchFamily="18" charset="0"/>
                </a:rPr>
                <a:t>TOTAL</a:t>
              </a:r>
            </a:p>
          </p:txBody>
        </p:sp>
        <p:sp>
          <p:nvSpPr>
            <p:cNvPr id="148" name="Rektangel 76"/>
            <p:cNvSpPr>
              <a:spLocks noChangeArrowheads="1"/>
            </p:cNvSpPr>
            <p:nvPr/>
          </p:nvSpPr>
          <p:spPr bwMode="auto">
            <a:xfrm>
              <a:off x="393699" y="6419850"/>
              <a:ext cx="8196263" cy="225343"/>
            </a:xfrm>
            <a:prstGeom prst="rect">
              <a:avLst/>
            </a:prstGeom>
            <a:noFill/>
            <a:ln>
              <a:noFill/>
            </a:ln>
            <a:extLst/>
          </p:spPr>
          <p:txBody>
            <a:bodyPr wrap="square">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endParaRPr lang="en-GB" altLang="en-US" sz="1000" i="0" cap="all" noProof="1">
                <a:solidFill>
                  <a:srgbClr val="FFFFFF"/>
                </a:solidFill>
                <a:latin typeface="Palatino Linotype" panose="02040502050505030304" pitchFamily="18" charset="0"/>
              </a:endParaRPr>
            </a:p>
          </p:txBody>
        </p:sp>
        <p:sp>
          <p:nvSpPr>
            <p:cNvPr id="149" name="Rektangel 76"/>
            <p:cNvSpPr>
              <a:spLocks noChangeArrowheads="1"/>
            </p:cNvSpPr>
            <p:nvPr/>
          </p:nvSpPr>
          <p:spPr bwMode="auto">
            <a:xfrm>
              <a:off x="593725" y="2220913"/>
              <a:ext cx="1103313" cy="232386"/>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000" i="0" cap="all" noProof="1">
                  <a:solidFill>
                    <a:srgbClr val="003366"/>
                  </a:solidFill>
                  <a:latin typeface="Palatino Linotype" panose="02040502050505030304" pitchFamily="18" charset="0"/>
                </a:rPr>
                <a:t>In MILLION EUROS</a:t>
              </a:r>
              <a:endParaRPr lang="en-GB" altLang="en-US" sz="1000" i="0" cap="all" noProof="1">
                <a:solidFill>
                  <a:srgbClr val="FFFFFF"/>
                </a:solidFill>
                <a:latin typeface="Palatino Linotype" panose="02040502050505030304" pitchFamily="18" charset="0"/>
              </a:endParaRPr>
            </a:p>
          </p:txBody>
        </p:sp>
        <p:sp>
          <p:nvSpPr>
            <p:cNvPr id="150" name="Rektangel 76"/>
            <p:cNvSpPr>
              <a:spLocks noChangeArrowheads="1"/>
            </p:cNvSpPr>
            <p:nvPr/>
          </p:nvSpPr>
          <p:spPr bwMode="auto">
            <a:xfrm>
              <a:off x="2058988" y="6070600"/>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649.4</a:t>
              </a:r>
              <a:endParaRPr lang="en-GB" altLang="en-US" sz="1600" i="0" cap="all" noProof="1">
                <a:solidFill>
                  <a:srgbClr val="FFFFFF"/>
                </a:solidFill>
                <a:latin typeface="Palatino Linotype" panose="02040502050505030304" pitchFamily="18" charset="0"/>
              </a:endParaRPr>
            </a:p>
          </p:txBody>
        </p:sp>
        <p:sp>
          <p:nvSpPr>
            <p:cNvPr id="151" name="Rektangel 76"/>
            <p:cNvSpPr>
              <a:spLocks noChangeArrowheads="1"/>
            </p:cNvSpPr>
            <p:nvPr/>
          </p:nvSpPr>
          <p:spPr bwMode="auto">
            <a:xfrm>
              <a:off x="2058988" y="5738813"/>
              <a:ext cx="1000125" cy="211259"/>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900" i="0" cap="all" noProof="1">
                  <a:solidFill>
                    <a:srgbClr val="003366"/>
                  </a:solidFill>
                  <a:latin typeface="Palatino Linotype" panose="02040502050505030304" pitchFamily="18" charset="0"/>
                </a:rPr>
                <a:t>Multı-country</a:t>
              </a:r>
            </a:p>
          </p:txBody>
        </p:sp>
        <p:sp>
          <p:nvSpPr>
            <p:cNvPr id="152" name="Rektangel 76"/>
            <p:cNvSpPr>
              <a:spLocks noChangeArrowheads="1"/>
            </p:cNvSpPr>
            <p:nvPr/>
          </p:nvSpPr>
          <p:spPr bwMode="auto">
            <a:xfrm>
              <a:off x="2058988" y="535781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92</a:t>
              </a:r>
            </a:p>
          </p:txBody>
        </p:sp>
        <p:sp>
          <p:nvSpPr>
            <p:cNvPr id="153" name="Rektangel 76"/>
            <p:cNvSpPr>
              <a:spLocks noChangeArrowheads="1"/>
            </p:cNvSpPr>
            <p:nvPr/>
          </p:nvSpPr>
          <p:spPr bwMode="auto">
            <a:xfrm>
              <a:off x="2058988" y="495776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69</a:t>
              </a:r>
            </a:p>
          </p:txBody>
        </p:sp>
        <p:sp>
          <p:nvSpPr>
            <p:cNvPr id="154" name="Rektangel 76"/>
            <p:cNvSpPr>
              <a:spLocks noChangeArrowheads="1"/>
            </p:cNvSpPr>
            <p:nvPr/>
          </p:nvSpPr>
          <p:spPr bwMode="auto">
            <a:xfrm>
              <a:off x="2058988" y="4543425"/>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fr-BE" altLang="en-US" sz="1600" i="0" cap="all" noProof="1">
                  <a:solidFill>
                    <a:srgbClr val="003366"/>
                  </a:solidFill>
                  <a:latin typeface="Palatino Linotype" panose="02040502050505030304" pitchFamily="18" charset="0"/>
                </a:rPr>
                <a:t>44</a:t>
              </a:r>
              <a:endParaRPr lang="en-GB" altLang="en-US" sz="1600" i="0" cap="all" noProof="1">
                <a:solidFill>
                  <a:srgbClr val="003366"/>
                </a:solidFill>
                <a:latin typeface="Palatino Linotype" panose="02040502050505030304" pitchFamily="18" charset="0"/>
              </a:endParaRPr>
            </a:p>
          </p:txBody>
        </p:sp>
        <p:sp>
          <p:nvSpPr>
            <p:cNvPr id="155" name="Rektangel 76"/>
            <p:cNvSpPr>
              <a:spLocks noChangeArrowheads="1"/>
            </p:cNvSpPr>
            <p:nvPr/>
          </p:nvSpPr>
          <p:spPr bwMode="auto">
            <a:xfrm>
              <a:off x="2058988" y="4148138"/>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a:t>
              </a:r>
            </a:p>
          </p:txBody>
        </p:sp>
        <p:sp>
          <p:nvSpPr>
            <p:cNvPr id="156" name="Rektangel 76"/>
            <p:cNvSpPr>
              <a:spLocks noChangeArrowheads="1"/>
            </p:cNvSpPr>
            <p:nvPr/>
          </p:nvSpPr>
          <p:spPr bwMode="auto">
            <a:xfrm>
              <a:off x="2058988" y="3767138"/>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56</a:t>
              </a:r>
            </a:p>
          </p:txBody>
        </p:sp>
        <p:sp>
          <p:nvSpPr>
            <p:cNvPr id="157" name="Rektangel 76"/>
            <p:cNvSpPr>
              <a:spLocks noChangeArrowheads="1"/>
            </p:cNvSpPr>
            <p:nvPr/>
          </p:nvSpPr>
          <p:spPr bwMode="auto">
            <a:xfrm>
              <a:off x="2058988" y="3378200"/>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68</a:t>
              </a:r>
            </a:p>
          </p:txBody>
        </p:sp>
        <p:sp>
          <p:nvSpPr>
            <p:cNvPr id="158" name="Rektangel 76"/>
            <p:cNvSpPr>
              <a:spLocks noChangeArrowheads="1"/>
            </p:cNvSpPr>
            <p:nvPr/>
          </p:nvSpPr>
          <p:spPr bwMode="auto">
            <a:xfrm>
              <a:off x="2058988" y="297021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97</a:t>
              </a:r>
            </a:p>
          </p:txBody>
        </p:sp>
        <p:sp>
          <p:nvSpPr>
            <p:cNvPr id="159" name="Rektangel 76"/>
            <p:cNvSpPr>
              <a:spLocks noChangeArrowheads="1"/>
            </p:cNvSpPr>
            <p:nvPr/>
          </p:nvSpPr>
          <p:spPr bwMode="auto">
            <a:xfrm>
              <a:off x="2058988" y="258286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223.5</a:t>
              </a:r>
            </a:p>
          </p:txBody>
        </p:sp>
        <p:sp>
          <p:nvSpPr>
            <p:cNvPr id="160" name="Rektangel 76"/>
            <p:cNvSpPr>
              <a:spLocks noChangeArrowheads="1"/>
            </p:cNvSpPr>
            <p:nvPr/>
          </p:nvSpPr>
          <p:spPr bwMode="auto">
            <a:xfrm>
              <a:off x="2959100" y="6070600"/>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165.8</a:t>
              </a:r>
              <a:endParaRPr lang="en-GB" altLang="en-US" sz="1600" i="0" cap="all" noProof="1">
                <a:solidFill>
                  <a:srgbClr val="FFFFFF"/>
                </a:solidFill>
                <a:latin typeface="Palatino Linotype" panose="02040502050505030304" pitchFamily="18" charset="0"/>
              </a:endParaRPr>
            </a:p>
          </p:txBody>
        </p:sp>
        <p:sp>
          <p:nvSpPr>
            <p:cNvPr id="161" name="Rektangel 76"/>
            <p:cNvSpPr>
              <a:spLocks noChangeArrowheads="1"/>
            </p:cNvSpPr>
            <p:nvPr/>
          </p:nvSpPr>
          <p:spPr bwMode="auto">
            <a:xfrm>
              <a:off x="2959100" y="5738813"/>
              <a:ext cx="1001713" cy="211259"/>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900" i="0" cap="all" noProof="1">
                  <a:solidFill>
                    <a:srgbClr val="003366"/>
                  </a:solidFill>
                  <a:latin typeface="Palatino Linotype" panose="02040502050505030304" pitchFamily="18" charset="0"/>
                </a:rPr>
                <a:t>Multı-country</a:t>
              </a:r>
            </a:p>
          </p:txBody>
        </p:sp>
        <p:sp>
          <p:nvSpPr>
            <p:cNvPr id="162" name="Rektangel 76"/>
            <p:cNvSpPr>
              <a:spLocks noChangeArrowheads="1"/>
            </p:cNvSpPr>
            <p:nvPr/>
          </p:nvSpPr>
          <p:spPr bwMode="auto">
            <a:xfrm>
              <a:off x="2959100" y="535781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a:t>
              </a:r>
            </a:p>
          </p:txBody>
        </p:sp>
        <p:sp>
          <p:nvSpPr>
            <p:cNvPr id="163" name="Rektangel 76"/>
            <p:cNvSpPr>
              <a:spLocks noChangeArrowheads="1"/>
            </p:cNvSpPr>
            <p:nvPr/>
          </p:nvSpPr>
          <p:spPr bwMode="auto">
            <a:xfrm>
              <a:off x="2959100" y="495776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38</a:t>
              </a:r>
            </a:p>
          </p:txBody>
        </p:sp>
        <p:sp>
          <p:nvSpPr>
            <p:cNvPr id="164" name="Rektangel 76"/>
            <p:cNvSpPr>
              <a:spLocks noChangeArrowheads="1"/>
            </p:cNvSpPr>
            <p:nvPr/>
          </p:nvSpPr>
          <p:spPr bwMode="auto">
            <a:xfrm>
              <a:off x="2959100" y="4543425"/>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63.8</a:t>
              </a:r>
            </a:p>
          </p:txBody>
        </p:sp>
        <p:sp>
          <p:nvSpPr>
            <p:cNvPr id="165" name="Rektangel 76"/>
            <p:cNvSpPr>
              <a:spLocks noChangeArrowheads="1"/>
            </p:cNvSpPr>
            <p:nvPr/>
          </p:nvSpPr>
          <p:spPr bwMode="auto">
            <a:xfrm>
              <a:off x="2959100" y="4148138"/>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a:t>
              </a:r>
            </a:p>
          </p:txBody>
        </p:sp>
        <p:sp>
          <p:nvSpPr>
            <p:cNvPr id="166" name="Rektangel 76"/>
            <p:cNvSpPr>
              <a:spLocks noChangeArrowheads="1"/>
            </p:cNvSpPr>
            <p:nvPr/>
          </p:nvSpPr>
          <p:spPr bwMode="auto">
            <a:xfrm>
              <a:off x="2959100" y="3767138"/>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a:t>
              </a:r>
            </a:p>
          </p:txBody>
        </p:sp>
        <p:sp>
          <p:nvSpPr>
            <p:cNvPr id="167" name="Rektangel 76"/>
            <p:cNvSpPr>
              <a:spLocks noChangeArrowheads="1"/>
            </p:cNvSpPr>
            <p:nvPr/>
          </p:nvSpPr>
          <p:spPr bwMode="auto">
            <a:xfrm>
              <a:off x="2959100" y="3378200"/>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a:t>
              </a:r>
            </a:p>
          </p:txBody>
        </p:sp>
        <p:sp>
          <p:nvSpPr>
            <p:cNvPr id="168" name="Rektangel 76"/>
            <p:cNvSpPr>
              <a:spLocks noChangeArrowheads="1"/>
            </p:cNvSpPr>
            <p:nvPr/>
          </p:nvSpPr>
          <p:spPr bwMode="auto">
            <a:xfrm>
              <a:off x="2959100" y="297021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33</a:t>
              </a:r>
            </a:p>
          </p:txBody>
        </p:sp>
        <p:sp>
          <p:nvSpPr>
            <p:cNvPr id="169" name="Rektangel 76"/>
            <p:cNvSpPr>
              <a:spLocks noChangeArrowheads="1"/>
            </p:cNvSpPr>
            <p:nvPr/>
          </p:nvSpPr>
          <p:spPr bwMode="auto">
            <a:xfrm>
              <a:off x="2959100" y="258286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31</a:t>
              </a:r>
            </a:p>
          </p:txBody>
        </p:sp>
        <p:sp>
          <p:nvSpPr>
            <p:cNvPr id="170" name="Rektangel 76"/>
            <p:cNvSpPr>
              <a:spLocks noChangeArrowheads="1"/>
            </p:cNvSpPr>
            <p:nvPr/>
          </p:nvSpPr>
          <p:spPr bwMode="auto">
            <a:xfrm>
              <a:off x="4845050" y="6070600"/>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664</a:t>
              </a:r>
              <a:endParaRPr lang="en-GB" altLang="en-US" sz="1600" i="0" cap="all" noProof="1">
                <a:solidFill>
                  <a:srgbClr val="FFFFFF"/>
                </a:solidFill>
                <a:latin typeface="Palatino Linotype" panose="02040502050505030304" pitchFamily="18" charset="0"/>
              </a:endParaRPr>
            </a:p>
          </p:txBody>
        </p:sp>
        <p:sp>
          <p:nvSpPr>
            <p:cNvPr id="171" name="Rektangel 76"/>
            <p:cNvSpPr>
              <a:spLocks noChangeArrowheads="1"/>
            </p:cNvSpPr>
            <p:nvPr/>
          </p:nvSpPr>
          <p:spPr bwMode="auto">
            <a:xfrm>
              <a:off x="4845050" y="5738813"/>
              <a:ext cx="1000125" cy="211259"/>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900" i="0" cap="all" noProof="1">
                  <a:solidFill>
                    <a:srgbClr val="003366"/>
                  </a:solidFill>
                  <a:latin typeface="Palatino Linotype" panose="02040502050505030304" pitchFamily="18" charset="0"/>
                </a:rPr>
                <a:t>Multı-country</a:t>
              </a:r>
            </a:p>
          </p:txBody>
        </p:sp>
        <p:sp>
          <p:nvSpPr>
            <p:cNvPr id="172" name="Rektangel 76"/>
            <p:cNvSpPr>
              <a:spLocks noChangeArrowheads="1"/>
            </p:cNvSpPr>
            <p:nvPr/>
          </p:nvSpPr>
          <p:spPr bwMode="auto">
            <a:xfrm>
              <a:off x="4845050" y="535781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106</a:t>
              </a:r>
            </a:p>
          </p:txBody>
        </p:sp>
        <p:sp>
          <p:nvSpPr>
            <p:cNvPr id="173" name="Rektangel 76"/>
            <p:cNvSpPr>
              <a:spLocks noChangeArrowheads="1"/>
            </p:cNvSpPr>
            <p:nvPr/>
          </p:nvSpPr>
          <p:spPr bwMode="auto">
            <a:xfrm>
              <a:off x="4845050" y="495776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53</a:t>
              </a:r>
            </a:p>
          </p:txBody>
        </p:sp>
        <p:sp>
          <p:nvSpPr>
            <p:cNvPr id="174" name="Rektangel 76"/>
            <p:cNvSpPr>
              <a:spLocks noChangeArrowheads="1"/>
            </p:cNvSpPr>
            <p:nvPr/>
          </p:nvSpPr>
          <p:spPr bwMode="auto">
            <a:xfrm>
              <a:off x="4845050" y="4543425"/>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73</a:t>
              </a:r>
            </a:p>
          </p:txBody>
        </p:sp>
        <p:sp>
          <p:nvSpPr>
            <p:cNvPr id="175" name="Rektangel 76"/>
            <p:cNvSpPr>
              <a:spLocks noChangeArrowheads="1"/>
            </p:cNvSpPr>
            <p:nvPr/>
          </p:nvSpPr>
          <p:spPr bwMode="auto">
            <a:xfrm>
              <a:off x="4845050" y="4148138"/>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a:t>
              </a:r>
            </a:p>
          </p:txBody>
        </p:sp>
        <p:sp>
          <p:nvSpPr>
            <p:cNvPr id="176" name="Rektangel 76"/>
            <p:cNvSpPr>
              <a:spLocks noChangeArrowheads="1"/>
            </p:cNvSpPr>
            <p:nvPr/>
          </p:nvSpPr>
          <p:spPr bwMode="auto">
            <a:xfrm>
              <a:off x="4845050" y="3767138"/>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113</a:t>
              </a:r>
            </a:p>
          </p:txBody>
        </p:sp>
        <p:sp>
          <p:nvSpPr>
            <p:cNvPr id="177" name="Rektangel 76"/>
            <p:cNvSpPr>
              <a:spLocks noChangeArrowheads="1"/>
            </p:cNvSpPr>
            <p:nvPr/>
          </p:nvSpPr>
          <p:spPr bwMode="auto">
            <a:xfrm>
              <a:off x="4845050" y="3378200"/>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113</a:t>
              </a:r>
            </a:p>
          </p:txBody>
        </p:sp>
        <p:sp>
          <p:nvSpPr>
            <p:cNvPr id="178" name="Rektangel 76"/>
            <p:cNvSpPr>
              <a:spLocks noChangeArrowheads="1"/>
            </p:cNvSpPr>
            <p:nvPr/>
          </p:nvSpPr>
          <p:spPr bwMode="auto">
            <a:xfrm>
              <a:off x="4845050" y="297021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83</a:t>
              </a:r>
            </a:p>
          </p:txBody>
        </p:sp>
        <p:sp>
          <p:nvSpPr>
            <p:cNvPr id="179" name="Rektangel 76"/>
            <p:cNvSpPr>
              <a:spLocks noChangeArrowheads="1"/>
            </p:cNvSpPr>
            <p:nvPr/>
          </p:nvSpPr>
          <p:spPr bwMode="auto">
            <a:xfrm>
              <a:off x="4845050" y="258286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123</a:t>
              </a:r>
            </a:p>
          </p:txBody>
        </p:sp>
        <p:sp>
          <p:nvSpPr>
            <p:cNvPr id="180" name="Rektangel 76"/>
            <p:cNvSpPr>
              <a:spLocks noChangeArrowheads="1"/>
            </p:cNvSpPr>
            <p:nvPr/>
          </p:nvSpPr>
          <p:spPr bwMode="auto">
            <a:xfrm>
              <a:off x="5762625" y="6070600"/>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270.5</a:t>
              </a:r>
              <a:endParaRPr lang="en-GB" altLang="en-US" sz="1600" i="0" cap="all" noProof="1">
                <a:solidFill>
                  <a:srgbClr val="FFFFFF"/>
                </a:solidFill>
                <a:latin typeface="Palatino Linotype" panose="02040502050505030304" pitchFamily="18" charset="0"/>
              </a:endParaRPr>
            </a:p>
          </p:txBody>
        </p:sp>
        <p:sp>
          <p:nvSpPr>
            <p:cNvPr id="181" name="Rektangel 76"/>
            <p:cNvSpPr>
              <a:spLocks noChangeArrowheads="1"/>
            </p:cNvSpPr>
            <p:nvPr/>
          </p:nvSpPr>
          <p:spPr bwMode="auto">
            <a:xfrm>
              <a:off x="5762625" y="5738813"/>
              <a:ext cx="1001713" cy="211259"/>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900" i="0" cap="all" noProof="1">
                  <a:solidFill>
                    <a:srgbClr val="003366"/>
                  </a:solidFill>
                  <a:latin typeface="Palatino Linotype" panose="02040502050505030304" pitchFamily="18" charset="0"/>
                </a:rPr>
                <a:t>Multı-country</a:t>
              </a:r>
            </a:p>
          </p:txBody>
        </p:sp>
        <p:sp>
          <p:nvSpPr>
            <p:cNvPr id="182" name="Rektangel 76"/>
            <p:cNvSpPr>
              <a:spLocks noChangeArrowheads="1"/>
            </p:cNvSpPr>
            <p:nvPr/>
          </p:nvSpPr>
          <p:spPr bwMode="auto">
            <a:xfrm>
              <a:off x="5762625" y="535781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52.4</a:t>
              </a:r>
            </a:p>
          </p:txBody>
        </p:sp>
        <p:sp>
          <p:nvSpPr>
            <p:cNvPr id="183" name="Rektangel 76"/>
            <p:cNvSpPr>
              <a:spLocks noChangeArrowheads="1"/>
            </p:cNvSpPr>
            <p:nvPr/>
          </p:nvSpPr>
          <p:spPr bwMode="auto">
            <a:xfrm>
              <a:off x="5762625" y="495776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28.1</a:t>
              </a:r>
            </a:p>
          </p:txBody>
        </p:sp>
        <p:sp>
          <p:nvSpPr>
            <p:cNvPr id="184" name="Rektangel 76"/>
            <p:cNvSpPr>
              <a:spLocks noChangeArrowheads="1"/>
            </p:cNvSpPr>
            <p:nvPr/>
          </p:nvSpPr>
          <p:spPr bwMode="auto">
            <a:xfrm>
              <a:off x="5762625" y="4543425"/>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21.2</a:t>
              </a:r>
            </a:p>
          </p:txBody>
        </p:sp>
        <p:sp>
          <p:nvSpPr>
            <p:cNvPr id="185" name="Rektangel 76"/>
            <p:cNvSpPr>
              <a:spLocks noChangeArrowheads="1"/>
            </p:cNvSpPr>
            <p:nvPr/>
          </p:nvSpPr>
          <p:spPr bwMode="auto">
            <a:xfrm>
              <a:off x="5762625" y="4148138"/>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a:t>
              </a:r>
            </a:p>
          </p:txBody>
        </p:sp>
        <p:sp>
          <p:nvSpPr>
            <p:cNvPr id="186" name="Rektangel 76"/>
            <p:cNvSpPr>
              <a:spLocks noChangeArrowheads="1"/>
            </p:cNvSpPr>
            <p:nvPr/>
          </p:nvSpPr>
          <p:spPr bwMode="auto">
            <a:xfrm>
              <a:off x="5762625" y="3767138"/>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32.1</a:t>
              </a:r>
            </a:p>
          </p:txBody>
        </p:sp>
        <p:sp>
          <p:nvSpPr>
            <p:cNvPr id="187" name="Rektangel 76"/>
            <p:cNvSpPr>
              <a:spLocks noChangeArrowheads="1"/>
            </p:cNvSpPr>
            <p:nvPr/>
          </p:nvSpPr>
          <p:spPr bwMode="auto">
            <a:xfrm>
              <a:off x="5762625" y="3378200"/>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37.5</a:t>
              </a:r>
            </a:p>
          </p:txBody>
        </p:sp>
        <p:sp>
          <p:nvSpPr>
            <p:cNvPr id="188" name="Rektangel 76"/>
            <p:cNvSpPr>
              <a:spLocks noChangeArrowheads="1"/>
            </p:cNvSpPr>
            <p:nvPr/>
          </p:nvSpPr>
          <p:spPr bwMode="auto">
            <a:xfrm>
              <a:off x="5762625" y="297021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52.3</a:t>
              </a:r>
            </a:p>
          </p:txBody>
        </p:sp>
        <p:sp>
          <p:nvSpPr>
            <p:cNvPr id="189" name="Rektangel 76"/>
            <p:cNvSpPr>
              <a:spLocks noChangeArrowheads="1"/>
            </p:cNvSpPr>
            <p:nvPr/>
          </p:nvSpPr>
          <p:spPr bwMode="auto">
            <a:xfrm>
              <a:off x="5762625" y="258286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46.9</a:t>
              </a:r>
            </a:p>
          </p:txBody>
        </p:sp>
        <p:sp>
          <p:nvSpPr>
            <p:cNvPr id="190" name="Rektangel 76"/>
            <p:cNvSpPr>
              <a:spLocks noChangeArrowheads="1"/>
            </p:cNvSpPr>
            <p:nvPr/>
          </p:nvSpPr>
          <p:spPr bwMode="auto">
            <a:xfrm>
              <a:off x="6716713" y="6070600"/>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1508</a:t>
              </a:r>
              <a:endParaRPr lang="en-GB" altLang="en-US" sz="1600" i="0" cap="all" noProof="1">
                <a:solidFill>
                  <a:srgbClr val="FFFFFF"/>
                </a:solidFill>
                <a:latin typeface="Palatino Linotype" panose="02040502050505030304" pitchFamily="18" charset="0"/>
              </a:endParaRPr>
            </a:p>
          </p:txBody>
        </p:sp>
        <p:sp>
          <p:nvSpPr>
            <p:cNvPr id="191" name="Rektangel 76"/>
            <p:cNvSpPr>
              <a:spLocks noChangeArrowheads="1"/>
            </p:cNvSpPr>
            <p:nvPr/>
          </p:nvSpPr>
          <p:spPr bwMode="auto">
            <a:xfrm>
              <a:off x="6716713" y="5738813"/>
              <a:ext cx="1000125" cy="211259"/>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900" i="0" cap="all" noProof="1">
                  <a:solidFill>
                    <a:srgbClr val="003366"/>
                  </a:solidFill>
                  <a:latin typeface="Palatino Linotype" panose="02040502050505030304" pitchFamily="18" charset="0"/>
                </a:rPr>
                <a:t>Multı-country</a:t>
              </a:r>
            </a:p>
          </p:txBody>
        </p:sp>
        <p:sp>
          <p:nvSpPr>
            <p:cNvPr id="192" name="Rektangel 76"/>
            <p:cNvSpPr>
              <a:spLocks noChangeArrowheads="1"/>
            </p:cNvSpPr>
            <p:nvPr/>
          </p:nvSpPr>
          <p:spPr bwMode="auto">
            <a:xfrm>
              <a:off x="6716713" y="535781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210</a:t>
              </a:r>
            </a:p>
          </p:txBody>
        </p:sp>
        <p:sp>
          <p:nvSpPr>
            <p:cNvPr id="193" name="Rektangel 76"/>
            <p:cNvSpPr>
              <a:spLocks noChangeArrowheads="1"/>
            </p:cNvSpPr>
            <p:nvPr/>
          </p:nvSpPr>
          <p:spPr bwMode="auto">
            <a:xfrm>
              <a:off x="6716713" y="495776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190</a:t>
              </a:r>
            </a:p>
          </p:txBody>
        </p:sp>
        <p:sp>
          <p:nvSpPr>
            <p:cNvPr id="194" name="Rektangel 76"/>
            <p:cNvSpPr>
              <a:spLocks noChangeArrowheads="1"/>
            </p:cNvSpPr>
            <p:nvPr/>
          </p:nvSpPr>
          <p:spPr bwMode="auto">
            <a:xfrm>
              <a:off x="6716713" y="4543425"/>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105</a:t>
              </a:r>
            </a:p>
          </p:txBody>
        </p:sp>
        <p:sp>
          <p:nvSpPr>
            <p:cNvPr id="195" name="Rektangel 76"/>
            <p:cNvSpPr>
              <a:spLocks noChangeArrowheads="1"/>
            </p:cNvSpPr>
            <p:nvPr/>
          </p:nvSpPr>
          <p:spPr bwMode="auto">
            <a:xfrm>
              <a:off x="6716713" y="4148138"/>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125</a:t>
              </a:r>
            </a:p>
          </p:txBody>
        </p:sp>
        <p:sp>
          <p:nvSpPr>
            <p:cNvPr id="196" name="Rektangel 76"/>
            <p:cNvSpPr>
              <a:spLocks noChangeArrowheads="1"/>
            </p:cNvSpPr>
            <p:nvPr/>
          </p:nvSpPr>
          <p:spPr bwMode="auto">
            <a:xfrm>
              <a:off x="6716713" y="3767138"/>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175</a:t>
              </a:r>
            </a:p>
          </p:txBody>
        </p:sp>
        <p:sp>
          <p:nvSpPr>
            <p:cNvPr id="197" name="Rektangel 76"/>
            <p:cNvSpPr>
              <a:spLocks noChangeArrowheads="1"/>
            </p:cNvSpPr>
            <p:nvPr/>
          </p:nvSpPr>
          <p:spPr bwMode="auto">
            <a:xfrm>
              <a:off x="6716713" y="3378200"/>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160</a:t>
              </a:r>
            </a:p>
          </p:txBody>
        </p:sp>
        <p:sp>
          <p:nvSpPr>
            <p:cNvPr id="198" name="Rektangel 76"/>
            <p:cNvSpPr>
              <a:spLocks noChangeArrowheads="1"/>
            </p:cNvSpPr>
            <p:nvPr/>
          </p:nvSpPr>
          <p:spPr bwMode="auto">
            <a:xfrm>
              <a:off x="6716713" y="297021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265</a:t>
              </a:r>
            </a:p>
          </p:txBody>
        </p:sp>
        <p:sp>
          <p:nvSpPr>
            <p:cNvPr id="199" name="Rektangel 76"/>
            <p:cNvSpPr>
              <a:spLocks noChangeArrowheads="1"/>
            </p:cNvSpPr>
            <p:nvPr/>
          </p:nvSpPr>
          <p:spPr bwMode="auto">
            <a:xfrm>
              <a:off x="6716713" y="2582863"/>
              <a:ext cx="1000125"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278</a:t>
              </a:r>
            </a:p>
          </p:txBody>
        </p:sp>
        <p:sp>
          <p:nvSpPr>
            <p:cNvPr id="200" name="Rektangel 76"/>
            <p:cNvSpPr>
              <a:spLocks noChangeArrowheads="1"/>
            </p:cNvSpPr>
            <p:nvPr/>
          </p:nvSpPr>
          <p:spPr bwMode="auto">
            <a:xfrm>
              <a:off x="7632700" y="6070600"/>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4453.9</a:t>
              </a:r>
              <a:endParaRPr lang="en-GB" altLang="en-US" sz="1600" i="0" cap="all" noProof="1">
                <a:solidFill>
                  <a:srgbClr val="FFFFFF"/>
                </a:solidFill>
                <a:latin typeface="Palatino Linotype" panose="02040502050505030304" pitchFamily="18" charset="0"/>
              </a:endParaRPr>
            </a:p>
          </p:txBody>
        </p:sp>
        <p:sp>
          <p:nvSpPr>
            <p:cNvPr id="201" name="Rektangel 76"/>
            <p:cNvSpPr>
              <a:spLocks noChangeArrowheads="1"/>
            </p:cNvSpPr>
            <p:nvPr/>
          </p:nvSpPr>
          <p:spPr bwMode="auto">
            <a:xfrm>
              <a:off x="7632700" y="5738813"/>
              <a:ext cx="1001713" cy="211259"/>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900" i="0" cap="all" noProof="1">
                  <a:solidFill>
                    <a:srgbClr val="003366"/>
                  </a:solidFill>
                  <a:latin typeface="Palatino Linotype" panose="02040502050505030304" pitchFamily="18" charset="0"/>
                </a:rPr>
                <a:t>Multı-country</a:t>
              </a:r>
            </a:p>
          </p:txBody>
        </p:sp>
        <p:sp>
          <p:nvSpPr>
            <p:cNvPr id="202" name="Rektangel 76"/>
            <p:cNvSpPr>
              <a:spLocks noChangeArrowheads="1"/>
            </p:cNvSpPr>
            <p:nvPr/>
          </p:nvSpPr>
          <p:spPr bwMode="auto">
            <a:xfrm>
              <a:off x="7632700" y="535781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912</a:t>
              </a:r>
            </a:p>
          </p:txBody>
        </p:sp>
        <p:sp>
          <p:nvSpPr>
            <p:cNvPr id="203" name="Rektangel 76"/>
            <p:cNvSpPr>
              <a:spLocks noChangeArrowheads="1"/>
            </p:cNvSpPr>
            <p:nvPr/>
          </p:nvSpPr>
          <p:spPr bwMode="auto">
            <a:xfrm>
              <a:off x="7632700" y="495776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435</a:t>
              </a:r>
            </a:p>
          </p:txBody>
        </p:sp>
        <p:sp>
          <p:nvSpPr>
            <p:cNvPr id="204" name="Rektangel 76"/>
            <p:cNvSpPr>
              <a:spLocks noChangeArrowheads="1"/>
            </p:cNvSpPr>
            <p:nvPr/>
          </p:nvSpPr>
          <p:spPr bwMode="auto">
            <a:xfrm>
              <a:off x="7632700" y="4543425"/>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345</a:t>
              </a:r>
            </a:p>
          </p:txBody>
        </p:sp>
        <p:sp>
          <p:nvSpPr>
            <p:cNvPr id="205" name="Rektangel 76"/>
            <p:cNvSpPr>
              <a:spLocks noChangeArrowheads="1"/>
            </p:cNvSpPr>
            <p:nvPr/>
          </p:nvSpPr>
          <p:spPr bwMode="auto">
            <a:xfrm>
              <a:off x="7632700" y="4148138"/>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93.5</a:t>
              </a:r>
            </a:p>
          </p:txBody>
        </p:sp>
        <p:sp>
          <p:nvSpPr>
            <p:cNvPr id="206" name="Rektangel 76"/>
            <p:cNvSpPr>
              <a:spLocks noChangeArrowheads="1"/>
            </p:cNvSpPr>
            <p:nvPr/>
          </p:nvSpPr>
          <p:spPr bwMode="auto">
            <a:xfrm>
              <a:off x="7632700" y="3767138"/>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442.8</a:t>
              </a:r>
            </a:p>
          </p:txBody>
        </p:sp>
        <p:sp>
          <p:nvSpPr>
            <p:cNvPr id="207" name="Rektangel 76"/>
            <p:cNvSpPr>
              <a:spLocks noChangeArrowheads="1"/>
            </p:cNvSpPr>
            <p:nvPr/>
          </p:nvSpPr>
          <p:spPr bwMode="auto">
            <a:xfrm>
              <a:off x="7632700" y="3378200"/>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644.6</a:t>
              </a:r>
            </a:p>
          </p:txBody>
        </p:sp>
        <p:sp>
          <p:nvSpPr>
            <p:cNvPr id="208" name="Rektangel 76"/>
            <p:cNvSpPr>
              <a:spLocks noChangeArrowheads="1"/>
            </p:cNvSpPr>
            <p:nvPr/>
          </p:nvSpPr>
          <p:spPr bwMode="auto">
            <a:xfrm>
              <a:off x="7632700" y="297021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624.9</a:t>
              </a:r>
            </a:p>
          </p:txBody>
        </p:sp>
        <p:sp>
          <p:nvSpPr>
            <p:cNvPr id="209" name="Rektangel 76"/>
            <p:cNvSpPr>
              <a:spLocks noChangeArrowheads="1"/>
            </p:cNvSpPr>
            <p:nvPr/>
          </p:nvSpPr>
          <p:spPr bwMode="auto">
            <a:xfrm>
              <a:off x="7632700" y="258286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956.5</a:t>
              </a:r>
            </a:p>
          </p:txBody>
        </p:sp>
        <p:sp>
          <p:nvSpPr>
            <p:cNvPr id="210" name="Rektangel 76"/>
            <p:cNvSpPr>
              <a:spLocks noChangeArrowheads="1"/>
            </p:cNvSpPr>
            <p:nvPr/>
          </p:nvSpPr>
          <p:spPr bwMode="auto">
            <a:xfrm>
              <a:off x="3930650" y="6070600"/>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645.5</a:t>
              </a:r>
              <a:endParaRPr lang="en-GB" altLang="en-US" sz="1600" i="0" cap="all" noProof="1">
                <a:solidFill>
                  <a:srgbClr val="FFFFFF"/>
                </a:solidFill>
                <a:latin typeface="Palatino Linotype" panose="02040502050505030304" pitchFamily="18" charset="0"/>
              </a:endParaRPr>
            </a:p>
          </p:txBody>
        </p:sp>
        <p:sp>
          <p:nvSpPr>
            <p:cNvPr id="211" name="Rektangel 76"/>
            <p:cNvSpPr>
              <a:spLocks noChangeArrowheads="1"/>
            </p:cNvSpPr>
            <p:nvPr/>
          </p:nvSpPr>
          <p:spPr bwMode="auto">
            <a:xfrm>
              <a:off x="3930650" y="5738813"/>
              <a:ext cx="1001713" cy="211259"/>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900" i="0" cap="all" noProof="1">
                  <a:solidFill>
                    <a:srgbClr val="003366"/>
                  </a:solidFill>
                  <a:latin typeface="Palatino Linotype" panose="02040502050505030304" pitchFamily="18" charset="0"/>
                </a:rPr>
                <a:t>Multı-country</a:t>
              </a:r>
            </a:p>
          </p:txBody>
        </p:sp>
        <p:sp>
          <p:nvSpPr>
            <p:cNvPr id="212" name="Rektangel 76"/>
            <p:cNvSpPr>
              <a:spLocks noChangeArrowheads="1"/>
            </p:cNvSpPr>
            <p:nvPr/>
          </p:nvSpPr>
          <p:spPr bwMode="auto">
            <a:xfrm>
              <a:off x="3930650" y="535781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79.7</a:t>
              </a:r>
            </a:p>
          </p:txBody>
        </p:sp>
        <p:sp>
          <p:nvSpPr>
            <p:cNvPr id="213" name="Rektangel 76"/>
            <p:cNvSpPr>
              <a:spLocks noChangeArrowheads="1"/>
            </p:cNvSpPr>
            <p:nvPr/>
          </p:nvSpPr>
          <p:spPr bwMode="auto">
            <a:xfrm>
              <a:off x="3930650" y="495776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94.2</a:t>
              </a:r>
            </a:p>
          </p:txBody>
        </p:sp>
        <p:sp>
          <p:nvSpPr>
            <p:cNvPr id="214" name="Rektangel 76"/>
            <p:cNvSpPr>
              <a:spLocks noChangeArrowheads="1"/>
            </p:cNvSpPr>
            <p:nvPr/>
          </p:nvSpPr>
          <p:spPr bwMode="auto">
            <a:xfrm>
              <a:off x="3930650" y="4543425"/>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133</a:t>
              </a:r>
            </a:p>
          </p:txBody>
        </p:sp>
        <p:sp>
          <p:nvSpPr>
            <p:cNvPr id="215" name="Rektangel 76"/>
            <p:cNvSpPr>
              <a:spLocks noChangeArrowheads="1"/>
            </p:cNvSpPr>
            <p:nvPr/>
          </p:nvSpPr>
          <p:spPr bwMode="auto">
            <a:xfrm>
              <a:off x="3930650" y="4148138"/>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100</a:t>
              </a:r>
            </a:p>
          </p:txBody>
        </p:sp>
        <p:sp>
          <p:nvSpPr>
            <p:cNvPr id="216" name="Rektangel 76"/>
            <p:cNvSpPr>
              <a:spLocks noChangeArrowheads="1"/>
            </p:cNvSpPr>
            <p:nvPr/>
          </p:nvSpPr>
          <p:spPr bwMode="auto">
            <a:xfrm>
              <a:off x="3930650" y="3767138"/>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a:t>
              </a:r>
            </a:p>
          </p:txBody>
        </p:sp>
        <p:sp>
          <p:nvSpPr>
            <p:cNvPr id="217" name="Rektangel 76"/>
            <p:cNvSpPr>
              <a:spLocks noChangeArrowheads="1"/>
            </p:cNvSpPr>
            <p:nvPr/>
          </p:nvSpPr>
          <p:spPr bwMode="auto">
            <a:xfrm>
              <a:off x="3930650" y="3378200"/>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a:t>
              </a:r>
            </a:p>
          </p:txBody>
        </p:sp>
        <p:sp>
          <p:nvSpPr>
            <p:cNvPr id="218" name="Rektangel 76"/>
            <p:cNvSpPr>
              <a:spLocks noChangeArrowheads="1"/>
            </p:cNvSpPr>
            <p:nvPr/>
          </p:nvSpPr>
          <p:spPr bwMode="auto">
            <a:xfrm>
              <a:off x="3930650" y="297021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123</a:t>
              </a:r>
            </a:p>
          </p:txBody>
        </p:sp>
        <p:sp>
          <p:nvSpPr>
            <p:cNvPr id="219" name="Rektangel 76"/>
            <p:cNvSpPr>
              <a:spLocks noChangeArrowheads="1"/>
            </p:cNvSpPr>
            <p:nvPr/>
          </p:nvSpPr>
          <p:spPr bwMode="auto">
            <a:xfrm>
              <a:off x="3930650" y="2582863"/>
              <a:ext cx="1001713" cy="309847"/>
            </a:xfrm>
            <a:prstGeom prst="rect">
              <a:avLst/>
            </a:prstGeom>
            <a:noFill/>
            <a:ln>
              <a:noFill/>
            </a:ln>
            <a:extLst/>
          </p:spPr>
          <p:txBody>
            <a:bodyPr>
              <a:spAutoFit/>
            </a:bodyPr>
            <a:lstStyle>
              <a:lvl1pPr>
                <a:spcBef>
                  <a:spcPct val="20000"/>
                </a:spcBef>
                <a:buClr>
                  <a:srgbClr val="000096"/>
                </a:buClr>
                <a:buChar char="•"/>
                <a:defRPr sz="2000" i="1">
                  <a:solidFill>
                    <a:srgbClr val="0064FA"/>
                  </a:solidFill>
                  <a:latin typeface="Verdana" pitchFamily="34" charset="0"/>
                </a:defRPr>
              </a:lvl1pPr>
              <a:lvl2pPr marL="742950" indent="-285750">
                <a:spcBef>
                  <a:spcPct val="20000"/>
                </a:spcBef>
                <a:buClr>
                  <a:srgbClr val="0064FA"/>
                </a:buClr>
                <a:buFont typeface="Verdana" pitchFamily="34" charset="0"/>
                <a:buChar char="»"/>
                <a:defRPr>
                  <a:solidFill>
                    <a:srgbClr val="0096FA"/>
                  </a:solidFill>
                  <a:latin typeface="Verdana" pitchFamily="34" charset="0"/>
                </a:defRPr>
              </a:lvl2pPr>
              <a:lvl3pPr marL="1143000" indent="-228600">
                <a:spcBef>
                  <a:spcPct val="20000"/>
                </a:spcBef>
                <a:buClr>
                  <a:srgbClr val="0096FA"/>
                </a:buClr>
                <a:buFont typeface="Verdana" pitchFamily="34" charset="0"/>
                <a:buChar char="−"/>
                <a:defRPr sz="1400">
                  <a:solidFill>
                    <a:srgbClr val="003296"/>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rgbClr val="0099FF"/>
                </a:buClr>
                <a:buFont typeface="Verdana" pitchFamily="34" charset="0"/>
                <a:buChar char="»"/>
                <a:defRPr sz="1600">
                  <a:solidFill>
                    <a:srgbClr val="0099FF"/>
                  </a:solidFill>
                  <a:latin typeface="Verdana" pitchFamily="34" charset="0"/>
                </a:defRPr>
              </a:lvl5pPr>
              <a:lvl6pPr marL="25146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6pPr>
              <a:lvl7pPr marL="29718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7pPr>
              <a:lvl8pPr marL="34290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8pPr>
              <a:lvl9pPr marL="3886200" indent="-228600" eaLnBrk="0" fontAlgn="base" hangingPunct="0">
                <a:spcBef>
                  <a:spcPct val="20000"/>
                </a:spcBef>
                <a:spcAft>
                  <a:spcPct val="0"/>
                </a:spcAft>
                <a:buClr>
                  <a:srgbClr val="0099FF"/>
                </a:buClr>
                <a:buFont typeface="Verdana" pitchFamily="34" charset="0"/>
                <a:buChar char="»"/>
                <a:defRPr sz="1600">
                  <a:solidFill>
                    <a:srgbClr val="0099FF"/>
                  </a:solidFill>
                  <a:latin typeface="Verdana" pitchFamily="34" charset="0"/>
                </a:defRPr>
              </a:lvl9pPr>
            </a:lstStyle>
            <a:p>
              <a:pPr algn="ctr" eaLnBrk="1" fontAlgn="auto" hangingPunct="1">
                <a:spcBef>
                  <a:spcPct val="0"/>
                </a:spcBef>
                <a:spcAft>
                  <a:spcPts val="600"/>
                </a:spcAft>
                <a:buClrTx/>
                <a:buFontTx/>
                <a:buNone/>
                <a:defRPr/>
              </a:pPr>
              <a:r>
                <a:rPr lang="en-GB" altLang="en-US" sz="1600" i="0" cap="all" noProof="1">
                  <a:solidFill>
                    <a:srgbClr val="003366"/>
                  </a:solidFill>
                  <a:latin typeface="Palatino Linotype" panose="02040502050505030304" pitchFamily="18" charset="0"/>
                </a:rPr>
                <a:t>111.3</a:t>
              </a:r>
            </a:p>
          </p:txBody>
        </p:sp>
      </p:grpSp>
      <p:graphicFrame>
        <p:nvGraphicFramePr>
          <p:cNvPr id="5" name="Tablo 4"/>
          <p:cNvGraphicFramePr>
            <a:graphicFrameLocks noGrp="1"/>
          </p:cNvGraphicFramePr>
          <p:nvPr>
            <p:extLst>
              <p:ext uri="{D42A27DB-BD31-4B8C-83A1-F6EECF244321}">
                <p14:modId xmlns:p14="http://schemas.microsoft.com/office/powerpoint/2010/main" val="2781822869"/>
              </p:ext>
            </p:extLst>
          </p:nvPr>
        </p:nvGraphicFramePr>
        <p:xfrm>
          <a:off x="504827" y="5877514"/>
          <a:ext cx="11022344" cy="370840"/>
        </p:xfrm>
        <a:graphic>
          <a:graphicData uri="http://schemas.openxmlformats.org/drawingml/2006/table">
            <a:tbl>
              <a:tblPr firstRow="1" bandRow="1">
                <a:tableStyleId>{B301B821-A1FF-4177-AEE7-76D212191A09}</a:tableStyleId>
              </a:tblPr>
              <a:tblGrid>
                <a:gridCol w="2374851">
                  <a:extLst>
                    <a:ext uri="{9D8B030D-6E8A-4147-A177-3AD203B41FA5}">
                      <a16:colId xmlns:a16="http://schemas.microsoft.com/office/drawing/2014/main" val="2764714270"/>
                    </a:ext>
                  </a:extLst>
                </a:gridCol>
                <a:gridCol w="1146412">
                  <a:extLst>
                    <a:ext uri="{9D8B030D-6E8A-4147-A177-3AD203B41FA5}">
                      <a16:colId xmlns:a16="http://schemas.microsoft.com/office/drawing/2014/main" val="256149516"/>
                    </a:ext>
                  </a:extLst>
                </a:gridCol>
                <a:gridCol w="1378423">
                  <a:extLst>
                    <a:ext uri="{9D8B030D-6E8A-4147-A177-3AD203B41FA5}">
                      <a16:colId xmlns:a16="http://schemas.microsoft.com/office/drawing/2014/main" val="1706058702"/>
                    </a:ext>
                  </a:extLst>
                </a:gridCol>
                <a:gridCol w="1228299">
                  <a:extLst>
                    <a:ext uri="{9D8B030D-6E8A-4147-A177-3AD203B41FA5}">
                      <a16:colId xmlns:a16="http://schemas.microsoft.com/office/drawing/2014/main" val="760267732"/>
                    </a:ext>
                  </a:extLst>
                </a:gridCol>
                <a:gridCol w="1201003">
                  <a:extLst>
                    <a:ext uri="{9D8B030D-6E8A-4147-A177-3AD203B41FA5}">
                      <a16:colId xmlns:a16="http://schemas.microsoft.com/office/drawing/2014/main" val="907389990"/>
                    </a:ext>
                  </a:extLst>
                </a:gridCol>
                <a:gridCol w="1310185">
                  <a:extLst>
                    <a:ext uri="{9D8B030D-6E8A-4147-A177-3AD203B41FA5}">
                      <a16:colId xmlns:a16="http://schemas.microsoft.com/office/drawing/2014/main" val="954878960"/>
                    </a:ext>
                  </a:extLst>
                </a:gridCol>
                <a:gridCol w="1310185">
                  <a:extLst>
                    <a:ext uri="{9D8B030D-6E8A-4147-A177-3AD203B41FA5}">
                      <a16:colId xmlns:a16="http://schemas.microsoft.com/office/drawing/2014/main" val="2392091139"/>
                    </a:ext>
                  </a:extLst>
                </a:gridCol>
                <a:gridCol w="1072986">
                  <a:extLst>
                    <a:ext uri="{9D8B030D-6E8A-4147-A177-3AD203B41FA5}">
                      <a16:colId xmlns:a16="http://schemas.microsoft.com/office/drawing/2014/main" val="4142332728"/>
                    </a:ext>
                  </a:extLst>
                </a:gridCol>
              </a:tblGrid>
              <a:tr h="370840">
                <a:tc>
                  <a:txBody>
                    <a:bodyPr/>
                    <a:lstStyle/>
                    <a:p>
                      <a:r>
                        <a:rPr lang="tr-TR" dirty="0" smtClean="0">
                          <a:solidFill>
                            <a:schemeClr val="tx1"/>
                          </a:solidFill>
                        </a:rPr>
                        <a:t>Per</a:t>
                      </a:r>
                      <a:r>
                        <a:rPr lang="tr-TR" baseline="0" dirty="0" smtClean="0">
                          <a:solidFill>
                            <a:schemeClr val="tx1"/>
                          </a:solidFill>
                        </a:rPr>
                        <a:t> </a:t>
                      </a:r>
                      <a:r>
                        <a:rPr lang="tr-TR" baseline="0" dirty="0" err="1" smtClean="0">
                          <a:solidFill>
                            <a:schemeClr val="tx1"/>
                          </a:solidFill>
                        </a:rPr>
                        <a:t>Person</a:t>
                      </a:r>
                      <a:r>
                        <a:rPr lang="tr-TR" baseline="0" dirty="0" smtClean="0">
                          <a:solidFill>
                            <a:schemeClr val="tx1"/>
                          </a:solidFill>
                        </a:rPr>
                        <a:t> (EURO)</a:t>
                      </a:r>
                      <a:endParaRPr lang="tr-TR" dirty="0">
                        <a:solidFill>
                          <a:schemeClr val="tx1"/>
                        </a:solidFill>
                      </a:endParaRPr>
                    </a:p>
                  </a:txBody>
                  <a:tcPr>
                    <a:solidFill>
                      <a:schemeClr val="accent1">
                        <a:lumMod val="20000"/>
                        <a:lumOff val="80000"/>
                      </a:schemeClr>
                    </a:solidFill>
                  </a:tcPr>
                </a:tc>
                <a:tc>
                  <a:txBody>
                    <a:bodyPr/>
                    <a:lstStyle/>
                    <a:p>
                      <a:r>
                        <a:rPr lang="tr-TR" dirty="0" smtClean="0">
                          <a:solidFill>
                            <a:schemeClr val="tx1"/>
                          </a:solidFill>
                        </a:rPr>
                        <a:t>225.89</a:t>
                      </a:r>
                      <a:endParaRPr lang="tr-TR" dirty="0">
                        <a:solidFill>
                          <a:schemeClr val="tx1"/>
                        </a:solidFill>
                      </a:endParaRPr>
                    </a:p>
                  </a:txBody>
                  <a:tcPr>
                    <a:solidFill>
                      <a:schemeClr val="accent1">
                        <a:lumMod val="20000"/>
                        <a:lumOff val="80000"/>
                      </a:schemeClr>
                    </a:solidFill>
                  </a:tcPr>
                </a:tc>
                <a:tc>
                  <a:txBody>
                    <a:bodyPr/>
                    <a:lstStyle/>
                    <a:p>
                      <a:r>
                        <a:rPr lang="tr-TR" dirty="0" smtClean="0">
                          <a:solidFill>
                            <a:schemeClr val="tx1"/>
                          </a:solidFill>
                        </a:rPr>
                        <a:t>47.27</a:t>
                      </a:r>
                      <a:endParaRPr lang="tr-TR" dirty="0">
                        <a:solidFill>
                          <a:schemeClr val="tx1"/>
                        </a:solidFill>
                      </a:endParaRPr>
                    </a:p>
                  </a:txBody>
                  <a:tcPr>
                    <a:solidFill>
                      <a:schemeClr val="accent1">
                        <a:lumMod val="20000"/>
                        <a:lumOff val="80000"/>
                      </a:schemeClr>
                    </a:solidFill>
                  </a:tcPr>
                </a:tc>
                <a:tc>
                  <a:txBody>
                    <a:bodyPr/>
                    <a:lstStyle/>
                    <a:p>
                      <a:r>
                        <a:rPr lang="tr-TR" dirty="0" smtClean="0">
                          <a:solidFill>
                            <a:schemeClr val="tx1"/>
                          </a:solidFill>
                        </a:rPr>
                        <a:t>352.53</a:t>
                      </a:r>
                      <a:endParaRPr lang="tr-TR" dirty="0">
                        <a:solidFill>
                          <a:schemeClr val="tx1"/>
                        </a:solidFill>
                      </a:endParaRPr>
                    </a:p>
                  </a:txBody>
                  <a:tcPr>
                    <a:solidFill>
                      <a:schemeClr val="accent1">
                        <a:lumMod val="20000"/>
                        <a:lumOff val="80000"/>
                      </a:schemeClr>
                    </a:solidFill>
                  </a:tcPr>
                </a:tc>
                <a:tc>
                  <a:txBody>
                    <a:bodyPr/>
                    <a:lstStyle/>
                    <a:p>
                      <a:r>
                        <a:rPr lang="tr-TR" dirty="0" smtClean="0">
                          <a:solidFill>
                            <a:schemeClr val="tx1"/>
                          </a:solidFill>
                        </a:rPr>
                        <a:t>320.15</a:t>
                      </a:r>
                      <a:endParaRPr lang="tr-TR" dirty="0">
                        <a:solidFill>
                          <a:schemeClr val="tx1"/>
                        </a:solidFill>
                      </a:endParaRPr>
                    </a:p>
                  </a:txBody>
                  <a:tcPr>
                    <a:solidFill>
                      <a:schemeClr val="accent1">
                        <a:lumMod val="20000"/>
                        <a:lumOff val="80000"/>
                      </a:schemeClr>
                    </a:solidFill>
                  </a:tcPr>
                </a:tc>
                <a:tc>
                  <a:txBody>
                    <a:bodyPr/>
                    <a:lstStyle/>
                    <a:p>
                      <a:r>
                        <a:rPr lang="tr-TR" dirty="0" smtClean="0">
                          <a:solidFill>
                            <a:schemeClr val="tx1"/>
                          </a:solidFill>
                        </a:rPr>
                        <a:t>434.55</a:t>
                      </a:r>
                      <a:endParaRPr lang="tr-TR" dirty="0">
                        <a:solidFill>
                          <a:schemeClr val="tx1"/>
                        </a:solidFill>
                      </a:endParaRPr>
                    </a:p>
                  </a:txBody>
                  <a:tcPr>
                    <a:solidFill>
                      <a:schemeClr val="accent1">
                        <a:lumMod val="20000"/>
                        <a:lumOff val="80000"/>
                      </a:schemeClr>
                    </a:solidFill>
                  </a:tcPr>
                </a:tc>
                <a:tc>
                  <a:txBody>
                    <a:bodyPr/>
                    <a:lstStyle/>
                    <a:p>
                      <a:r>
                        <a:rPr lang="tr-TR" dirty="0" smtClean="0">
                          <a:solidFill>
                            <a:schemeClr val="tx1"/>
                          </a:solidFill>
                        </a:rPr>
                        <a:t>214,69</a:t>
                      </a:r>
                      <a:endParaRPr lang="tr-TR" dirty="0">
                        <a:solidFill>
                          <a:schemeClr val="tx1"/>
                        </a:solidFill>
                      </a:endParaRPr>
                    </a:p>
                  </a:txBody>
                  <a:tcPr>
                    <a:solidFill>
                      <a:schemeClr val="accent1">
                        <a:lumMod val="20000"/>
                        <a:lumOff val="80000"/>
                      </a:schemeClr>
                    </a:solidFill>
                  </a:tcPr>
                </a:tc>
                <a:tc>
                  <a:txBody>
                    <a:bodyPr/>
                    <a:lstStyle/>
                    <a:p>
                      <a:r>
                        <a:rPr lang="tr-TR" dirty="0" smtClean="0">
                          <a:solidFill>
                            <a:schemeClr val="tx1"/>
                          </a:solidFill>
                        </a:rPr>
                        <a:t>55,80</a:t>
                      </a:r>
                      <a:endParaRPr lang="tr-TR"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906738146"/>
                  </a:ext>
                </a:extLst>
              </a:tr>
            </a:tbl>
          </a:graphicData>
        </a:graphic>
      </p:graphicFrame>
    </p:spTree>
    <p:extLst>
      <p:ext uri="{BB962C8B-B14F-4D97-AF65-F5344CB8AC3E}">
        <p14:creationId xmlns:p14="http://schemas.microsoft.com/office/powerpoint/2010/main" val="405882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rot="10800000">
            <a:off x="1400370" y="3913335"/>
            <a:ext cx="7922534" cy="178499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endParaRPr lang="en-GB" dirty="0">
              <a:solidFill>
                <a:srgbClr val="FFFFFF"/>
              </a:solidFill>
              <a:ea typeface="MS PGothic" pitchFamily="34" charset="-128"/>
            </a:endParaRPr>
          </a:p>
        </p:txBody>
      </p:sp>
      <p:sp>
        <p:nvSpPr>
          <p:cNvPr id="10" name="Rectangle 2"/>
          <p:cNvSpPr txBox="1">
            <a:spLocks noChangeArrowheads="1"/>
          </p:cNvSpPr>
          <p:nvPr/>
        </p:nvSpPr>
        <p:spPr bwMode="auto">
          <a:xfrm>
            <a:off x="848520" y="640190"/>
            <a:ext cx="82931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altLang="fr-FR" sz="2800" b="1" spc="-5" noProof="1">
                <a:solidFill>
                  <a:srgbClr val="C00000"/>
                </a:solidFill>
                <a:latin typeface="Palatino Linotype" panose="02040502050505030304" pitchFamily="18" charset="0"/>
                <a:cs typeface="Calibri"/>
              </a:rPr>
              <a:t>IPA II </a:t>
            </a:r>
            <a:r>
              <a:rPr lang="tr-TR" altLang="fr-FR" sz="2800" b="1" spc="-5" noProof="1" smtClean="0">
                <a:solidFill>
                  <a:srgbClr val="C00000"/>
                </a:solidFill>
                <a:latin typeface="Palatino Linotype" panose="02040502050505030304" pitchFamily="18" charset="0"/>
                <a:cs typeface="Calibri"/>
              </a:rPr>
              <a:t>Legal Background</a:t>
            </a:r>
            <a:endParaRPr lang="en-GB" altLang="fr-FR" sz="2800" b="1" spc="-5" dirty="0">
              <a:solidFill>
                <a:srgbClr val="C00000"/>
              </a:solidFill>
              <a:latin typeface="Palatino Linotype" panose="02040502050505030304" pitchFamily="18" charset="0"/>
              <a:cs typeface="Calibri"/>
            </a:endParaRPr>
          </a:p>
        </p:txBody>
      </p:sp>
      <p:grpSp>
        <p:nvGrpSpPr>
          <p:cNvPr id="16388" name="Group 16387"/>
          <p:cNvGrpSpPr>
            <a:grpSpLocks/>
          </p:cNvGrpSpPr>
          <p:nvPr/>
        </p:nvGrpSpPr>
        <p:grpSpPr bwMode="auto">
          <a:xfrm>
            <a:off x="3987801" y="1241946"/>
            <a:ext cx="5177904" cy="4152379"/>
            <a:chOff x="2492027" y="2406346"/>
            <a:chExt cx="4196111" cy="3701784"/>
          </a:xfrm>
        </p:grpSpPr>
        <p:grpSp>
          <p:nvGrpSpPr>
            <p:cNvPr id="53274" name="Group 2"/>
            <p:cNvGrpSpPr>
              <a:grpSpLocks/>
            </p:cNvGrpSpPr>
            <p:nvPr/>
          </p:nvGrpSpPr>
          <p:grpSpPr bwMode="auto">
            <a:xfrm>
              <a:off x="2492027" y="2406346"/>
              <a:ext cx="4196111" cy="3701784"/>
              <a:chOff x="2217738" y="1040497"/>
              <a:chExt cx="4670479" cy="4455473"/>
            </a:xfrm>
          </p:grpSpPr>
          <p:sp>
            <p:nvSpPr>
              <p:cNvPr id="12" name="Freeform 5"/>
              <p:cNvSpPr>
                <a:spLocks/>
              </p:cNvSpPr>
              <p:nvPr>
                <p:custDataLst>
                  <p:tags r:id="rId11"/>
                </p:custDataLst>
              </p:nvPr>
            </p:nvSpPr>
            <p:spPr bwMode="auto">
              <a:xfrm>
                <a:off x="3497127" y="2402741"/>
                <a:ext cx="2111700" cy="651507"/>
              </a:xfrm>
              <a:custGeom>
                <a:avLst/>
                <a:gdLst/>
                <a:ahLst/>
                <a:cxnLst/>
                <a:rect l="l" t="t" r="r" b="b"/>
                <a:pathLst>
                  <a:path w="1821623" h="563563">
                    <a:moveTo>
                      <a:pt x="295276" y="0"/>
                    </a:moveTo>
                    <a:lnTo>
                      <a:pt x="1526348" y="0"/>
                    </a:lnTo>
                    <a:lnTo>
                      <a:pt x="1821623" y="563563"/>
                    </a:lnTo>
                    <a:lnTo>
                      <a:pt x="0" y="563563"/>
                    </a:lnTo>
                    <a:close/>
                  </a:path>
                </a:pathLst>
              </a:custGeom>
              <a:solidFill>
                <a:schemeClr val="accent4">
                  <a:lumMod val="60000"/>
                  <a:lumOff val="40000"/>
                </a:schemeClr>
              </a:solidFill>
              <a:ln w="8">
                <a:noFill/>
                <a:prstDash val="solid"/>
                <a:round/>
                <a:headEnd/>
                <a:tailEnd/>
              </a:ln>
            </p:spPr>
            <p:txBody>
              <a:bodyPr/>
              <a:lstStyle/>
              <a:p>
                <a:pPr>
                  <a:defRPr/>
                </a:pPr>
                <a:endParaRPr lang="da-DK" dirty="0">
                  <a:solidFill>
                    <a:prstClr val="black"/>
                  </a:solidFill>
                  <a:latin typeface="Calibri"/>
                  <a:ea typeface="ＭＳ Ｐゴシック" charset="0"/>
                </a:endParaRPr>
              </a:p>
            </p:txBody>
          </p:sp>
          <p:sp>
            <p:nvSpPr>
              <p:cNvPr id="13" name="Freeform 6"/>
              <p:cNvSpPr>
                <a:spLocks/>
              </p:cNvSpPr>
              <p:nvPr>
                <p:custDataLst>
                  <p:tags r:id="rId12"/>
                </p:custDataLst>
              </p:nvPr>
            </p:nvSpPr>
            <p:spPr bwMode="auto">
              <a:xfrm>
                <a:off x="3878823" y="1040497"/>
                <a:ext cx="1348307" cy="1287731"/>
              </a:xfrm>
              <a:custGeom>
                <a:avLst/>
                <a:gdLst/>
                <a:ahLst/>
                <a:cxnLst/>
                <a:rect l="l" t="t" r="r" b="b"/>
                <a:pathLst>
                  <a:path w="1164533" h="1111315">
                    <a:moveTo>
                      <a:pt x="582267" y="0"/>
                    </a:moveTo>
                    <a:lnTo>
                      <a:pt x="1164533" y="1111315"/>
                    </a:lnTo>
                    <a:lnTo>
                      <a:pt x="0" y="1111315"/>
                    </a:lnTo>
                    <a:close/>
                  </a:path>
                </a:pathLst>
              </a:custGeom>
              <a:solidFill>
                <a:schemeClr val="accent2">
                  <a:lumMod val="60000"/>
                  <a:lumOff val="40000"/>
                </a:schemeClr>
              </a:solidFill>
              <a:ln w="8">
                <a:noFill/>
                <a:prstDash val="solid"/>
                <a:round/>
                <a:headEnd/>
                <a:tailEnd/>
              </a:ln>
            </p:spPr>
            <p:txBody>
              <a:bodyPr/>
              <a:lstStyle/>
              <a:p>
                <a:pPr>
                  <a:defRPr/>
                </a:pPr>
                <a:endParaRPr lang="da-DK" dirty="0">
                  <a:solidFill>
                    <a:prstClr val="black"/>
                  </a:solidFill>
                  <a:latin typeface="Calibri"/>
                  <a:ea typeface="ＭＳ Ｐゴシック" charset="0"/>
                </a:endParaRPr>
              </a:p>
            </p:txBody>
          </p:sp>
          <p:sp>
            <p:nvSpPr>
              <p:cNvPr id="53284" name="Freeform 7"/>
              <p:cNvSpPr>
                <a:spLocks/>
              </p:cNvSpPr>
              <p:nvPr>
                <p:custDataLst>
                  <p:tags r:id="rId13"/>
                </p:custDataLst>
              </p:nvPr>
            </p:nvSpPr>
            <p:spPr bwMode="auto">
              <a:xfrm>
                <a:off x="2694452" y="3940551"/>
                <a:ext cx="3745038" cy="675723"/>
              </a:xfrm>
              <a:custGeom>
                <a:avLst/>
                <a:gdLst>
                  <a:gd name="T0" fmla="*/ 425577841 w 3230625"/>
                  <a:gd name="T1" fmla="*/ 0 h 582612"/>
                  <a:gd name="T2" fmla="*/ 2147483647 w 3230625"/>
                  <a:gd name="T3" fmla="*/ 0 h 582612"/>
                  <a:gd name="T4" fmla="*/ 2147483647 w 3230625"/>
                  <a:gd name="T5" fmla="*/ 832634066 h 582612"/>
                  <a:gd name="T6" fmla="*/ 0 w 3230625"/>
                  <a:gd name="T7" fmla="*/ 832634066 h 582612"/>
                  <a:gd name="T8" fmla="*/ 425577841 w 3230625"/>
                  <a:gd name="T9" fmla="*/ 0 h 582612"/>
                  <a:gd name="T10" fmla="*/ 0 60000 65536"/>
                  <a:gd name="T11" fmla="*/ 0 60000 65536"/>
                  <a:gd name="T12" fmla="*/ 0 60000 65536"/>
                  <a:gd name="T13" fmla="*/ 0 60000 65536"/>
                  <a:gd name="T14" fmla="*/ 0 60000 65536"/>
                  <a:gd name="T15" fmla="*/ 0 w 3230625"/>
                  <a:gd name="T16" fmla="*/ 0 h 582612"/>
                  <a:gd name="T17" fmla="*/ 3230625 w 3230625"/>
                  <a:gd name="T18" fmla="*/ 582612 h 582612"/>
                </a:gdLst>
                <a:ahLst/>
                <a:cxnLst>
                  <a:cxn ang="T10">
                    <a:pos x="T0" y="T1"/>
                  </a:cxn>
                  <a:cxn ang="T11">
                    <a:pos x="T2" y="T3"/>
                  </a:cxn>
                  <a:cxn ang="T12">
                    <a:pos x="T4" y="T5"/>
                  </a:cxn>
                  <a:cxn ang="T13">
                    <a:pos x="T6" y="T7"/>
                  </a:cxn>
                  <a:cxn ang="T14">
                    <a:pos x="T8" y="T9"/>
                  </a:cxn>
                </a:cxnLst>
                <a:rect l="T15" t="T16" r="T17" b="T18"/>
                <a:pathLst>
                  <a:path w="3230625" h="582612">
                    <a:moveTo>
                      <a:pt x="305256" y="0"/>
                    </a:moveTo>
                    <a:lnTo>
                      <a:pt x="2925369" y="0"/>
                    </a:lnTo>
                    <a:lnTo>
                      <a:pt x="3230625" y="582612"/>
                    </a:lnTo>
                    <a:lnTo>
                      <a:pt x="0" y="582612"/>
                    </a:lnTo>
                    <a:lnTo>
                      <a:pt x="305256" y="0"/>
                    </a:lnTo>
                    <a:close/>
                  </a:path>
                </a:pathLst>
              </a:custGeom>
              <a:solidFill>
                <a:srgbClr val="D278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285" name="Freeform 8"/>
              <p:cNvSpPr>
                <a:spLocks/>
              </p:cNvSpPr>
              <p:nvPr>
                <p:custDataLst>
                  <p:tags r:id="rId14"/>
                </p:custDataLst>
              </p:nvPr>
            </p:nvSpPr>
            <p:spPr bwMode="auto">
              <a:xfrm>
                <a:off x="2217738" y="4704411"/>
                <a:ext cx="4670479" cy="791559"/>
              </a:xfrm>
              <a:custGeom>
                <a:avLst/>
                <a:gdLst>
                  <a:gd name="T0" fmla="*/ 500186937 w 4028853"/>
                  <a:gd name="T1" fmla="*/ 0 h 683963"/>
                  <a:gd name="T2" fmla="*/ 2147483647 w 4028853"/>
                  <a:gd name="T3" fmla="*/ 0 h 683963"/>
                  <a:gd name="T4" fmla="*/ 2147483647 w 4028853"/>
                  <a:gd name="T5" fmla="*/ 879258209 h 683963"/>
                  <a:gd name="T6" fmla="*/ 0 w 4028853"/>
                  <a:gd name="T7" fmla="*/ 879258209 h 683963"/>
                  <a:gd name="T8" fmla="*/ 500186937 w 4028853"/>
                  <a:gd name="T9" fmla="*/ 0 h 683963"/>
                  <a:gd name="T10" fmla="*/ 0 60000 65536"/>
                  <a:gd name="T11" fmla="*/ 0 60000 65536"/>
                  <a:gd name="T12" fmla="*/ 0 60000 65536"/>
                  <a:gd name="T13" fmla="*/ 0 60000 65536"/>
                  <a:gd name="T14" fmla="*/ 0 60000 65536"/>
                  <a:gd name="T15" fmla="*/ 0 w 4028853"/>
                  <a:gd name="T16" fmla="*/ 0 h 683963"/>
                  <a:gd name="T17" fmla="*/ 4028853 w 4028853"/>
                  <a:gd name="T18" fmla="*/ 683963 h 683963"/>
                </a:gdLst>
                <a:ahLst/>
                <a:cxnLst>
                  <a:cxn ang="T10">
                    <a:pos x="T0" y="T1"/>
                  </a:cxn>
                  <a:cxn ang="T11">
                    <a:pos x="T2" y="T3"/>
                  </a:cxn>
                  <a:cxn ang="T12">
                    <a:pos x="T4" y="T5"/>
                  </a:cxn>
                  <a:cxn ang="T13">
                    <a:pos x="T6" y="T7"/>
                  </a:cxn>
                  <a:cxn ang="T14">
                    <a:pos x="T8" y="T9"/>
                  </a:cxn>
                </a:cxnLst>
                <a:rect l="T15" t="T16" r="T17" b="T18"/>
                <a:pathLst>
                  <a:path w="4028853" h="683963">
                    <a:moveTo>
                      <a:pt x="358358" y="0"/>
                    </a:moveTo>
                    <a:lnTo>
                      <a:pt x="3670496" y="0"/>
                    </a:lnTo>
                    <a:lnTo>
                      <a:pt x="4028853" y="683963"/>
                    </a:lnTo>
                    <a:lnTo>
                      <a:pt x="0" y="683963"/>
                    </a:lnTo>
                    <a:lnTo>
                      <a:pt x="358358"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9"/>
              <p:cNvSpPr>
                <a:spLocks/>
              </p:cNvSpPr>
              <p:nvPr>
                <p:custDataLst>
                  <p:tags r:id="rId15"/>
                </p:custDataLst>
              </p:nvPr>
            </p:nvSpPr>
            <p:spPr bwMode="auto">
              <a:xfrm>
                <a:off x="3067720" y="3126851"/>
                <a:ext cx="2968748" cy="745126"/>
              </a:xfrm>
              <a:custGeom>
                <a:avLst/>
                <a:gdLst/>
                <a:ahLst/>
                <a:cxnLst/>
                <a:rect l="l" t="t" r="r" b="b"/>
                <a:pathLst>
                  <a:path w="2561889" h="642937">
                    <a:moveTo>
                      <a:pt x="336863" y="0"/>
                    </a:moveTo>
                    <a:lnTo>
                      <a:pt x="2225027" y="0"/>
                    </a:lnTo>
                    <a:lnTo>
                      <a:pt x="2561889" y="642937"/>
                    </a:lnTo>
                    <a:lnTo>
                      <a:pt x="0" y="642937"/>
                    </a:lnTo>
                    <a:close/>
                  </a:path>
                </a:pathLst>
              </a:custGeom>
              <a:solidFill>
                <a:schemeClr val="accent6">
                  <a:lumMod val="60000"/>
                  <a:lumOff val="40000"/>
                </a:schemeClr>
              </a:solidFill>
              <a:ln w="8">
                <a:noFill/>
                <a:prstDash val="solid"/>
                <a:round/>
                <a:headEnd/>
                <a:tailEnd/>
              </a:ln>
            </p:spPr>
            <p:txBody>
              <a:bodyPr/>
              <a:lstStyle/>
              <a:p>
                <a:pPr>
                  <a:defRPr/>
                </a:pPr>
                <a:endParaRPr lang="da-DK" dirty="0">
                  <a:solidFill>
                    <a:prstClr val="black"/>
                  </a:solidFill>
                  <a:latin typeface="Calibri"/>
                  <a:ea typeface="ＭＳ Ｐゴシック" charset="0"/>
                </a:endParaRPr>
              </a:p>
            </p:txBody>
          </p:sp>
        </p:grpSp>
        <p:sp>
          <p:nvSpPr>
            <p:cNvPr id="53275" name="Rektangel 21"/>
            <p:cNvSpPr>
              <a:spLocks noChangeArrowheads="1"/>
            </p:cNvSpPr>
            <p:nvPr>
              <p:custDataLst>
                <p:tags r:id="rId4"/>
              </p:custDataLst>
            </p:nvPr>
          </p:nvSpPr>
          <p:spPr bwMode="auto">
            <a:xfrm>
              <a:off x="4682665" y="5510742"/>
              <a:ext cx="1590675" cy="41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a:solidFill>
                    <a:schemeClr val="tx1"/>
                  </a:solidFill>
                  <a:latin typeface="Calibri" panose="020F0502020204030204" pitchFamily="34" charset="0"/>
                  <a:cs typeface="Arial" panose="020B0604020202020204" pitchFamily="34" charset="0"/>
                </a:defRPr>
              </a:lvl1pPr>
              <a:lvl2pPr marL="742950" indent="-285750" defTabSz="801688">
                <a:defRPr>
                  <a:solidFill>
                    <a:schemeClr val="tx1"/>
                  </a:solidFill>
                  <a:latin typeface="Calibri" panose="020F0502020204030204" pitchFamily="34" charset="0"/>
                  <a:cs typeface="Arial" panose="020B0604020202020204" pitchFamily="34" charset="0"/>
                </a:defRPr>
              </a:lvl2pPr>
              <a:lvl3pPr marL="1143000" indent="-228600" defTabSz="801688">
                <a:defRPr>
                  <a:solidFill>
                    <a:schemeClr val="tx1"/>
                  </a:solidFill>
                  <a:latin typeface="Calibri" panose="020F0502020204030204" pitchFamily="34" charset="0"/>
                  <a:cs typeface="Arial" panose="020B0604020202020204" pitchFamily="34" charset="0"/>
                </a:defRPr>
              </a:lvl3pPr>
              <a:lvl4pPr marL="1600200" indent="-228600" defTabSz="801688">
                <a:defRPr>
                  <a:solidFill>
                    <a:schemeClr val="tx1"/>
                  </a:solidFill>
                  <a:latin typeface="Calibri" panose="020F0502020204030204" pitchFamily="34" charset="0"/>
                  <a:cs typeface="Arial" panose="020B0604020202020204" pitchFamily="34" charset="0"/>
                </a:defRPr>
              </a:lvl4pPr>
              <a:lvl5pPr marL="2057400" indent="-228600" defTabSz="801688">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pPr>
              <a:r>
                <a:rPr lang="tr-TR" altLang="fr-FR" sz="1200" noProof="1" smtClean="0">
                  <a:solidFill>
                    <a:srgbClr val="FFFFFF"/>
                  </a:solidFill>
                  <a:ea typeface="ＭＳ Ｐゴシック" panose="020B0600070205080204" pitchFamily="34" charset="-128"/>
                </a:rPr>
                <a:t>MULTI-COUNTRY PROGRAMMES</a:t>
              </a:r>
              <a:endParaRPr lang="da-DK" altLang="fr-FR" sz="1200" dirty="0">
                <a:solidFill>
                  <a:srgbClr val="FFFFFF"/>
                </a:solidFill>
                <a:ea typeface="ＭＳ Ｐゴシック" panose="020B0600070205080204" pitchFamily="34" charset="-128"/>
              </a:endParaRPr>
            </a:p>
          </p:txBody>
        </p:sp>
        <p:sp>
          <p:nvSpPr>
            <p:cNvPr id="24" name="Rektangel 22"/>
            <p:cNvSpPr/>
            <p:nvPr>
              <p:custDataLst>
                <p:tags r:id="rId5"/>
              </p:custDataLst>
            </p:nvPr>
          </p:nvSpPr>
          <p:spPr bwMode="auto">
            <a:xfrm>
              <a:off x="4017741" y="3522279"/>
              <a:ext cx="1143095" cy="535037"/>
            </a:xfrm>
            <a:prstGeom prst="rect">
              <a:avLst/>
            </a:prstGeom>
          </p:spPr>
          <p:txBody>
            <a:bodyPr>
              <a:spAutoFit/>
            </a:bodyPr>
            <a:lstStyle/>
            <a:p>
              <a:pPr algn="ctr" defTabSz="801688">
                <a:spcBef>
                  <a:spcPct val="20000"/>
                </a:spcBef>
                <a:defRPr/>
              </a:pPr>
              <a:r>
                <a:rPr lang="da-DK" sz="1100" kern="0" noProof="1">
                  <a:solidFill>
                    <a:prstClr val="white"/>
                  </a:solidFill>
                  <a:latin typeface="Calibri"/>
                  <a:ea typeface="ＭＳ Ｐゴシック"/>
                  <a:hlinkClick r:id="rId18" action="ppaction://hlinkfile"/>
                </a:rPr>
                <a:t>COMMON IMPLEMENTING REGULATION</a:t>
              </a:r>
              <a:endParaRPr lang="da-DK" sz="1100" kern="0" noProof="1">
                <a:solidFill>
                  <a:prstClr val="white"/>
                </a:solidFill>
                <a:latin typeface="Calibri"/>
                <a:ea typeface="ＭＳ Ｐゴシック"/>
              </a:endParaRPr>
            </a:p>
          </p:txBody>
        </p:sp>
        <p:sp>
          <p:nvSpPr>
            <p:cNvPr id="30" name="Rektangel 22"/>
            <p:cNvSpPr/>
            <p:nvPr>
              <p:custDataLst>
                <p:tags r:id="rId6"/>
              </p:custDataLst>
            </p:nvPr>
          </p:nvSpPr>
          <p:spPr bwMode="auto">
            <a:xfrm>
              <a:off x="4100298" y="2941296"/>
              <a:ext cx="981156" cy="565219"/>
            </a:xfrm>
            <a:prstGeom prst="rect">
              <a:avLst/>
            </a:prstGeom>
          </p:spPr>
          <p:txBody>
            <a:bodyPr>
              <a:spAutoFit/>
            </a:bodyPr>
            <a:lstStyle/>
            <a:p>
              <a:pPr algn="ctr" defTabSz="801688">
                <a:spcBef>
                  <a:spcPct val="20000"/>
                </a:spcBef>
                <a:defRPr/>
              </a:pPr>
              <a:r>
                <a:rPr lang="da-DK" sz="1100" kern="0" noProof="1">
                  <a:solidFill>
                    <a:prstClr val="white"/>
                  </a:solidFill>
                  <a:latin typeface="Calibri"/>
                  <a:ea typeface="ＭＳ Ｐゴシック"/>
                  <a:hlinkClick r:id="rId19" action="ppaction://hlinkfile"/>
                </a:rPr>
                <a:t>IPA II </a:t>
              </a:r>
              <a:r>
                <a:rPr lang="da-DK" sz="1100" kern="0" noProof="1" smtClean="0">
                  <a:solidFill>
                    <a:prstClr val="white"/>
                  </a:solidFill>
                  <a:latin typeface="Calibri"/>
                  <a:ea typeface="ＭＳ Ｐゴシック"/>
                  <a:hlinkClick r:id="rId19" action="ppaction://hlinkfile"/>
                </a:rPr>
                <a:t>REGULATION</a:t>
              </a:r>
              <a:endParaRPr lang="tr-TR" sz="1100" kern="0" noProof="1" smtClean="0">
                <a:solidFill>
                  <a:prstClr val="white"/>
                </a:solidFill>
                <a:latin typeface="Calibri"/>
                <a:ea typeface="ＭＳ Ｐゴシック"/>
              </a:endParaRPr>
            </a:p>
            <a:p>
              <a:pPr algn="ctr" defTabSz="801688">
                <a:spcBef>
                  <a:spcPct val="20000"/>
                </a:spcBef>
                <a:defRPr/>
              </a:pPr>
              <a:endParaRPr lang="da-DK" sz="1100" kern="0" noProof="1">
                <a:solidFill>
                  <a:prstClr val="white"/>
                </a:solidFill>
                <a:latin typeface="Calibri"/>
                <a:ea typeface="ＭＳ Ｐゴシック"/>
              </a:endParaRPr>
            </a:p>
          </p:txBody>
        </p:sp>
        <p:sp>
          <p:nvSpPr>
            <p:cNvPr id="31" name="Rektangel 21"/>
            <p:cNvSpPr/>
            <p:nvPr>
              <p:custDataLst>
                <p:tags r:id="rId7"/>
              </p:custDataLst>
            </p:nvPr>
          </p:nvSpPr>
          <p:spPr bwMode="auto">
            <a:xfrm>
              <a:off x="3376338" y="4201680"/>
              <a:ext cx="2425901" cy="411567"/>
            </a:xfrm>
            <a:prstGeom prst="rect">
              <a:avLst/>
            </a:prstGeom>
          </p:spPr>
          <p:txBody>
            <a:bodyPr>
              <a:spAutoFit/>
            </a:bodyPr>
            <a:lstStyle/>
            <a:p>
              <a:pPr algn="ctr" defTabSz="801688">
                <a:spcBef>
                  <a:spcPct val="20000"/>
                </a:spcBef>
                <a:defRPr/>
              </a:pPr>
              <a:r>
                <a:rPr lang="da-DK" sz="1200" kern="0" noProof="1">
                  <a:solidFill>
                    <a:prstClr val="white"/>
                  </a:solidFill>
                  <a:latin typeface="Calibri"/>
                  <a:ea typeface="ＭＳ Ｐゴシック"/>
                  <a:hlinkClick r:id="rId20" action="ppaction://hlinkfile"/>
                </a:rPr>
                <a:t>IPA II</a:t>
              </a:r>
              <a:br>
                <a:rPr lang="da-DK" sz="1200" kern="0" noProof="1">
                  <a:solidFill>
                    <a:prstClr val="white"/>
                  </a:solidFill>
                  <a:latin typeface="Calibri"/>
                  <a:ea typeface="ＭＳ Ｐゴシック"/>
                  <a:hlinkClick r:id="rId20" action="ppaction://hlinkfile"/>
                </a:rPr>
              </a:br>
              <a:r>
                <a:rPr lang="da-DK" sz="1200" kern="0" noProof="1">
                  <a:solidFill>
                    <a:prstClr val="white"/>
                  </a:solidFill>
                  <a:latin typeface="Calibri"/>
                  <a:ea typeface="ＭＳ Ｐゴシック"/>
                  <a:hlinkClick r:id="rId20" action="ppaction://hlinkfile"/>
                </a:rPr>
                <a:t>IMPLEMENTING REGULATION</a:t>
              </a:r>
              <a:endParaRPr lang="da-DK" sz="1200" kern="0" noProof="1">
                <a:solidFill>
                  <a:prstClr val="white"/>
                </a:solidFill>
                <a:latin typeface="Calibri"/>
                <a:ea typeface="ＭＳ Ｐゴシック"/>
              </a:endParaRPr>
            </a:p>
          </p:txBody>
        </p:sp>
        <p:sp>
          <p:nvSpPr>
            <p:cNvPr id="53279" name="Rektangel 21"/>
            <p:cNvSpPr>
              <a:spLocks noChangeArrowheads="1"/>
            </p:cNvSpPr>
            <p:nvPr>
              <p:custDataLst>
                <p:tags r:id="rId8"/>
              </p:custDataLst>
            </p:nvPr>
          </p:nvSpPr>
          <p:spPr bwMode="auto">
            <a:xfrm>
              <a:off x="4743354" y="5043264"/>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a:solidFill>
                    <a:schemeClr val="tx1"/>
                  </a:solidFill>
                  <a:latin typeface="Calibri" panose="020F0502020204030204" pitchFamily="34" charset="0"/>
                  <a:cs typeface="Arial" panose="020B0604020202020204" pitchFamily="34" charset="0"/>
                </a:defRPr>
              </a:lvl1pPr>
              <a:lvl2pPr marL="742950" indent="-285750" defTabSz="801688">
                <a:defRPr>
                  <a:solidFill>
                    <a:schemeClr val="tx1"/>
                  </a:solidFill>
                  <a:latin typeface="Calibri" panose="020F0502020204030204" pitchFamily="34" charset="0"/>
                  <a:cs typeface="Arial" panose="020B0604020202020204" pitchFamily="34" charset="0"/>
                </a:defRPr>
              </a:lvl2pPr>
              <a:lvl3pPr marL="1143000" indent="-228600" defTabSz="801688">
                <a:defRPr>
                  <a:solidFill>
                    <a:schemeClr val="tx1"/>
                  </a:solidFill>
                  <a:latin typeface="Calibri" panose="020F0502020204030204" pitchFamily="34" charset="0"/>
                  <a:cs typeface="Arial" panose="020B0604020202020204" pitchFamily="34" charset="0"/>
                </a:defRPr>
              </a:lvl3pPr>
              <a:lvl4pPr marL="1600200" indent="-228600" defTabSz="801688">
                <a:defRPr>
                  <a:solidFill>
                    <a:schemeClr val="tx1"/>
                  </a:solidFill>
                  <a:latin typeface="Calibri" panose="020F0502020204030204" pitchFamily="34" charset="0"/>
                  <a:cs typeface="Arial" panose="020B0604020202020204" pitchFamily="34" charset="0"/>
                </a:defRPr>
              </a:lvl4pPr>
              <a:lvl5pPr marL="2057400" indent="-228600" defTabSz="801688">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pPr>
              <a:r>
                <a:rPr lang="tr-TR" altLang="fr-FR" sz="1200" noProof="1">
                  <a:solidFill>
                    <a:srgbClr val="FFFFFF"/>
                  </a:solidFill>
                  <a:ea typeface="ＭＳ Ｐゴシック" panose="020B0600070205080204" pitchFamily="34" charset="-128"/>
                </a:rPr>
                <a:t>MULTI-COUNTRY STRATEGY</a:t>
              </a:r>
              <a:endParaRPr lang="da-DK" altLang="fr-FR" sz="1200" dirty="0">
                <a:solidFill>
                  <a:srgbClr val="FFFFFF"/>
                </a:solidFill>
                <a:ea typeface="ＭＳ Ｐゴシック" panose="020B0600070205080204" pitchFamily="34" charset="-128"/>
              </a:endParaRPr>
            </a:p>
          </p:txBody>
        </p:sp>
        <p:sp>
          <p:nvSpPr>
            <p:cNvPr id="53280" name="Rektangel 21"/>
            <p:cNvSpPr>
              <a:spLocks noChangeArrowheads="1"/>
            </p:cNvSpPr>
            <p:nvPr>
              <p:custDataLst>
                <p:tags r:id="rId9"/>
              </p:custDataLst>
            </p:nvPr>
          </p:nvSpPr>
          <p:spPr bwMode="auto">
            <a:xfrm>
              <a:off x="2916326" y="5598343"/>
              <a:ext cx="1590675" cy="44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a:solidFill>
                    <a:schemeClr val="tx1"/>
                  </a:solidFill>
                  <a:latin typeface="Calibri" panose="020F0502020204030204" pitchFamily="34" charset="0"/>
                  <a:cs typeface="Arial" panose="020B0604020202020204" pitchFamily="34" charset="0"/>
                </a:defRPr>
              </a:lvl1pPr>
              <a:lvl2pPr marL="742950" indent="-285750" defTabSz="801688">
                <a:defRPr>
                  <a:solidFill>
                    <a:schemeClr val="tx1"/>
                  </a:solidFill>
                  <a:latin typeface="Calibri" panose="020F0502020204030204" pitchFamily="34" charset="0"/>
                  <a:cs typeface="Arial" panose="020B0604020202020204" pitchFamily="34" charset="0"/>
                </a:defRPr>
              </a:lvl2pPr>
              <a:lvl3pPr marL="1143000" indent="-228600" defTabSz="801688">
                <a:defRPr>
                  <a:solidFill>
                    <a:schemeClr val="tx1"/>
                  </a:solidFill>
                  <a:latin typeface="Calibri" panose="020F0502020204030204" pitchFamily="34" charset="0"/>
                  <a:cs typeface="Arial" panose="020B0604020202020204" pitchFamily="34" charset="0"/>
                </a:defRPr>
              </a:lvl3pPr>
              <a:lvl4pPr marL="1600200" indent="-228600" defTabSz="801688">
                <a:defRPr>
                  <a:solidFill>
                    <a:schemeClr val="tx1"/>
                  </a:solidFill>
                  <a:latin typeface="Calibri" panose="020F0502020204030204" pitchFamily="34" charset="0"/>
                  <a:cs typeface="Arial" panose="020B0604020202020204" pitchFamily="34" charset="0"/>
                </a:defRPr>
              </a:lvl4pPr>
              <a:lvl5pPr marL="2057400" indent="-228600" defTabSz="801688">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pPr>
              <a:r>
                <a:rPr lang="tr-TR" altLang="fr-FR" sz="1200" noProof="1" smtClean="0">
                  <a:solidFill>
                    <a:srgbClr val="FFFFFF"/>
                  </a:solidFill>
                  <a:ea typeface="ＭＳ Ｐゴシック" panose="020B0600070205080204" pitchFamily="34" charset="-128"/>
                  <a:hlinkClick r:id="rId21" action="ppaction://hlinkfile"/>
                </a:rPr>
                <a:t>SECTORAL PROGRAMMES</a:t>
              </a:r>
              <a:endParaRPr lang="tr-TR" altLang="fr-FR" sz="1200" noProof="1" smtClean="0">
                <a:solidFill>
                  <a:srgbClr val="FFFFFF"/>
                </a:solidFill>
                <a:ea typeface="ＭＳ Ｐゴシック" panose="020B0600070205080204" pitchFamily="34" charset="-128"/>
              </a:endParaRPr>
            </a:p>
            <a:p>
              <a:pPr algn="ctr" eaLnBrk="1" hangingPunct="1">
                <a:spcBef>
                  <a:spcPct val="20000"/>
                </a:spcBef>
              </a:pPr>
              <a:r>
                <a:rPr lang="tr-TR" altLang="fr-FR" sz="1200" noProof="1">
                  <a:solidFill>
                    <a:srgbClr val="FFFFFF"/>
                  </a:solidFill>
                  <a:ea typeface="ＭＳ Ｐゴシック" panose="020B0600070205080204" pitchFamily="34" charset="-128"/>
                  <a:hlinkClick r:id="rId22" action="ppaction://hlinkfile"/>
                </a:rPr>
                <a:t>*</a:t>
              </a:r>
              <a:endParaRPr lang="da-DK" altLang="fr-FR" sz="1200" dirty="0">
                <a:solidFill>
                  <a:srgbClr val="FFFFFF"/>
                </a:solidFill>
                <a:ea typeface="ＭＳ Ｐゴシック" panose="020B0600070205080204" pitchFamily="34" charset="-128"/>
              </a:endParaRPr>
            </a:p>
          </p:txBody>
        </p:sp>
        <p:sp>
          <p:nvSpPr>
            <p:cNvPr id="53281" name="Rektangel 21"/>
            <p:cNvSpPr>
              <a:spLocks noChangeArrowheads="1"/>
            </p:cNvSpPr>
            <p:nvPr>
              <p:custDataLst>
                <p:tags r:id="rId10"/>
              </p:custDataLst>
            </p:nvPr>
          </p:nvSpPr>
          <p:spPr bwMode="auto">
            <a:xfrm>
              <a:off x="2788730" y="4824597"/>
              <a:ext cx="2053624" cy="77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a:defRPr>
                  <a:solidFill>
                    <a:schemeClr val="tx1"/>
                  </a:solidFill>
                  <a:latin typeface="Calibri" panose="020F0502020204030204" pitchFamily="34" charset="0"/>
                  <a:cs typeface="Arial" panose="020B0604020202020204" pitchFamily="34" charset="0"/>
                </a:defRPr>
              </a:lvl1pPr>
              <a:lvl2pPr marL="742950" indent="-285750" defTabSz="801688">
                <a:defRPr>
                  <a:solidFill>
                    <a:schemeClr val="tx1"/>
                  </a:solidFill>
                  <a:latin typeface="Calibri" panose="020F0502020204030204" pitchFamily="34" charset="0"/>
                  <a:cs typeface="Arial" panose="020B0604020202020204" pitchFamily="34" charset="0"/>
                </a:defRPr>
              </a:lvl2pPr>
              <a:lvl3pPr marL="1143000" indent="-228600" defTabSz="801688">
                <a:defRPr>
                  <a:solidFill>
                    <a:schemeClr val="tx1"/>
                  </a:solidFill>
                  <a:latin typeface="Calibri" panose="020F0502020204030204" pitchFamily="34" charset="0"/>
                  <a:cs typeface="Arial" panose="020B0604020202020204" pitchFamily="34" charset="0"/>
                </a:defRPr>
              </a:lvl3pPr>
              <a:lvl4pPr marL="1600200" indent="-228600" defTabSz="801688">
                <a:defRPr>
                  <a:solidFill>
                    <a:schemeClr val="tx1"/>
                  </a:solidFill>
                  <a:latin typeface="Calibri" panose="020F0502020204030204" pitchFamily="34" charset="0"/>
                  <a:cs typeface="Arial" panose="020B0604020202020204" pitchFamily="34" charset="0"/>
                </a:defRPr>
              </a:lvl4pPr>
              <a:lvl5pPr marL="2057400" indent="-228600" defTabSz="801688">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20000"/>
                </a:spcBef>
              </a:pPr>
              <a:r>
                <a:rPr lang="tr-TR" altLang="fr-FR" sz="1200" noProof="1">
                  <a:solidFill>
                    <a:srgbClr val="FFFFFF"/>
                  </a:solidFill>
                  <a:ea typeface="ＭＳ Ｐゴシック" panose="020B0600070205080204" pitchFamily="34" charset="-128"/>
                  <a:hlinkClick r:id="rId23" action="ppaction://hlinkfile"/>
                </a:rPr>
                <a:t>COUNTRY</a:t>
              </a:r>
              <a:br>
                <a:rPr lang="tr-TR" altLang="fr-FR" sz="1200" noProof="1">
                  <a:solidFill>
                    <a:srgbClr val="FFFFFF"/>
                  </a:solidFill>
                  <a:ea typeface="ＭＳ Ｐゴシック" panose="020B0600070205080204" pitchFamily="34" charset="-128"/>
                  <a:hlinkClick r:id="rId23" action="ppaction://hlinkfile"/>
                </a:rPr>
              </a:br>
              <a:r>
                <a:rPr lang="tr-TR" altLang="fr-FR" sz="1200" noProof="1" smtClean="0">
                  <a:solidFill>
                    <a:srgbClr val="FFFFFF"/>
                  </a:solidFill>
                  <a:ea typeface="ＭＳ Ｐゴシック" panose="020B0600070205080204" pitchFamily="34" charset="-128"/>
                  <a:hlinkClick r:id="rId23" action="ppaction://hlinkfile"/>
                </a:rPr>
                <a:t>STRATEGIES-INDICATIVE STRATEGY PAPER ( Based on </a:t>
              </a:r>
              <a:r>
                <a:rPr lang="tr-TR" sz="1200" dirty="0" err="1" smtClean="0">
                  <a:solidFill>
                    <a:schemeClr val="bg1"/>
                  </a:solidFill>
                  <a:hlinkClick r:id="rId23" action="ppaction://hlinkfile"/>
                </a:rPr>
                <a:t>Progress</a:t>
              </a:r>
              <a:r>
                <a:rPr lang="tr-TR" sz="1200" dirty="0" smtClean="0">
                  <a:solidFill>
                    <a:schemeClr val="bg1"/>
                  </a:solidFill>
                  <a:hlinkClick r:id="rId23" action="ppaction://hlinkfile"/>
                </a:rPr>
                <a:t> </a:t>
              </a:r>
              <a:r>
                <a:rPr lang="tr-TR" sz="1200" dirty="0" err="1" smtClean="0">
                  <a:solidFill>
                    <a:schemeClr val="bg1"/>
                  </a:solidFill>
                  <a:hlinkClick r:id="rId23" action="ppaction://hlinkfile"/>
                </a:rPr>
                <a:t>Reports</a:t>
              </a:r>
              <a:r>
                <a:rPr lang="tr-TR" sz="1200" dirty="0" smtClean="0">
                  <a:solidFill>
                    <a:schemeClr val="bg1"/>
                  </a:solidFill>
                </a:rPr>
                <a:t>)</a:t>
              </a:r>
              <a:endParaRPr lang="tr-TR" sz="1200" dirty="0">
                <a:solidFill>
                  <a:schemeClr val="bg1"/>
                </a:solidFill>
              </a:endParaRPr>
            </a:p>
            <a:p>
              <a:pPr algn="ctr" eaLnBrk="1" hangingPunct="1">
                <a:spcBef>
                  <a:spcPct val="20000"/>
                </a:spcBef>
              </a:pPr>
              <a:endParaRPr lang="da-DK" altLang="fr-FR" sz="1200" dirty="0">
                <a:solidFill>
                  <a:srgbClr val="FFFFFF"/>
                </a:solidFill>
                <a:ea typeface="ＭＳ Ｐゴシック" panose="020B0600070205080204" pitchFamily="34" charset="-128"/>
              </a:endParaRPr>
            </a:p>
          </p:txBody>
        </p:sp>
      </p:grpSp>
      <p:sp>
        <p:nvSpPr>
          <p:cNvPr id="9" name="Pentagon 8"/>
          <p:cNvSpPr/>
          <p:nvPr/>
        </p:nvSpPr>
        <p:spPr>
          <a:xfrm>
            <a:off x="1896887" y="4126904"/>
            <a:ext cx="1296988" cy="585788"/>
          </a:xfrm>
          <a:prstGeom prst="homePlate">
            <a:avLst/>
          </a:prstGeom>
          <a:solidFill>
            <a:srgbClr val="D278A5"/>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defTabSz="457200">
              <a:defRPr/>
            </a:pPr>
            <a:r>
              <a:rPr lang="fr-BE" sz="1200" dirty="0">
                <a:solidFill>
                  <a:prstClr val="white"/>
                </a:solidFill>
                <a:hlinkClick r:id="rId24" action="ppaction://hlinkfile"/>
              </a:rPr>
              <a:t>Framework</a:t>
            </a:r>
          </a:p>
          <a:p>
            <a:pPr defTabSz="457200">
              <a:defRPr/>
            </a:pPr>
            <a:r>
              <a:rPr lang="fr-BE" sz="1200" dirty="0">
                <a:solidFill>
                  <a:prstClr val="white"/>
                </a:solidFill>
                <a:hlinkClick r:id="rId24" action="ppaction://hlinkfile"/>
              </a:rPr>
              <a:t>Agreements</a:t>
            </a:r>
            <a:endParaRPr lang="en-GB" sz="1200" dirty="0">
              <a:solidFill>
                <a:prstClr val="white"/>
              </a:solidFill>
            </a:endParaRPr>
          </a:p>
        </p:txBody>
      </p:sp>
      <p:sp>
        <p:nvSpPr>
          <p:cNvPr id="52" name="Pentagon 51"/>
          <p:cNvSpPr/>
          <p:nvPr/>
        </p:nvSpPr>
        <p:spPr>
          <a:xfrm>
            <a:off x="1918048" y="4890564"/>
            <a:ext cx="1296988" cy="587375"/>
          </a:xfrm>
          <a:prstGeom prst="homePlate">
            <a:avLst/>
          </a:prstGeom>
          <a:solidFill>
            <a:srgbClr val="8FAADC"/>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defTabSz="457200">
              <a:defRPr/>
            </a:pPr>
            <a:r>
              <a:rPr lang="fr-BE" sz="1200" dirty="0">
                <a:solidFill>
                  <a:prstClr val="white"/>
                </a:solidFill>
                <a:hlinkClick r:id="rId25" action="ppaction://hlinkfile"/>
              </a:rPr>
              <a:t>Financing</a:t>
            </a:r>
          </a:p>
          <a:p>
            <a:pPr defTabSz="457200">
              <a:defRPr/>
            </a:pPr>
            <a:r>
              <a:rPr lang="fr-BE" sz="1200" dirty="0">
                <a:solidFill>
                  <a:prstClr val="white"/>
                </a:solidFill>
                <a:hlinkClick r:id="rId25" action="ppaction://hlinkfile"/>
              </a:rPr>
              <a:t>Agreements</a:t>
            </a:r>
            <a:endParaRPr lang="en-GB" sz="1200" dirty="0">
              <a:solidFill>
                <a:prstClr val="white"/>
              </a:solidFill>
            </a:endParaRPr>
          </a:p>
        </p:txBody>
      </p:sp>
      <p:grpSp>
        <p:nvGrpSpPr>
          <p:cNvPr id="16390" name="Group 16389"/>
          <p:cNvGrpSpPr>
            <a:grpSpLocks/>
          </p:cNvGrpSpPr>
          <p:nvPr/>
        </p:nvGrpSpPr>
        <p:grpSpPr bwMode="auto">
          <a:xfrm>
            <a:off x="3317831" y="1698625"/>
            <a:ext cx="4176714" cy="3695700"/>
            <a:chOff x="1746630" y="2412376"/>
            <a:chExt cx="4176727" cy="3695754"/>
          </a:xfrm>
        </p:grpSpPr>
        <p:grpSp>
          <p:nvGrpSpPr>
            <p:cNvPr id="53268" name="Group 16388"/>
            <p:cNvGrpSpPr>
              <a:grpSpLocks/>
            </p:cNvGrpSpPr>
            <p:nvPr/>
          </p:nvGrpSpPr>
          <p:grpSpPr bwMode="auto">
            <a:xfrm>
              <a:off x="1746630" y="2412376"/>
              <a:ext cx="698433" cy="3695754"/>
              <a:chOff x="1746630" y="2412376"/>
              <a:chExt cx="698433" cy="3695754"/>
            </a:xfrm>
          </p:grpSpPr>
          <p:sp>
            <p:nvSpPr>
              <p:cNvPr id="53270" name="AutoShape 24"/>
              <p:cNvSpPr>
                <a:spLocks/>
              </p:cNvSpPr>
              <p:nvPr/>
            </p:nvSpPr>
            <p:spPr bwMode="auto">
              <a:xfrm flipH="1">
                <a:off x="2325608" y="2412376"/>
                <a:ext cx="99190" cy="2251102"/>
              </a:xfrm>
              <a:prstGeom prst="rightBrace">
                <a:avLst>
                  <a:gd name="adj1" fmla="val 249223"/>
                  <a:gd name="adj2" fmla="val 50620"/>
                </a:avLst>
              </a:prstGeom>
              <a:noFill/>
              <a:ln w="22225">
                <a:solidFill>
                  <a:srgbClr val="5F5F5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7600">
                  <a:solidFill>
                    <a:srgbClr val="FFD624"/>
                  </a:solidFill>
                  <a:latin typeface="Verdana" panose="020B0604030504040204" pitchFamily="34" charset="0"/>
                </a:endParaRPr>
              </a:p>
            </p:txBody>
          </p:sp>
          <p:sp>
            <p:nvSpPr>
              <p:cNvPr id="42" name="Rektangel 41"/>
              <p:cNvSpPr/>
              <p:nvPr>
                <p:custDataLst>
                  <p:tags r:id="rId2"/>
                </p:custDataLst>
              </p:nvPr>
            </p:nvSpPr>
            <p:spPr bwMode="auto">
              <a:xfrm rot="16200000">
                <a:off x="1243906" y="3281842"/>
                <a:ext cx="1778026" cy="339726"/>
              </a:xfrm>
              <a:prstGeom prst="rect">
                <a:avLst/>
              </a:prstGeom>
            </p:spPr>
            <p:txBody>
              <a:bodyPr>
                <a:spAutoFit/>
              </a:bodyPr>
              <a:lstStyle/>
              <a:p>
                <a:pPr algn="ctr" defTabSz="801688">
                  <a:spcBef>
                    <a:spcPct val="20000"/>
                  </a:spcBef>
                  <a:defRPr/>
                </a:pPr>
                <a:r>
                  <a:rPr lang="da-DK" sz="1600" kern="0" noProof="1">
                    <a:solidFill>
                      <a:prstClr val="black"/>
                    </a:solidFill>
                    <a:latin typeface="Calibri"/>
                    <a:ea typeface="ＭＳ Ｐゴシック"/>
                  </a:rPr>
                  <a:t>Regulations</a:t>
                </a:r>
              </a:p>
            </p:txBody>
          </p:sp>
          <p:sp>
            <p:nvSpPr>
              <p:cNvPr id="53272" name="AutoShape 24"/>
              <p:cNvSpPr>
                <a:spLocks/>
              </p:cNvSpPr>
              <p:nvPr/>
            </p:nvSpPr>
            <p:spPr bwMode="auto">
              <a:xfrm flipH="1">
                <a:off x="2345873" y="4849247"/>
                <a:ext cx="99190" cy="1236433"/>
              </a:xfrm>
              <a:prstGeom prst="rightBrace">
                <a:avLst>
                  <a:gd name="adj1" fmla="val 249191"/>
                  <a:gd name="adj2" fmla="val 50620"/>
                </a:avLst>
              </a:prstGeom>
              <a:noFill/>
              <a:ln w="22225">
                <a:solidFill>
                  <a:srgbClr val="5F5F5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7600">
                  <a:solidFill>
                    <a:srgbClr val="FFD624"/>
                  </a:solidFill>
                  <a:latin typeface="Verdana" panose="020B0604030504040204" pitchFamily="34" charset="0"/>
                </a:endParaRPr>
              </a:p>
            </p:txBody>
          </p:sp>
          <p:sp>
            <p:nvSpPr>
              <p:cNvPr id="48" name="Rektangel 41"/>
              <p:cNvSpPr/>
              <p:nvPr>
                <p:custDataLst>
                  <p:tags r:id="rId3"/>
                </p:custDataLst>
              </p:nvPr>
            </p:nvSpPr>
            <p:spPr bwMode="auto">
              <a:xfrm rot="16200000">
                <a:off x="1373559" y="5150857"/>
                <a:ext cx="1330344" cy="584202"/>
              </a:xfrm>
              <a:prstGeom prst="rect">
                <a:avLst/>
              </a:prstGeom>
            </p:spPr>
            <p:txBody>
              <a:bodyPr>
                <a:spAutoFit/>
              </a:bodyPr>
              <a:lstStyle/>
              <a:p>
                <a:pPr algn="ctr" defTabSz="801688">
                  <a:spcBef>
                    <a:spcPct val="20000"/>
                  </a:spcBef>
                  <a:defRPr/>
                </a:pPr>
                <a:r>
                  <a:rPr lang="da-DK" sz="1600" kern="0" noProof="1">
                    <a:solidFill>
                      <a:schemeClr val="bg1"/>
                    </a:solidFill>
                    <a:latin typeface="Calibri"/>
                    <a:ea typeface="ＭＳ Ｐゴシック"/>
                  </a:rPr>
                  <a:t>Planning  &amp; programming</a:t>
                </a:r>
              </a:p>
            </p:txBody>
          </p:sp>
        </p:grpSp>
        <p:cxnSp>
          <p:nvCxnSpPr>
            <p:cNvPr id="53269" name="AutoShape 29"/>
            <p:cNvCxnSpPr>
              <a:cxnSpLocks noChangeShapeType="1"/>
            </p:cNvCxnSpPr>
            <p:nvPr/>
          </p:nvCxnSpPr>
          <p:spPr bwMode="auto">
            <a:xfrm>
              <a:off x="2492027" y="4791109"/>
              <a:ext cx="3431330" cy="0"/>
            </a:xfrm>
            <a:prstGeom prst="straightConnector1">
              <a:avLst/>
            </a:prstGeom>
            <a:noFill/>
            <a:ln w="9525">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4" name="Pentagon 8"/>
          <p:cNvSpPr/>
          <p:nvPr/>
        </p:nvSpPr>
        <p:spPr>
          <a:xfrm>
            <a:off x="1838121" y="1890244"/>
            <a:ext cx="1296988" cy="585788"/>
          </a:xfrm>
          <a:prstGeom prst="homePlate">
            <a:avLst/>
          </a:prstGeom>
          <a:solidFill>
            <a:srgbClr val="D278A5"/>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defTabSz="457200">
              <a:defRPr/>
            </a:pPr>
            <a:r>
              <a:rPr lang="tr-TR" sz="1200" dirty="0" smtClean="0">
                <a:solidFill>
                  <a:prstClr val="white"/>
                </a:solidFill>
                <a:hlinkClick r:id="rId26" action="ppaction://hlinkfile"/>
              </a:rPr>
              <a:t>Financial </a:t>
            </a:r>
            <a:r>
              <a:rPr lang="tr-TR" sz="1200" dirty="0" err="1" smtClean="0">
                <a:solidFill>
                  <a:prstClr val="white"/>
                </a:solidFill>
                <a:hlinkClick r:id="rId26" action="ppaction://hlinkfile"/>
              </a:rPr>
              <a:t>Regulation</a:t>
            </a:r>
            <a:endParaRPr lang="en-GB" sz="1200" dirty="0">
              <a:solidFill>
                <a:prstClr val="white"/>
              </a:solidFill>
            </a:endParaRPr>
          </a:p>
        </p:txBody>
      </p:sp>
      <p:sp>
        <p:nvSpPr>
          <p:cNvPr id="35" name="Pentagon 51"/>
          <p:cNvSpPr/>
          <p:nvPr/>
        </p:nvSpPr>
        <p:spPr>
          <a:xfrm>
            <a:off x="1838121" y="2676204"/>
            <a:ext cx="1296988" cy="587375"/>
          </a:xfrm>
          <a:prstGeom prst="homePlate">
            <a:avLst/>
          </a:prstGeom>
          <a:solidFill>
            <a:srgbClr val="8FAADC"/>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defTabSz="457200">
              <a:defRPr/>
            </a:pPr>
            <a:r>
              <a:rPr lang="tr-TR" sz="1200" dirty="0" smtClean="0">
                <a:solidFill>
                  <a:prstClr val="white"/>
                </a:solidFill>
                <a:hlinkClick r:id="rId27" action="ppaction://hlinkfile"/>
              </a:rPr>
              <a:t>Implementing Financial </a:t>
            </a:r>
            <a:r>
              <a:rPr lang="tr-TR" sz="1200" dirty="0" err="1" smtClean="0">
                <a:solidFill>
                  <a:prstClr val="white"/>
                </a:solidFill>
                <a:hlinkClick r:id="rId27" action="ppaction://hlinkfile"/>
              </a:rPr>
              <a:t>Regulation</a:t>
            </a:r>
            <a:endParaRPr lang="en-GB" sz="1200" dirty="0">
              <a:solidFill>
                <a:prstClr val="white"/>
              </a:solidFill>
            </a:endParaRPr>
          </a:p>
        </p:txBody>
      </p:sp>
      <p:pic>
        <p:nvPicPr>
          <p:cNvPr id="29" name="İçerik Yer Tutucusu 1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553434" y="0"/>
            <a:ext cx="2638566" cy="1144325"/>
          </a:xfrm>
          <a:prstGeom prst="rect">
            <a:avLst/>
          </a:prstGeom>
        </p:spPr>
      </p:pic>
      <p:sp>
        <p:nvSpPr>
          <p:cNvPr id="32" name="Rektangel 21"/>
          <p:cNvSpPr>
            <a:spLocks noChangeArrowheads="1"/>
          </p:cNvSpPr>
          <p:nvPr>
            <p:custDataLst>
              <p:tags r:id="rId1"/>
            </p:custDataLst>
          </p:nvPr>
        </p:nvSpPr>
        <p:spPr bwMode="auto">
          <a:xfrm>
            <a:off x="6705370" y="3972602"/>
            <a:ext cx="19628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a:solidFill>
                  <a:schemeClr val="tx1"/>
                </a:solidFill>
                <a:latin typeface="Calibri" panose="020F0502020204030204" pitchFamily="34" charset="0"/>
                <a:cs typeface="Arial" panose="020B0604020202020204" pitchFamily="34" charset="0"/>
              </a:defRPr>
            </a:lvl1pPr>
            <a:lvl2pPr marL="742950" indent="-285750" defTabSz="801688">
              <a:defRPr>
                <a:solidFill>
                  <a:schemeClr val="tx1"/>
                </a:solidFill>
                <a:latin typeface="Calibri" panose="020F0502020204030204" pitchFamily="34" charset="0"/>
                <a:cs typeface="Arial" panose="020B0604020202020204" pitchFamily="34" charset="0"/>
              </a:defRPr>
            </a:lvl2pPr>
            <a:lvl3pPr marL="1143000" indent="-228600" defTabSz="801688">
              <a:defRPr>
                <a:solidFill>
                  <a:schemeClr val="tx1"/>
                </a:solidFill>
                <a:latin typeface="Calibri" panose="020F0502020204030204" pitchFamily="34" charset="0"/>
                <a:cs typeface="Arial" panose="020B0604020202020204" pitchFamily="34" charset="0"/>
              </a:defRPr>
            </a:lvl3pPr>
            <a:lvl4pPr marL="1600200" indent="-228600" defTabSz="801688">
              <a:defRPr>
                <a:solidFill>
                  <a:schemeClr val="tx1"/>
                </a:solidFill>
                <a:latin typeface="Calibri" panose="020F0502020204030204" pitchFamily="34" charset="0"/>
                <a:cs typeface="Arial" panose="020B0604020202020204" pitchFamily="34" charset="0"/>
              </a:defRPr>
            </a:lvl4pPr>
            <a:lvl5pPr marL="2057400" indent="-228600" defTabSz="801688">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pPr>
            <a:r>
              <a:rPr lang="tr-TR" altLang="fr-FR" sz="1200" noProof="1" smtClean="0">
                <a:solidFill>
                  <a:srgbClr val="FFFFFF"/>
                </a:solidFill>
                <a:ea typeface="ＭＳ Ｐゴシック" panose="020B0600070205080204" pitchFamily="34" charset="-128"/>
              </a:rPr>
              <a:t>ENLARGEMENT </a:t>
            </a:r>
            <a:r>
              <a:rPr lang="tr-TR" altLang="fr-FR" sz="1200" noProof="1">
                <a:solidFill>
                  <a:srgbClr val="FFFFFF"/>
                </a:solidFill>
                <a:ea typeface="ＭＳ Ｐゴシック" panose="020B0600070205080204" pitchFamily="34" charset="-128"/>
              </a:rPr>
              <a:t>STRATEGY</a:t>
            </a:r>
            <a:endParaRPr lang="da-DK" altLang="fr-FR" sz="1200" dirty="0">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213967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fade">
                                      <p:cBhvr>
                                        <p:cTn id="11" dur="500"/>
                                        <p:tgtEl>
                                          <p:spTgt spid="16388"/>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fade">
                                      <p:cBhvr>
                                        <p:cTn id="15" dur="500"/>
                                        <p:tgtEl>
                                          <p:spTgt spid="16390"/>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x1tBIeJyki.RfZbuEpII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x1tBIeJyki.RfZbuEpII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v.urDRNk6Q7F43e3w1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1_K8ujIHkiJ4ufgXarA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0goSuP7sjEOOS27yUTQ3G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vRKjqSuakOlwBQWr9Oc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X3qnAuwxEyKRU9aznGJ8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jZqh6cv3kSLii4SYao7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jZqh6cv3kSLii4SYao7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x1tBIeJyki.RfZbuEpII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vTxuXvkrk6_BPx2aOxR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I7SZKI.7EWUImaU7.L1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UsK18KZk0SPGBHTr2Rm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x1tBIeJyki.RfZbuEpII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x1tBIeJyki.RfZbuEpIIQ"/>
</p:tagLst>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TotalTime>
  <Words>787</Words>
  <Application>Microsoft Office PowerPoint</Application>
  <PresentationFormat>Geniş ekran</PresentationFormat>
  <Paragraphs>206</Paragraphs>
  <Slides>18</Slides>
  <Notes>9</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18</vt:i4>
      </vt:variant>
    </vt:vector>
  </HeadingPairs>
  <TitlesOfParts>
    <vt:vector size="30" baseType="lpstr">
      <vt:lpstr>MS PGothic</vt:lpstr>
      <vt:lpstr>MS PGothic</vt:lpstr>
      <vt:lpstr>Arial</vt:lpstr>
      <vt:lpstr>Calibri</vt:lpstr>
      <vt:lpstr>Calibri Light</vt:lpstr>
      <vt:lpstr>Cambria</vt:lpstr>
      <vt:lpstr>Garamond</vt:lpstr>
      <vt:lpstr>Palatino Linotype</vt:lpstr>
      <vt:lpstr>Times New Roman</vt:lpstr>
      <vt:lpstr>Verdana</vt:lpstr>
      <vt:lpstr>Wingdings</vt:lpstr>
      <vt:lpstr>Office Theme</vt:lpstr>
      <vt:lpstr>PowerPoint Sunusu</vt:lpstr>
      <vt:lpstr>TABLE OF CONTENTS</vt:lpstr>
      <vt:lpstr>EU-TR Partnership</vt:lpstr>
      <vt:lpstr>Negotiating Framework</vt:lpstr>
      <vt:lpstr>EU-TR Financial Cooperation</vt:lpstr>
      <vt:lpstr>PowerPoint Sunusu</vt:lpstr>
      <vt:lpstr>Instrument for Pre-accession (IPA)</vt:lpstr>
      <vt:lpstr>Instrument for Pre-accession (IPA II)  Allocations Per Country According to Multi-annual Financial Framework 2014–2020* </vt:lpstr>
      <vt:lpstr>PowerPoint Sunusu</vt:lpstr>
      <vt:lpstr>PowerPoint Sunusu</vt:lpstr>
      <vt:lpstr>PowerPoint Sunusu</vt:lpstr>
      <vt:lpstr>PowerPoint Sunusu</vt:lpstr>
      <vt:lpstr>IPA Programme Types And Related Documents </vt:lpstr>
      <vt:lpstr>Strategy, Action Documents and Their Financing Decisions</vt:lpstr>
      <vt:lpstr>Framework Agreement</vt:lpstr>
      <vt:lpstr>Financing Agreement</vt:lpstr>
      <vt:lpstr>Overview of the IPA Institutional Structure in Turkey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Çerkezköy-Kapıkule Projesi</dc:title>
  <dc:creator>Seher Demirel Kütükçü</dc:creator>
  <cp:lastModifiedBy>Muhammet Musa Celik</cp:lastModifiedBy>
  <cp:revision>85</cp:revision>
  <dcterms:created xsi:type="dcterms:W3CDTF">2019-05-16T11:51:40Z</dcterms:created>
  <dcterms:modified xsi:type="dcterms:W3CDTF">2019-06-24T13:57:24Z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