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sldIdLst>
    <p:sldId id="299" r:id="rId2"/>
    <p:sldId id="293" r:id="rId3"/>
    <p:sldId id="300" r:id="rId4"/>
    <p:sldId id="301" r:id="rId5"/>
    <p:sldId id="322" r:id="rId6"/>
    <p:sldId id="323" r:id="rId7"/>
    <p:sldId id="324" r:id="rId8"/>
    <p:sldId id="330" r:id="rId9"/>
    <p:sldId id="321" r:id="rId10"/>
    <p:sldId id="310" r:id="rId11"/>
    <p:sldId id="311" r:id="rId12"/>
    <p:sldId id="307" r:id="rId13"/>
    <p:sldId id="308" r:id="rId14"/>
    <p:sldId id="331" r:id="rId15"/>
    <p:sldId id="332" r:id="rId16"/>
    <p:sldId id="309" r:id="rId17"/>
    <p:sldId id="325" r:id="rId18"/>
    <p:sldId id="326" r:id="rId19"/>
    <p:sldId id="327" r:id="rId20"/>
    <p:sldId id="328" r:id="rId21"/>
    <p:sldId id="313" r:id="rId22"/>
    <p:sldId id="314" r:id="rId23"/>
    <p:sldId id="315" r:id="rId24"/>
    <p:sldId id="316" r:id="rId25"/>
    <p:sldId id="317" r:id="rId26"/>
    <p:sldId id="312" r:id="rId27"/>
    <p:sldId id="319" r:id="rId28"/>
    <p:sldId id="320" r:id="rId29"/>
    <p:sldId id="318" r:id="rId30"/>
    <p:sldId id="335" r:id="rId31"/>
    <p:sldId id="334" r:id="rId32"/>
    <p:sldId id="333" r:id="rId33"/>
  </p:sldIdLst>
  <p:sldSz cx="12192000" cy="6858000"/>
  <p:notesSz cx="6794500" cy="99314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A27"/>
    <a:srgbClr val="84B4E1"/>
    <a:srgbClr val="013378"/>
    <a:srgbClr val="333399"/>
    <a:srgbClr val="FF6161"/>
    <a:srgbClr val="FF5050"/>
    <a:srgbClr val="ED7D31"/>
    <a:srgbClr val="33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238" autoAdjust="0"/>
    <p:restoredTop sz="86241" autoAdjust="0"/>
  </p:normalViewPr>
  <p:slideViewPr>
    <p:cSldViewPr snapToGrid="0">
      <p:cViewPr varScale="1">
        <p:scale>
          <a:sx n="72" d="100"/>
          <a:sy n="72" d="100"/>
        </p:scale>
        <p:origin x="84" y="552"/>
      </p:cViewPr>
      <p:guideLst>
        <p:guide orient="horz" pos="2160"/>
        <p:guide pos="3840"/>
      </p:guideLst>
    </p:cSldViewPr>
  </p:slideViewPr>
  <p:outlineViewPr>
    <p:cViewPr>
      <p:scale>
        <a:sx n="33" d="100"/>
        <a:sy n="33" d="100"/>
      </p:scale>
      <p:origin x="0" y="-298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32FC43B7-A14E-4C64-8B74-D34E6F1CEE44}" type="datetimeFigureOut">
              <a:rPr lang="tr-TR" smtClean="0"/>
              <a:t>26.03.2019</a:t>
            </a:fld>
            <a:endParaRPr lang="tr-TR"/>
          </a:p>
        </p:txBody>
      </p:sp>
      <p:sp>
        <p:nvSpPr>
          <p:cNvPr id="4" name="Slayt Görüntüsü Yer Tutucusu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7F82CFB7-268D-4199-87C0-A70012229392}" type="slidenum">
              <a:rPr lang="tr-TR" smtClean="0"/>
              <a:t>‹#›</a:t>
            </a:fld>
            <a:endParaRPr lang="tr-TR"/>
          </a:p>
        </p:txBody>
      </p:sp>
    </p:spTree>
    <p:extLst>
      <p:ext uri="{BB962C8B-B14F-4D97-AF65-F5344CB8AC3E}">
        <p14:creationId xmlns:p14="http://schemas.microsoft.com/office/powerpoint/2010/main" val="138260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F82CFB7-268D-4199-87C0-A70012229392}" type="slidenum">
              <a:rPr lang="tr-TR" smtClean="0"/>
              <a:t>2</a:t>
            </a:fld>
            <a:endParaRPr lang="tr-TR"/>
          </a:p>
        </p:txBody>
      </p:sp>
    </p:spTree>
    <p:extLst>
      <p:ext uri="{BB962C8B-B14F-4D97-AF65-F5344CB8AC3E}">
        <p14:creationId xmlns:p14="http://schemas.microsoft.com/office/powerpoint/2010/main" val="4144585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F82CFB7-268D-4199-87C0-A70012229392}" type="slidenum">
              <a:rPr lang="tr-TR" smtClean="0"/>
              <a:t>4</a:t>
            </a:fld>
            <a:endParaRPr lang="tr-TR"/>
          </a:p>
        </p:txBody>
      </p:sp>
    </p:spTree>
    <p:extLst>
      <p:ext uri="{BB962C8B-B14F-4D97-AF65-F5344CB8AC3E}">
        <p14:creationId xmlns:p14="http://schemas.microsoft.com/office/powerpoint/2010/main" val="3176224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F82CFB7-268D-4199-87C0-A70012229392}" type="slidenum">
              <a:rPr lang="tr-TR" smtClean="0"/>
              <a:t>6</a:t>
            </a:fld>
            <a:endParaRPr lang="tr-TR"/>
          </a:p>
        </p:txBody>
      </p:sp>
    </p:spTree>
    <p:extLst>
      <p:ext uri="{BB962C8B-B14F-4D97-AF65-F5344CB8AC3E}">
        <p14:creationId xmlns:p14="http://schemas.microsoft.com/office/powerpoint/2010/main" val="856958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F82CFB7-268D-4199-87C0-A70012229392}" type="slidenum">
              <a:rPr lang="tr-TR" smtClean="0"/>
              <a:t>8</a:t>
            </a:fld>
            <a:endParaRPr lang="tr-TR"/>
          </a:p>
        </p:txBody>
      </p:sp>
    </p:spTree>
    <p:extLst>
      <p:ext uri="{BB962C8B-B14F-4D97-AF65-F5344CB8AC3E}">
        <p14:creationId xmlns:p14="http://schemas.microsoft.com/office/powerpoint/2010/main" val="3892557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F82CFB7-268D-4199-87C0-A70012229392}" type="slidenum">
              <a:rPr lang="tr-TR" smtClean="0"/>
              <a:t>22</a:t>
            </a:fld>
            <a:endParaRPr lang="tr-TR"/>
          </a:p>
        </p:txBody>
      </p:sp>
    </p:spTree>
    <p:extLst>
      <p:ext uri="{BB962C8B-B14F-4D97-AF65-F5344CB8AC3E}">
        <p14:creationId xmlns:p14="http://schemas.microsoft.com/office/powerpoint/2010/main" val="3430145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F82CFB7-268D-4199-87C0-A70012229392}" type="slidenum">
              <a:rPr lang="tr-TR" smtClean="0"/>
              <a:t>24</a:t>
            </a:fld>
            <a:endParaRPr lang="tr-TR"/>
          </a:p>
        </p:txBody>
      </p:sp>
    </p:spTree>
    <p:extLst>
      <p:ext uri="{BB962C8B-B14F-4D97-AF65-F5344CB8AC3E}">
        <p14:creationId xmlns:p14="http://schemas.microsoft.com/office/powerpoint/2010/main" val="2515183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816099"/>
            <a:ext cx="9144000" cy="1693863"/>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6" name="Slayt Numarası Yer Tutucusu 5"/>
          <p:cNvSpPr>
            <a:spLocks noGrp="1"/>
          </p:cNvSpPr>
          <p:nvPr>
            <p:ph type="sldNum" sz="quarter" idx="12"/>
          </p:nvPr>
        </p:nvSpPr>
        <p:spPr/>
        <p:txBody>
          <a:bodyPr/>
          <a:lstStyle>
            <a:lvl1pPr>
              <a:defRPr>
                <a:solidFill>
                  <a:srgbClr val="D50A27"/>
                </a:solidFill>
              </a:defRPr>
            </a:lvl1pPr>
          </a:lstStyle>
          <a:p>
            <a:fld id="{2FF48200-D8EE-4988-9FAD-F57B29FA0C2A}" type="slidenum">
              <a:rPr lang="tr-TR" smtClean="0"/>
              <a:pPr/>
              <a:t>‹#›</a:t>
            </a:fld>
            <a:endParaRPr lang="tr-TR" dirty="0"/>
          </a:p>
        </p:txBody>
      </p:sp>
      <p:sp>
        <p:nvSpPr>
          <p:cNvPr id="7"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09D4C-82B6-4DE5-8F7B-BEB0057ACEC6}" type="datetime1">
              <a:rPr lang="tr-TR" smtClean="0"/>
              <a:t>26.03.2019</a:t>
            </a:fld>
            <a:endParaRPr lang="tr-TR" dirty="0"/>
          </a:p>
        </p:txBody>
      </p:sp>
      <p:sp>
        <p:nvSpPr>
          <p:cNvPr id="8"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dirty="0"/>
              <a:t>Avrupa Birliği Başkanlığı</a:t>
            </a:r>
          </a:p>
        </p:txBody>
      </p:sp>
    </p:spTree>
    <p:extLst>
      <p:ext uri="{BB962C8B-B14F-4D97-AF65-F5344CB8AC3E}">
        <p14:creationId xmlns:p14="http://schemas.microsoft.com/office/powerpoint/2010/main" val="1051482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Slayt Numarası Yer Tutucusu 5"/>
          <p:cNvSpPr>
            <a:spLocks noGrp="1"/>
          </p:cNvSpPr>
          <p:nvPr>
            <p:ph type="sldNum" sz="quarter" idx="12"/>
          </p:nvPr>
        </p:nvSpPr>
        <p:spPr/>
        <p:txBody>
          <a:bodyPr/>
          <a:lstStyle/>
          <a:p>
            <a:fld id="{2FF48200-D8EE-4988-9FAD-F57B29FA0C2A}" type="slidenum">
              <a:rPr lang="tr-TR" smtClean="0"/>
              <a:t>‹#›</a:t>
            </a:fld>
            <a:endParaRPr lang="tr-TR"/>
          </a:p>
        </p:txBody>
      </p:sp>
      <p:sp>
        <p:nvSpPr>
          <p:cNvPr id="7"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AF7475-320F-4D3A-83FF-21B9FF5F0A24}" type="datetime1">
              <a:rPr lang="tr-TR" smtClean="0"/>
              <a:t>26.03.2019</a:t>
            </a:fld>
            <a:endParaRPr lang="tr-TR" dirty="0"/>
          </a:p>
        </p:txBody>
      </p:sp>
      <p:sp>
        <p:nvSpPr>
          <p:cNvPr id="8"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dirty="0"/>
              <a:t>Avrupa Birliği Başkanlığı</a:t>
            </a:r>
          </a:p>
        </p:txBody>
      </p:sp>
    </p:spTree>
    <p:extLst>
      <p:ext uri="{BB962C8B-B14F-4D97-AF65-F5344CB8AC3E}">
        <p14:creationId xmlns:p14="http://schemas.microsoft.com/office/powerpoint/2010/main" val="4046789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Slayt Numarası Yer Tutucusu 5"/>
          <p:cNvSpPr>
            <a:spLocks noGrp="1"/>
          </p:cNvSpPr>
          <p:nvPr>
            <p:ph type="sldNum" sz="quarter" idx="12"/>
          </p:nvPr>
        </p:nvSpPr>
        <p:spPr/>
        <p:txBody>
          <a:bodyPr/>
          <a:lstStyle/>
          <a:p>
            <a:fld id="{2FF48200-D8EE-4988-9FAD-F57B29FA0C2A}" type="slidenum">
              <a:rPr lang="tr-TR" smtClean="0"/>
              <a:t>‹#›</a:t>
            </a:fld>
            <a:endParaRPr lang="tr-TR"/>
          </a:p>
        </p:txBody>
      </p:sp>
      <p:sp>
        <p:nvSpPr>
          <p:cNvPr id="7"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892607-887B-4D9F-A4FB-F53CA631798F}" type="datetime1">
              <a:rPr lang="tr-TR" smtClean="0"/>
              <a:t>26.03.2019</a:t>
            </a:fld>
            <a:endParaRPr lang="tr-TR" dirty="0"/>
          </a:p>
        </p:txBody>
      </p:sp>
      <p:sp>
        <p:nvSpPr>
          <p:cNvPr id="8"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dirty="0"/>
              <a:t>Avrupa Birliği Başkanlığı</a:t>
            </a:r>
          </a:p>
        </p:txBody>
      </p:sp>
    </p:spTree>
    <p:extLst>
      <p:ext uri="{BB962C8B-B14F-4D97-AF65-F5344CB8AC3E}">
        <p14:creationId xmlns:p14="http://schemas.microsoft.com/office/powerpoint/2010/main" val="1175968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a:xfrm>
            <a:off x="342900" y="1643250"/>
            <a:ext cx="11303000" cy="4642220"/>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6" name="Slayt Numarası Yer Tutucusu 5"/>
          <p:cNvSpPr>
            <a:spLocks noGrp="1"/>
          </p:cNvSpPr>
          <p:nvPr>
            <p:ph type="sldNum" sz="quarter" idx="12"/>
          </p:nvPr>
        </p:nvSpPr>
        <p:spPr/>
        <p:txBody>
          <a:bodyPr/>
          <a:lstStyle/>
          <a:p>
            <a:fld id="{2FF48200-D8EE-4988-9FAD-F57B29FA0C2A}" type="slidenum">
              <a:rPr lang="tr-TR" smtClean="0"/>
              <a:t>‹#›</a:t>
            </a:fld>
            <a:endParaRPr lang="tr-TR"/>
          </a:p>
        </p:txBody>
      </p:sp>
      <p:sp>
        <p:nvSpPr>
          <p:cNvPr id="7"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3A359-E6D6-4EF5-AF70-D80B550D1BC7}" type="datetime1">
              <a:rPr lang="tr-TR" smtClean="0"/>
              <a:t>26.03.2019</a:t>
            </a:fld>
            <a:endParaRPr lang="tr-TR" dirty="0"/>
          </a:p>
        </p:txBody>
      </p:sp>
      <p:sp>
        <p:nvSpPr>
          <p:cNvPr id="8"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dirty="0"/>
              <a:t>Avrupa Birliği Başkanlığı</a:t>
            </a:r>
          </a:p>
        </p:txBody>
      </p:sp>
      <p:pic>
        <p:nvPicPr>
          <p:cNvPr id="4" name="Resim 3"/>
          <p:cNvPicPr>
            <a:picLocks noChangeAspect="1"/>
          </p:cNvPicPr>
          <p:nvPr userDrawn="1"/>
        </p:nvPicPr>
        <p:blipFill>
          <a:blip r:embed="rId2"/>
          <a:stretch>
            <a:fillRect/>
          </a:stretch>
        </p:blipFill>
        <p:spPr>
          <a:xfrm>
            <a:off x="342900" y="202426"/>
            <a:ext cx="1105738" cy="1073886"/>
          </a:xfrm>
          <a:prstGeom prst="rect">
            <a:avLst/>
          </a:prstGeom>
        </p:spPr>
      </p:pic>
    </p:spTree>
    <p:extLst>
      <p:ext uri="{BB962C8B-B14F-4D97-AF65-F5344CB8AC3E}">
        <p14:creationId xmlns:p14="http://schemas.microsoft.com/office/powerpoint/2010/main" val="1480218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dirty="0"/>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6" name="Slayt Numarası Yer Tutucusu 5"/>
          <p:cNvSpPr>
            <a:spLocks noGrp="1"/>
          </p:cNvSpPr>
          <p:nvPr>
            <p:ph type="sldNum" sz="quarter" idx="12"/>
          </p:nvPr>
        </p:nvSpPr>
        <p:spPr/>
        <p:txBody>
          <a:bodyPr/>
          <a:lstStyle/>
          <a:p>
            <a:fld id="{2FF48200-D8EE-4988-9FAD-F57B29FA0C2A}" type="slidenum">
              <a:rPr lang="tr-TR" smtClean="0"/>
              <a:t>‹#›</a:t>
            </a:fld>
            <a:endParaRPr lang="tr-TR"/>
          </a:p>
        </p:txBody>
      </p:sp>
      <p:sp>
        <p:nvSpPr>
          <p:cNvPr id="7"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5D350B-EF58-48EB-96B3-6363EE94D399}" type="datetime1">
              <a:rPr lang="tr-TR" smtClean="0"/>
              <a:t>26.03.2019</a:t>
            </a:fld>
            <a:endParaRPr lang="tr-TR" dirty="0"/>
          </a:p>
        </p:txBody>
      </p:sp>
      <p:sp>
        <p:nvSpPr>
          <p:cNvPr id="8"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dirty="0"/>
              <a:t>Avrupa Birliği Başkanlığı</a:t>
            </a:r>
          </a:p>
        </p:txBody>
      </p:sp>
    </p:spTree>
    <p:extLst>
      <p:ext uri="{BB962C8B-B14F-4D97-AF65-F5344CB8AC3E}">
        <p14:creationId xmlns:p14="http://schemas.microsoft.com/office/powerpoint/2010/main" val="1973081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Slayt Numarası Yer Tutucusu 6"/>
          <p:cNvSpPr>
            <a:spLocks noGrp="1"/>
          </p:cNvSpPr>
          <p:nvPr>
            <p:ph type="sldNum" sz="quarter" idx="12"/>
          </p:nvPr>
        </p:nvSpPr>
        <p:spPr/>
        <p:txBody>
          <a:bodyPr/>
          <a:lstStyle/>
          <a:p>
            <a:fld id="{2FF48200-D8EE-4988-9FAD-F57B29FA0C2A}" type="slidenum">
              <a:rPr lang="tr-TR" smtClean="0"/>
              <a:t>‹#›</a:t>
            </a:fld>
            <a:endParaRPr lang="tr-TR"/>
          </a:p>
        </p:txBody>
      </p:sp>
      <p:sp>
        <p:nvSpPr>
          <p:cNvPr id="10" name="Veri Yer Tutucusu 3"/>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52D2B6-09C9-4F84-BE08-480D722E0AF8}" type="datetime1">
              <a:rPr lang="tr-TR" smtClean="0"/>
              <a:t>26.03.2019</a:t>
            </a:fld>
            <a:endParaRPr lang="tr-TR" dirty="0"/>
          </a:p>
        </p:txBody>
      </p:sp>
      <p:sp>
        <p:nvSpPr>
          <p:cNvPr id="11"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dirty="0"/>
              <a:t>Avrupa Birliği Başkanlığı</a:t>
            </a:r>
          </a:p>
        </p:txBody>
      </p:sp>
    </p:spTree>
    <p:extLst>
      <p:ext uri="{BB962C8B-B14F-4D97-AF65-F5344CB8AC3E}">
        <p14:creationId xmlns:p14="http://schemas.microsoft.com/office/powerpoint/2010/main" val="2986935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9" name="Slayt Numarası Yer Tutucusu 8"/>
          <p:cNvSpPr>
            <a:spLocks noGrp="1"/>
          </p:cNvSpPr>
          <p:nvPr>
            <p:ph type="sldNum" sz="quarter" idx="12"/>
          </p:nvPr>
        </p:nvSpPr>
        <p:spPr/>
        <p:txBody>
          <a:bodyPr/>
          <a:lstStyle/>
          <a:p>
            <a:fld id="{2FF48200-D8EE-4988-9FAD-F57B29FA0C2A}" type="slidenum">
              <a:rPr lang="tr-TR" smtClean="0"/>
              <a:t>‹#›</a:t>
            </a:fld>
            <a:endParaRPr lang="tr-TR"/>
          </a:p>
        </p:txBody>
      </p:sp>
      <p:sp>
        <p:nvSpPr>
          <p:cNvPr id="10" name="Veri Yer Tutucusu 3"/>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E1426-10CF-451C-AF65-6A8BE81C59A5}" type="datetime1">
              <a:rPr lang="tr-TR" smtClean="0"/>
              <a:t>26.03.2019</a:t>
            </a:fld>
            <a:endParaRPr lang="tr-TR" dirty="0"/>
          </a:p>
        </p:txBody>
      </p:sp>
      <p:sp>
        <p:nvSpPr>
          <p:cNvPr id="11" name="Altbilgi Yer Tutucusu 4"/>
          <p:cNvSpPr>
            <a:spLocks noGrp="1"/>
          </p:cNvSpPr>
          <p:nvPr>
            <p:ph type="ftr" sz="quarter" idx="14"/>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dirty="0"/>
              <a:t>Avrupa Birliği Başkanlığı</a:t>
            </a:r>
          </a:p>
        </p:txBody>
      </p:sp>
    </p:spTree>
    <p:extLst>
      <p:ext uri="{BB962C8B-B14F-4D97-AF65-F5344CB8AC3E}">
        <p14:creationId xmlns:p14="http://schemas.microsoft.com/office/powerpoint/2010/main" val="415651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5" name="Slayt Numarası Yer Tutucusu 4"/>
          <p:cNvSpPr>
            <a:spLocks noGrp="1"/>
          </p:cNvSpPr>
          <p:nvPr>
            <p:ph type="sldNum" sz="quarter" idx="12"/>
          </p:nvPr>
        </p:nvSpPr>
        <p:spPr/>
        <p:txBody>
          <a:bodyPr/>
          <a:lstStyle/>
          <a:p>
            <a:fld id="{2FF48200-D8EE-4988-9FAD-F57B29FA0C2A}" type="slidenum">
              <a:rPr lang="tr-TR" smtClean="0"/>
              <a:t>‹#›</a:t>
            </a:fld>
            <a:endParaRPr lang="tr-TR"/>
          </a:p>
        </p:txBody>
      </p:sp>
      <p:sp>
        <p:nvSpPr>
          <p:cNvPr id="6"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1E036B-4B5C-4841-9942-F4EF38002C52}" type="datetime1">
              <a:rPr lang="tr-TR" smtClean="0"/>
              <a:t>26.03.2019</a:t>
            </a:fld>
            <a:endParaRPr lang="tr-TR" dirty="0"/>
          </a:p>
        </p:txBody>
      </p:sp>
      <p:sp>
        <p:nvSpPr>
          <p:cNvPr id="7"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dirty="0"/>
              <a:t>Avrupa Birliği Başkanlığı</a:t>
            </a:r>
          </a:p>
        </p:txBody>
      </p:sp>
    </p:spTree>
    <p:extLst>
      <p:ext uri="{BB962C8B-B14F-4D97-AF65-F5344CB8AC3E}">
        <p14:creationId xmlns:p14="http://schemas.microsoft.com/office/powerpoint/2010/main" val="1651329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2FF48200-D8EE-4988-9FAD-F57B29FA0C2A}" type="slidenum">
              <a:rPr lang="tr-TR" smtClean="0"/>
              <a:t>‹#›</a:t>
            </a:fld>
            <a:endParaRPr lang="tr-TR"/>
          </a:p>
        </p:txBody>
      </p:sp>
      <p:sp>
        <p:nvSpPr>
          <p:cNvPr id="5"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4F7156-A5E1-4566-A77C-84956EB4803D}" type="datetime1">
              <a:rPr lang="tr-TR" smtClean="0"/>
              <a:t>26.03.2019</a:t>
            </a:fld>
            <a:endParaRPr lang="tr-TR" dirty="0"/>
          </a:p>
        </p:txBody>
      </p:sp>
      <p:sp>
        <p:nvSpPr>
          <p:cNvPr id="6"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dirty="0"/>
              <a:t>Avrupa Birliği Başkanlığı</a:t>
            </a:r>
          </a:p>
        </p:txBody>
      </p:sp>
    </p:spTree>
    <p:extLst>
      <p:ext uri="{BB962C8B-B14F-4D97-AF65-F5344CB8AC3E}">
        <p14:creationId xmlns:p14="http://schemas.microsoft.com/office/powerpoint/2010/main" val="946367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7" name="Slayt Numarası Yer Tutucusu 6"/>
          <p:cNvSpPr>
            <a:spLocks noGrp="1"/>
          </p:cNvSpPr>
          <p:nvPr>
            <p:ph type="sldNum" sz="quarter" idx="12"/>
          </p:nvPr>
        </p:nvSpPr>
        <p:spPr/>
        <p:txBody>
          <a:bodyPr/>
          <a:lstStyle/>
          <a:p>
            <a:fld id="{2FF48200-D8EE-4988-9FAD-F57B29FA0C2A}" type="slidenum">
              <a:rPr lang="tr-TR" smtClean="0"/>
              <a:t>‹#›</a:t>
            </a:fld>
            <a:endParaRPr lang="tr-TR"/>
          </a:p>
        </p:txBody>
      </p:sp>
      <p:sp>
        <p:nvSpPr>
          <p:cNvPr id="8" name="Veri Yer Tutucusu 3"/>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1526C7-DE06-461A-8279-BC2164E57A51}" type="datetime1">
              <a:rPr lang="tr-TR" smtClean="0"/>
              <a:t>26.03.2019</a:t>
            </a:fld>
            <a:endParaRPr lang="tr-TR" dirty="0"/>
          </a:p>
        </p:txBody>
      </p:sp>
      <p:sp>
        <p:nvSpPr>
          <p:cNvPr id="9"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dirty="0"/>
              <a:t>Avrupa Birliği Başkanlığı</a:t>
            </a:r>
          </a:p>
        </p:txBody>
      </p:sp>
    </p:spTree>
    <p:extLst>
      <p:ext uri="{BB962C8B-B14F-4D97-AF65-F5344CB8AC3E}">
        <p14:creationId xmlns:p14="http://schemas.microsoft.com/office/powerpoint/2010/main" val="2333558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7" name="Slayt Numarası Yer Tutucusu 6"/>
          <p:cNvSpPr>
            <a:spLocks noGrp="1"/>
          </p:cNvSpPr>
          <p:nvPr>
            <p:ph type="sldNum" sz="quarter" idx="12"/>
          </p:nvPr>
        </p:nvSpPr>
        <p:spPr/>
        <p:txBody>
          <a:bodyPr/>
          <a:lstStyle/>
          <a:p>
            <a:fld id="{2FF48200-D8EE-4988-9FAD-F57B29FA0C2A}" type="slidenum">
              <a:rPr lang="tr-TR" smtClean="0"/>
              <a:t>‹#›</a:t>
            </a:fld>
            <a:endParaRPr lang="tr-TR"/>
          </a:p>
        </p:txBody>
      </p:sp>
      <p:sp>
        <p:nvSpPr>
          <p:cNvPr id="8" name="Veri Yer Tutucusu 3"/>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18B48F-C5B7-4DE9-A8E2-1706D9C4A803}" type="datetime1">
              <a:rPr lang="tr-TR" smtClean="0"/>
              <a:t>26.03.2019</a:t>
            </a:fld>
            <a:endParaRPr lang="tr-TR" dirty="0"/>
          </a:p>
        </p:txBody>
      </p:sp>
      <p:sp>
        <p:nvSpPr>
          <p:cNvPr id="9"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dirty="0"/>
              <a:t>Avrupa Birliği Başkanlığı</a:t>
            </a:r>
          </a:p>
        </p:txBody>
      </p:sp>
    </p:spTree>
    <p:extLst>
      <p:ext uri="{BB962C8B-B14F-4D97-AF65-F5344CB8AC3E}">
        <p14:creationId xmlns:p14="http://schemas.microsoft.com/office/powerpoint/2010/main" val="4235909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12" descr="yildizlar"/>
          <p:cNvPicPr>
            <a:picLocks noChangeAspect="1" noChangeArrowheads="1"/>
          </p:cNvPicPr>
          <p:nvPr userDrawn="1"/>
        </p:nvPicPr>
        <p:blipFill>
          <a:blip r:embed="rId13" cstate="print">
            <a:lum contrast="10000"/>
          </a:blip>
          <a:srcRect/>
          <a:stretch>
            <a:fillRect/>
          </a:stretch>
        </p:blipFill>
        <p:spPr bwMode="auto">
          <a:xfrm>
            <a:off x="4847767" y="1339037"/>
            <a:ext cx="6814684" cy="5028326"/>
          </a:xfrm>
          <a:prstGeom prst="rect">
            <a:avLst/>
          </a:prstGeom>
          <a:noFill/>
          <a:ln w="9525">
            <a:noFill/>
            <a:miter lim="800000"/>
            <a:headEnd/>
            <a:tailEnd/>
          </a:ln>
        </p:spPr>
      </p:pic>
      <p:sp>
        <p:nvSpPr>
          <p:cNvPr id="2" name="Başlık Yer Tutucusu 1"/>
          <p:cNvSpPr>
            <a:spLocks noGrp="1"/>
          </p:cNvSpPr>
          <p:nvPr>
            <p:ph type="title"/>
          </p:nvPr>
        </p:nvSpPr>
        <p:spPr>
          <a:xfrm>
            <a:off x="2032002" y="139701"/>
            <a:ext cx="9613898" cy="1199336"/>
          </a:xfrm>
          <a:prstGeom prst="rect">
            <a:avLst/>
          </a:prstGeom>
          <a:ln>
            <a:solidFill>
              <a:srgbClr val="D50A27"/>
            </a:solidFill>
          </a:ln>
        </p:spPr>
        <p:txBody>
          <a:bodyPr vert="horz" lIns="91440" tIns="45720" rIns="91440" bIns="45720" rtlCol="0" anchor="ctr">
            <a:normAutofit/>
          </a:bodyPr>
          <a:lstStyle/>
          <a:p>
            <a:r>
              <a:rPr lang="tr-TR" dirty="0"/>
              <a:t>Asıl başlık stili için tıklatın</a:t>
            </a:r>
          </a:p>
        </p:txBody>
      </p:sp>
      <p:sp>
        <p:nvSpPr>
          <p:cNvPr id="3" name="Metin Yer Tutucusu 2"/>
          <p:cNvSpPr>
            <a:spLocks noGrp="1"/>
          </p:cNvSpPr>
          <p:nvPr>
            <p:ph type="body" idx="1"/>
          </p:nvPr>
        </p:nvSpPr>
        <p:spPr>
          <a:xfrm>
            <a:off x="342900" y="1643250"/>
            <a:ext cx="11303000" cy="4533713"/>
          </a:xfrm>
          <a:prstGeom prst="rect">
            <a:avLst/>
          </a:prstGeom>
          <a:ln>
            <a:solidFill>
              <a:srgbClr val="D50A27"/>
            </a:solidFill>
          </a:ln>
        </p:spPr>
        <p:txBody>
          <a:bodyPr vert="horz" lIns="91440" tIns="45720" rIns="91440" bIns="45720" rtlCol="0">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C76E9-5A6F-4EBA-A007-4D0B9872CC9C}" type="datetime1">
              <a:rPr lang="tr-TR" smtClean="0"/>
              <a:t>26.03.2019</a:t>
            </a:fld>
            <a:endParaRPr lang="tr-TR" dirty="0"/>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dirty="0"/>
              <a:t>Avrupa Birliği Başkanlığı</a:t>
            </a: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F48200-D8EE-4988-9FAD-F57B29FA0C2A}" type="slidenum">
              <a:rPr lang="tr-TR" smtClean="0"/>
              <a:t>‹#›</a:t>
            </a:fld>
            <a:endParaRPr lang="tr-TR" dirty="0"/>
          </a:p>
        </p:txBody>
      </p:sp>
      <p:pic>
        <p:nvPicPr>
          <p:cNvPr id="8" name="Picture 9"/>
          <p:cNvPicPr>
            <a:picLocks noChangeAspect="1" noChangeArrowheads="1"/>
          </p:cNvPicPr>
          <p:nvPr userDrawn="1"/>
        </p:nvPicPr>
        <p:blipFill>
          <a:blip r:embed="rId14" cstate="print"/>
          <a:srcRect/>
          <a:stretch>
            <a:fillRect/>
          </a:stretch>
        </p:blipFill>
        <p:spPr bwMode="auto">
          <a:xfrm>
            <a:off x="0" y="1472043"/>
            <a:ext cx="12192000" cy="95250"/>
          </a:xfrm>
          <a:prstGeom prst="rect">
            <a:avLst/>
          </a:prstGeom>
          <a:noFill/>
          <a:ln w="9525">
            <a:noFill/>
            <a:miter lim="800000"/>
            <a:headEnd/>
            <a:tailEnd/>
          </a:ln>
        </p:spPr>
      </p:pic>
    </p:spTree>
    <p:extLst>
      <p:ext uri="{BB962C8B-B14F-4D97-AF65-F5344CB8AC3E}">
        <p14:creationId xmlns:p14="http://schemas.microsoft.com/office/powerpoint/2010/main" val="1177543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ct val="90000"/>
        </a:lnSpc>
        <a:spcBef>
          <a:spcPct val="0"/>
        </a:spcBef>
        <a:buNone/>
        <a:defRPr sz="4400" b="1" kern="1200">
          <a:solidFill>
            <a:srgbClr val="013378"/>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2FF48200-D8EE-4988-9FAD-F57B29FA0C2A}" type="slidenum">
              <a:rPr lang="tr-TR" smtClean="0"/>
              <a:t>1</a:t>
            </a:fld>
            <a:endParaRPr lang="tr-TR" dirty="0"/>
          </a:p>
        </p:txBody>
      </p:sp>
      <p:sp>
        <p:nvSpPr>
          <p:cNvPr id="5" name="Veri Yer Tutucusu 4"/>
          <p:cNvSpPr>
            <a:spLocks noGrp="1"/>
          </p:cNvSpPr>
          <p:nvPr>
            <p:ph type="dt" sz="half" idx="2"/>
          </p:nvPr>
        </p:nvSpPr>
        <p:spPr/>
        <p:txBody>
          <a:bodyPr/>
          <a:lstStyle/>
          <a:p>
            <a:fld id="{174DCFA0-5260-46CB-B5ED-F6C1F0247778}" type="datetime1">
              <a:rPr lang="tr-TR" smtClean="0"/>
              <a:t>26.03.2019</a:t>
            </a:fld>
            <a:endParaRPr lang="tr-TR" dirty="0"/>
          </a:p>
        </p:txBody>
      </p:sp>
      <p:sp>
        <p:nvSpPr>
          <p:cNvPr id="6" name="Altbilgi Yer Tutucusu 5"/>
          <p:cNvSpPr>
            <a:spLocks noGrp="1"/>
          </p:cNvSpPr>
          <p:nvPr>
            <p:ph type="ftr" sz="quarter" idx="3"/>
          </p:nvPr>
        </p:nvSpPr>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
        <p:nvSpPr>
          <p:cNvPr id="13" name="İçerik Yer Tutucusu 2"/>
          <p:cNvSpPr txBox="1">
            <a:spLocks/>
          </p:cNvSpPr>
          <p:nvPr/>
        </p:nvSpPr>
        <p:spPr>
          <a:xfrm>
            <a:off x="342900" y="1643250"/>
            <a:ext cx="11303000" cy="4642220"/>
          </a:xfrm>
          <a:prstGeom prst="rect">
            <a:avLst/>
          </a:prstGeom>
          <a:ln>
            <a:solidFill>
              <a:srgbClr val="D50A27"/>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spcBef>
                <a:spcPts val="1800"/>
              </a:spcBef>
              <a:spcAft>
                <a:spcPts val="1200"/>
              </a:spcAft>
            </a:pPr>
            <a:endParaRPr lang="tr-TR" dirty="0" smtClean="0"/>
          </a:p>
          <a:p>
            <a:pPr>
              <a:spcBef>
                <a:spcPts val="1800"/>
              </a:spcBef>
              <a:spcAft>
                <a:spcPts val="1200"/>
              </a:spcAft>
            </a:pPr>
            <a:endParaRPr lang="tr-TR" sz="1600" b="1" dirty="0" smtClean="0">
              <a:solidFill>
                <a:srgbClr val="013378"/>
              </a:solidFill>
              <a:ea typeface="+mj-ea"/>
              <a:cs typeface="+mj-cs"/>
            </a:endParaRPr>
          </a:p>
          <a:p>
            <a:pPr>
              <a:spcBef>
                <a:spcPts val="1800"/>
              </a:spcBef>
              <a:spcAft>
                <a:spcPts val="1200"/>
              </a:spcAft>
            </a:pPr>
            <a:r>
              <a:rPr lang="tr-TR" sz="4800" b="1" dirty="0" smtClean="0">
                <a:solidFill>
                  <a:srgbClr val="013378"/>
                </a:solidFill>
                <a:ea typeface="+mj-ea"/>
                <a:cs typeface="+mj-cs"/>
              </a:rPr>
              <a:t>INTERNAL CONTROL SYSTEM </a:t>
            </a:r>
          </a:p>
          <a:p>
            <a:pPr>
              <a:spcBef>
                <a:spcPts val="1800"/>
              </a:spcBef>
              <a:spcAft>
                <a:spcPts val="1200"/>
              </a:spcAft>
            </a:pPr>
            <a:r>
              <a:rPr lang="tr-TR" sz="3600" b="1" dirty="0" smtClean="0">
                <a:solidFill>
                  <a:srgbClr val="013378"/>
                </a:solidFill>
                <a:ea typeface="+mj-ea"/>
                <a:cs typeface="+mj-cs"/>
              </a:rPr>
              <a:t>SECTORAL </a:t>
            </a:r>
            <a:r>
              <a:rPr lang="tr-TR" sz="3600" b="1" dirty="0">
                <a:solidFill>
                  <a:srgbClr val="013378"/>
                </a:solidFill>
                <a:ea typeface="+mj-ea"/>
                <a:cs typeface="+mj-cs"/>
              </a:rPr>
              <a:t>OPERATIONAL PROGRAMME </a:t>
            </a:r>
            <a:r>
              <a:rPr lang="tr-TR" sz="3600" b="1" dirty="0" err="1">
                <a:solidFill>
                  <a:srgbClr val="013378"/>
                </a:solidFill>
                <a:ea typeface="+mj-ea"/>
                <a:cs typeface="+mj-cs"/>
              </a:rPr>
              <a:t>for</a:t>
            </a:r>
            <a:r>
              <a:rPr lang="tr-TR" sz="3600" b="1" dirty="0">
                <a:solidFill>
                  <a:srgbClr val="013378"/>
                </a:solidFill>
                <a:ea typeface="+mj-ea"/>
                <a:cs typeface="+mj-cs"/>
              </a:rPr>
              <a:t> TRANSPORT</a:t>
            </a:r>
          </a:p>
        </p:txBody>
      </p:sp>
      <p:sp>
        <p:nvSpPr>
          <p:cNvPr id="16" name="Metin kutusu 15"/>
          <p:cNvSpPr txBox="1"/>
          <p:nvPr/>
        </p:nvSpPr>
        <p:spPr>
          <a:xfrm>
            <a:off x="1596013" y="324180"/>
            <a:ext cx="2583264" cy="646331"/>
          </a:xfrm>
          <a:prstGeom prst="rect">
            <a:avLst/>
          </a:prstGeom>
          <a:solidFill>
            <a:schemeClr val="bg1"/>
          </a:solidFill>
        </p:spPr>
        <p:txBody>
          <a:bodyPr wrap="square" rtlCol="0">
            <a:spAutoFit/>
          </a:bodyPr>
          <a:lstStyle/>
          <a:p>
            <a:r>
              <a:rPr lang="tr-TR" b="1" dirty="0" smtClean="0">
                <a:solidFill>
                  <a:srgbClr val="D50A27"/>
                </a:solidFill>
              </a:rPr>
              <a:t>MINISTRY OF TANSPORT AND INFRASTRUCTURE</a:t>
            </a:r>
            <a:endParaRPr lang="tr-TR" b="1" dirty="0">
              <a:solidFill>
                <a:srgbClr val="D50A27"/>
              </a:solidFill>
            </a:endParaRPr>
          </a:p>
        </p:txBody>
      </p:sp>
      <p:pic>
        <p:nvPicPr>
          <p:cNvPr id="2" name="Resim 1"/>
          <p:cNvPicPr>
            <a:picLocks noChangeAspect="1"/>
          </p:cNvPicPr>
          <p:nvPr/>
        </p:nvPicPr>
        <p:blipFill>
          <a:blip r:embed="rId2"/>
          <a:stretch>
            <a:fillRect/>
          </a:stretch>
        </p:blipFill>
        <p:spPr>
          <a:xfrm>
            <a:off x="9495692" y="154074"/>
            <a:ext cx="2684292" cy="1041975"/>
          </a:xfrm>
          <a:prstGeom prst="rect">
            <a:avLst/>
          </a:prstGeom>
        </p:spPr>
      </p:pic>
      <p:pic>
        <p:nvPicPr>
          <p:cNvPr id="3" name="Resim 2"/>
          <p:cNvPicPr>
            <a:picLocks noChangeAspect="1"/>
          </p:cNvPicPr>
          <p:nvPr/>
        </p:nvPicPr>
        <p:blipFill>
          <a:blip r:embed="rId3"/>
          <a:stretch>
            <a:fillRect/>
          </a:stretch>
        </p:blipFill>
        <p:spPr>
          <a:xfrm>
            <a:off x="90436" y="131490"/>
            <a:ext cx="3948164" cy="1144837"/>
          </a:xfrm>
          <a:prstGeom prst="rect">
            <a:avLst/>
          </a:prstGeom>
        </p:spPr>
      </p:pic>
    </p:spTree>
    <p:extLst>
      <p:ext uri="{BB962C8B-B14F-4D97-AF65-F5344CB8AC3E}">
        <p14:creationId xmlns:p14="http://schemas.microsoft.com/office/powerpoint/2010/main" val="3821252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latin typeface="Arial" panose="020B0604020202020204" pitchFamily="34" charset="0"/>
                <a:cs typeface="Arial" panose="020B0604020202020204" pitchFamily="34" charset="0"/>
              </a:rPr>
              <a:t>CONTROL ENVIRONMENT</a:t>
            </a:r>
            <a:endParaRPr lang="tr-TR" sz="32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fontScale="92500" lnSpcReduction="10000"/>
          </a:bodyPr>
          <a:lstStyle/>
          <a:p>
            <a:pPr marL="671830" indent="0" algn="just">
              <a:lnSpc>
                <a:spcPct val="150000"/>
              </a:lnSpc>
              <a:spcBef>
                <a:spcPts val="400"/>
              </a:spcBef>
              <a:spcAft>
                <a:spcPts val="400"/>
              </a:spcAft>
              <a:buNone/>
            </a:pPr>
            <a:r>
              <a:rPr lang="en-GB" sz="2600" spc="-25" dirty="0">
                <a:latin typeface="Arial" panose="020B0604020202020204" pitchFamily="34" charset="0"/>
                <a:ea typeface="Times New Roman" panose="02020603050405020304" pitchFamily="18" charset="0"/>
                <a:cs typeface="Arial" panose="020B0604020202020204" pitchFamily="34" charset="0"/>
              </a:rPr>
              <a:t>As defined in the </a:t>
            </a:r>
            <a:r>
              <a:rPr lang="en-GB" sz="2600" spc="-25" dirty="0" smtClean="0">
                <a:latin typeface="Arial" panose="020B0604020202020204" pitchFamily="34" charset="0"/>
                <a:ea typeface="Times New Roman" panose="02020603050405020304" pitchFamily="18" charset="0"/>
                <a:cs typeface="Arial" panose="020B0604020202020204" pitchFamily="34" charset="0"/>
              </a:rPr>
              <a:t>IPA </a:t>
            </a:r>
            <a:r>
              <a:rPr lang="en-GB" sz="2600" spc="-25" dirty="0">
                <a:latin typeface="Arial" panose="020B0604020202020204" pitchFamily="34" charset="0"/>
                <a:ea typeface="Times New Roman" panose="02020603050405020304" pitchFamily="18" charset="0"/>
                <a:cs typeface="Arial" panose="020B0604020202020204" pitchFamily="34" charset="0"/>
              </a:rPr>
              <a:t>II FWA, control environment includes the following components:</a:t>
            </a:r>
            <a:endParaRPr lang="tr-TR" sz="2600" spc="-25"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Aft>
                <a:spcPts val="400"/>
              </a:spcAft>
              <a:buFont typeface="Times New Roman" panose="02020603050405020304" pitchFamily="18" charset="0"/>
              <a:buChar char="-"/>
              <a:tabLst>
                <a:tab pos="1943100" algn="l"/>
              </a:tabLst>
            </a:pPr>
            <a:r>
              <a:rPr lang="en-GB" sz="2600" spc="-25" dirty="0">
                <a:latin typeface="Arial" panose="020B0604020202020204" pitchFamily="34" charset="0"/>
                <a:ea typeface="Times New Roman" panose="02020603050405020304" pitchFamily="18" charset="0"/>
                <a:cs typeface="Arial" panose="020B0604020202020204" pitchFamily="34" charset="0"/>
              </a:rPr>
              <a:t>Ethics and integrity policies;</a:t>
            </a:r>
            <a:endParaRPr lang="tr-TR" sz="2600" spc="-25"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Aft>
                <a:spcPts val="400"/>
              </a:spcAft>
              <a:buFont typeface="Times New Roman" panose="02020603050405020304" pitchFamily="18" charset="0"/>
              <a:buChar char="-"/>
              <a:tabLst>
                <a:tab pos="1943100" algn="l"/>
              </a:tabLst>
            </a:pPr>
            <a:r>
              <a:rPr lang="en-GB" sz="2600" spc="-25" dirty="0">
                <a:latin typeface="Arial" panose="020B0604020202020204" pitchFamily="34" charset="0"/>
                <a:ea typeface="Times New Roman" panose="02020603050405020304" pitchFamily="18" charset="0"/>
                <a:cs typeface="Arial" panose="020B0604020202020204" pitchFamily="34" charset="0"/>
              </a:rPr>
              <a:t>Supervision by management of tasks delegated to subordinates;</a:t>
            </a:r>
            <a:endParaRPr lang="tr-TR" sz="2600" spc="-25"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Aft>
                <a:spcPts val="400"/>
              </a:spcAft>
              <a:buFont typeface="Times New Roman" panose="02020603050405020304" pitchFamily="18" charset="0"/>
              <a:buChar char="-"/>
              <a:tabLst>
                <a:tab pos="1943100" algn="l"/>
              </a:tabLst>
            </a:pPr>
            <a:r>
              <a:rPr lang="en-GB" sz="2600" spc="-25" dirty="0">
                <a:latin typeface="Arial" panose="020B0604020202020204" pitchFamily="34" charset="0"/>
                <a:ea typeface="Times New Roman" panose="02020603050405020304" pitchFamily="18" charset="0"/>
                <a:cs typeface="Arial" panose="020B0604020202020204" pitchFamily="34" charset="0"/>
              </a:rPr>
              <a:t>Establishment of structures, reporting lines, and authorities and responsibilities;</a:t>
            </a:r>
            <a:endParaRPr lang="tr-TR" sz="2600" spc="-25"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Aft>
                <a:spcPts val="400"/>
              </a:spcAft>
              <a:buFont typeface="Times New Roman" panose="02020603050405020304" pitchFamily="18" charset="0"/>
              <a:buChar char="-"/>
              <a:tabLst>
                <a:tab pos="1943100" algn="l"/>
              </a:tabLst>
            </a:pPr>
            <a:r>
              <a:rPr lang="en-GB" sz="2600" spc="-25" dirty="0">
                <a:latin typeface="Arial" panose="020B0604020202020204" pitchFamily="34" charset="0"/>
                <a:ea typeface="Times New Roman" panose="02020603050405020304" pitchFamily="18" charset="0"/>
                <a:cs typeface="Arial" panose="020B0604020202020204" pitchFamily="34" charset="0"/>
              </a:rPr>
              <a:t>Staff planning, recruitment, retention, training and appraisal;</a:t>
            </a:r>
            <a:endParaRPr lang="tr-TR" sz="2600" spc="-25"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Aft>
                <a:spcPts val="400"/>
              </a:spcAft>
              <a:buFont typeface="Times New Roman" panose="02020603050405020304" pitchFamily="18" charset="0"/>
              <a:buChar char="-"/>
              <a:tabLst>
                <a:tab pos="1943100" algn="l"/>
              </a:tabLst>
            </a:pPr>
            <a:r>
              <a:rPr lang="en-GB" sz="2600" spc="-25" dirty="0">
                <a:latin typeface="Arial" panose="020B0604020202020204" pitchFamily="34" charset="0"/>
                <a:ea typeface="Times New Roman" panose="02020603050405020304" pitchFamily="18" charset="0"/>
                <a:cs typeface="Arial" panose="020B0604020202020204" pitchFamily="34" charset="0"/>
              </a:rPr>
              <a:t>Accountability for allocated tasks and responsibilities. </a:t>
            </a:r>
            <a:endParaRPr lang="tr-TR" sz="2600" spc="-25" dirty="0">
              <a:latin typeface="Arial" panose="020B0604020202020204" pitchFamily="34" charset="0"/>
              <a:ea typeface="Times New Roman" panose="02020603050405020304" pitchFamily="18" charset="0"/>
              <a:cs typeface="Arial" panose="020B0604020202020204" pitchFamily="34" charset="0"/>
            </a:endParaRPr>
          </a:p>
          <a:p>
            <a:endParaRPr lang="tr-TR"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10</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7"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Tree>
    <p:extLst>
      <p:ext uri="{BB962C8B-B14F-4D97-AF65-F5344CB8AC3E}">
        <p14:creationId xmlns:p14="http://schemas.microsoft.com/office/powerpoint/2010/main" val="175596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CONTROL ENVIRONMENT</a:t>
            </a:r>
          </a:p>
        </p:txBody>
      </p:sp>
      <p:sp>
        <p:nvSpPr>
          <p:cNvPr id="3" name="İçerik Yer Tutucusu 2"/>
          <p:cNvSpPr>
            <a:spLocks noGrp="1"/>
          </p:cNvSpPr>
          <p:nvPr>
            <p:ph idx="1"/>
          </p:nvPr>
        </p:nvSpPr>
        <p:spPr/>
        <p:txBody>
          <a:bodyPr>
            <a:normAutofit/>
          </a:bodyPr>
          <a:lstStyle/>
          <a:p>
            <a:pPr>
              <a:lnSpc>
                <a:spcPct val="150000"/>
              </a:lnSpc>
              <a:spcBef>
                <a:spcPts val="600"/>
              </a:spcBef>
              <a:spcAft>
                <a:spcPts val="600"/>
              </a:spcAft>
            </a:pPr>
            <a:r>
              <a:rPr lang="en-GB" sz="2400" i="1" dirty="0">
                <a:latin typeface="Arial" panose="020B0604020202020204" pitchFamily="34" charset="0"/>
                <a:cs typeface="Arial" panose="020B0604020202020204" pitchFamily="34" charset="0"/>
              </a:rPr>
              <a:t>Written manuals and </a:t>
            </a:r>
            <a:r>
              <a:rPr lang="en-GB" sz="2400" i="1" dirty="0" smtClean="0">
                <a:latin typeface="Arial" panose="020B0604020202020204" pitchFamily="34" charset="0"/>
                <a:cs typeface="Arial" panose="020B0604020202020204" pitchFamily="34" charset="0"/>
              </a:rPr>
              <a:t>procedures</a:t>
            </a:r>
            <a:endParaRPr lang="tr-TR" sz="2400" i="1" dirty="0" smtClean="0">
              <a:latin typeface="Arial" panose="020B0604020202020204" pitchFamily="34" charset="0"/>
              <a:cs typeface="Arial" panose="020B0604020202020204" pitchFamily="34" charset="0"/>
            </a:endParaRPr>
          </a:p>
          <a:p>
            <a:pPr>
              <a:lnSpc>
                <a:spcPct val="150000"/>
              </a:lnSpc>
              <a:spcBef>
                <a:spcPts val="600"/>
              </a:spcBef>
              <a:spcAft>
                <a:spcPts val="600"/>
              </a:spcAft>
            </a:pPr>
            <a:r>
              <a:rPr lang="en-GB" sz="2400" i="1" spc="-25" dirty="0" smtClean="0">
                <a:latin typeface="Arial" panose="020B0604020202020204" pitchFamily="34" charset="0"/>
                <a:ea typeface="Times New Roman" panose="02020603050405020304" pitchFamily="18" charset="0"/>
                <a:cs typeface="Arial" panose="020B0604020202020204" pitchFamily="34" charset="0"/>
              </a:rPr>
              <a:t>Legal </a:t>
            </a:r>
            <a:r>
              <a:rPr lang="en-GB" sz="2400" i="1" spc="-25" dirty="0">
                <a:latin typeface="Arial" panose="020B0604020202020204" pitchFamily="34" charset="0"/>
                <a:ea typeface="Times New Roman" panose="02020603050405020304" pitchFamily="18" charset="0"/>
                <a:cs typeface="Arial" panose="020B0604020202020204" pitchFamily="34" charset="0"/>
              </a:rPr>
              <a:t>base of bodies and </a:t>
            </a:r>
            <a:r>
              <a:rPr lang="en-GB" sz="2400" i="1" spc="-25" dirty="0" smtClean="0">
                <a:latin typeface="Arial" panose="020B0604020202020204" pitchFamily="34" charset="0"/>
                <a:ea typeface="Times New Roman" panose="02020603050405020304" pitchFamily="18" charset="0"/>
                <a:cs typeface="Arial" panose="020B0604020202020204" pitchFamily="34" charset="0"/>
              </a:rPr>
              <a:t>individuals</a:t>
            </a:r>
            <a:endParaRPr lang="tr-TR" sz="2400" spc="-25" dirty="0">
              <a:latin typeface="Arial" panose="020B0604020202020204" pitchFamily="34" charset="0"/>
              <a:ea typeface="Times New Roman" panose="02020603050405020304" pitchFamily="18" charset="0"/>
              <a:cs typeface="Arial" panose="020B0604020202020204" pitchFamily="34" charset="0"/>
            </a:endParaRPr>
          </a:p>
          <a:p>
            <a:pPr>
              <a:lnSpc>
                <a:spcPct val="150000"/>
              </a:lnSpc>
              <a:spcBef>
                <a:spcPts val="600"/>
              </a:spcBef>
              <a:spcAft>
                <a:spcPts val="600"/>
              </a:spcAft>
            </a:pPr>
            <a:r>
              <a:rPr lang="en-GB" sz="2400" i="1" spc="-25" dirty="0">
                <a:latin typeface="Arial" panose="020B0604020202020204" pitchFamily="34" charset="0"/>
                <a:ea typeface="Times New Roman" panose="02020603050405020304" pitchFamily="18" charset="0"/>
                <a:cs typeface="Arial" panose="020B0604020202020204" pitchFamily="34" charset="0"/>
              </a:rPr>
              <a:t>Determination of duties and </a:t>
            </a:r>
            <a:r>
              <a:rPr lang="en-GB" sz="2400" i="1" spc="-25" dirty="0" smtClean="0">
                <a:latin typeface="Arial" panose="020B0604020202020204" pitchFamily="34" charset="0"/>
                <a:ea typeface="Times New Roman" panose="02020603050405020304" pitchFamily="18" charset="0"/>
                <a:cs typeface="Arial" panose="020B0604020202020204" pitchFamily="34" charset="0"/>
              </a:rPr>
              <a:t>responsibilities:</a:t>
            </a:r>
            <a:endParaRPr lang="tr-TR" sz="2400" dirty="0">
              <a:latin typeface="Arial" panose="020B0604020202020204" pitchFamily="34" charset="0"/>
              <a:cs typeface="Arial" panose="020B0604020202020204" pitchFamily="34" charset="0"/>
            </a:endParaRPr>
          </a:p>
          <a:p>
            <a:pPr lvl="2">
              <a:lnSpc>
                <a:spcPct val="150000"/>
              </a:lnSpc>
              <a:spcBef>
                <a:spcPts val="600"/>
              </a:spcBef>
              <a:spcAft>
                <a:spcPts val="600"/>
              </a:spcAft>
              <a:buFont typeface="Wingdings" panose="05000000000000000000" pitchFamily="2" charset="2"/>
              <a:buChar char="Ø"/>
            </a:pPr>
            <a:r>
              <a:rPr lang="en-GB" dirty="0">
                <a:latin typeface="Arial" panose="020B0604020202020204" pitchFamily="34" charset="0"/>
                <a:cs typeface="Arial" panose="020B0604020202020204" pitchFamily="34" charset="0"/>
              </a:rPr>
              <a:t>Implementing Agreement OS </a:t>
            </a:r>
            <a:r>
              <a:rPr lang="en-GB" dirty="0" smtClean="0">
                <a:latin typeface="Arial" panose="020B0604020202020204" pitchFamily="34" charset="0"/>
                <a:cs typeface="Arial" panose="020B0604020202020204" pitchFamily="34" charset="0"/>
              </a:rPr>
              <a:t>– NAO</a:t>
            </a:r>
            <a:endParaRPr lang="tr-TR" dirty="0">
              <a:latin typeface="Arial" panose="020B0604020202020204" pitchFamily="34" charset="0"/>
              <a:cs typeface="Arial" panose="020B0604020202020204" pitchFamily="34" charset="0"/>
            </a:endParaRPr>
          </a:p>
          <a:p>
            <a:pPr lvl="2">
              <a:lnSpc>
                <a:spcPct val="150000"/>
              </a:lnSpc>
              <a:spcBef>
                <a:spcPts val="600"/>
              </a:spcBef>
              <a:spcAft>
                <a:spcPts val="600"/>
              </a:spcAft>
              <a:buFont typeface="Wingdings" panose="05000000000000000000" pitchFamily="2" charset="2"/>
              <a:buChar char="Ø"/>
            </a:pPr>
            <a:r>
              <a:rPr lang="en-GB" dirty="0" smtClean="0">
                <a:latin typeface="Arial" panose="020B0604020202020204" pitchFamily="34" charset="0"/>
                <a:cs typeface="Arial" panose="020B0604020202020204" pitchFamily="34" charset="0"/>
              </a:rPr>
              <a:t>Operational </a:t>
            </a:r>
            <a:r>
              <a:rPr lang="en-GB" dirty="0">
                <a:latin typeface="Arial" panose="020B0604020202020204" pitchFamily="34" charset="0"/>
                <a:cs typeface="Arial" panose="020B0604020202020204" pitchFamily="34" charset="0"/>
              </a:rPr>
              <a:t>Agreement OS – final </a:t>
            </a:r>
            <a:r>
              <a:rPr lang="en-GB" dirty="0" smtClean="0">
                <a:latin typeface="Arial" panose="020B0604020202020204" pitchFamily="34" charset="0"/>
                <a:cs typeface="Arial" panose="020B0604020202020204" pitchFamily="34" charset="0"/>
              </a:rPr>
              <a:t>beneficiary</a:t>
            </a:r>
            <a:endParaRPr lang="tr-TR" dirty="0">
              <a:latin typeface="Arial" panose="020B0604020202020204" pitchFamily="34" charset="0"/>
              <a:cs typeface="Arial" panose="020B0604020202020204" pitchFamily="34" charset="0"/>
            </a:endParaRPr>
          </a:p>
          <a:p>
            <a:pPr>
              <a:lnSpc>
                <a:spcPct val="150000"/>
              </a:lnSpc>
              <a:spcBef>
                <a:spcPts val="600"/>
              </a:spcBef>
              <a:spcAft>
                <a:spcPts val="600"/>
              </a:spcAft>
            </a:pPr>
            <a:r>
              <a:rPr lang="en-GB" sz="2400" i="1" dirty="0" smtClean="0">
                <a:latin typeface="Arial" panose="020B0604020202020204" pitchFamily="34" charset="0"/>
                <a:cs typeface="Arial" panose="020B0604020202020204" pitchFamily="34" charset="0"/>
              </a:rPr>
              <a:t>Irregularity </a:t>
            </a:r>
            <a:r>
              <a:rPr lang="en-GB" sz="2400" i="1" dirty="0">
                <a:latin typeface="Arial" panose="020B0604020202020204" pitchFamily="34" charset="0"/>
                <a:cs typeface="Arial" panose="020B0604020202020204" pitchFamily="34" charset="0"/>
              </a:rPr>
              <a:t>management and </a:t>
            </a:r>
            <a:r>
              <a:rPr lang="en-GB" sz="2400" i="1" dirty="0" smtClean="0">
                <a:latin typeface="Arial" panose="020B0604020202020204" pitchFamily="34" charset="0"/>
                <a:cs typeface="Arial" panose="020B0604020202020204" pitchFamily="34" charset="0"/>
              </a:rPr>
              <a:t>reporting</a:t>
            </a:r>
            <a:endParaRPr lang="tr-TR" sz="2400" i="1" dirty="0" smtClean="0">
              <a:latin typeface="Arial" panose="020B0604020202020204" pitchFamily="34" charset="0"/>
              <a:cs typeface="Arial" panose="020B0604020202020204" pitchFamily="34" charset="0"/>
            </a:endParaRPr>
          </a:p>
          <a:p>
            <a:pPr marL="0" indent="0">
              <a:buNone/>
            </a:pPr>
            <a:endParaRPr lang="tr-TR" dirty="0"/>
          </a:p>
          <a:p>
            <a:pPr marL="900430" algn="just">
              <a:lnSpc>
                <a:spcPct val="150000"/>
              </a:lnSpc>
              <a:spcBef>
                <a:spcPts val="400"/>
              </a:spcBef>
              <a:spcAft>
                <a:spcPts val="400"/>
              </a:spcAft>
            </a:pPr>
            <a:endParaRPr lang="tr-TR" spc="-25" dirty="0">
              <a:latin typeface="Garamond" panose="02020404030301010803" pitchFamily="18" charset="0"/>
              <a:ea typeface="Times New Roman" panose="02020603050405020304" pitchFamily="18" charset="0"/>
              <a:cs typeface="Garamond" panose="02020404030301010803" pitchFamily="18" charset="0"/>
            </a:endParaRPr>
          </a:p>
          <a:p>
            <a:endParaRPr lang="tr-TR"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11</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pic>
        <p:nvPicPr>
          <p:cNvPr id="7" name="Resim 6"/>
          <p:cNvPicPr>
            <a:picLocks noChangeAspect="1"/>
          </p:cNvPicPr>
          <p:nvPr/>
        </p:nvPicPr>
        <p:blipFill>
          <a:blip r:embed="rId2"/>
          <a:stretch>
            <a:fillRect/>
          </a:stretch>
        </p:blipFill>
        <p:spPr>
          <a:xfrm>
            <a:off x="4038421" y="6356350"/>
            <a:ext cx="4115157" cy="365792"/>
          </a:xfrm>
          <a:prstGeom prst="rect">
            <a:avLst/>
          </a:prstGeom>
        </p:spPr>
      </p:pic>
    </p:spTree>
    <p:extLst>
      <p:ext uri="{BB962C8B-B14F-4D97-AF65-F5344CB8AC3E}">
        <p14:creationId xmlns:p14="http://schemas.microsoft.com/office/powerpoint/2010/main" val="3093662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Control </a:t>
            </a:r>
            <a:r>
              <a:rPr lang="tr-TR" dirty="0" err="1" smtClean="0"/>
              <a:t>Activities</a:t>
            </a:r>
            <a:endParaRPr lang="tr-TR" dirty="0"/>
          </a:p>
        </p:txBody>
      </p:sp>
      <p:sp>
        <p:nvSpPr>
          <p:cNvPr id="3" name="İçerik Yer Tutucusu 2"/>
          <p:cNvSpPr>
            <a:spLocks noGrp="1"/>
          </p:cNvSpPr>
          <p:nvPr>
            <p:ph idx="1"/>
          </p:nvPr>
        </p:nvSpPr>
        <p:spPr/>
        <p:txBody>
          <a:bodyPr/>
          <a:lstStyle/>
          <a:p>
            <a:pPr>
              <a:lnSpc>
                <a:spcPct val="150000"/>
              </a:lnSpc>
              <a:spcBef>
                <a:spcPts val="600"/>
              </a:spcBef>
              <a:spcAft>
                <a:spcPts val="600"/>
              </a:spcAft>
            </a:pPr>
            <a:endParaRPr lang="tr-TR" sz="2400" spc="-25" dirty="0" smtClean="0">
              <a:latin typeface="Arial" panose="020B0604020202020204" pitchFamily="34" charset="0"/>
              <a:ea typeface="Times New Roman" panose="02020603050405020304" pitchFamily="18" charset="0"/>
              <a:cs typeface="Arial" panose="020B0604020202020204" pitchFamily="34" charset="0"/>
            </a:endParaRPr>
          </a:p>
          <a:p>
            <a:pPr>
              <a:lnSpc>
                <a:spcPct val="150000"/>
              </a:lnSpc>
              <a:spcBef>
                <a:spcPts val="600"/>
              </a:spcBef>
              <a:spcAft>
                <a:spcPts val="600"/>
              </a:spcAft>
            </a:pPr>
            <a:r>
              <a:rPr lang="en-GB" sz="2400" spc="-25" dirty="0" smtClean="0">
                <a:latin typeface="Arial" panose="020B0604020202020204" pitchFamily="34" charset="0"/>
                <a:ea typeface="Times New Roman" panose="02020603050405020304" pitchFamily="18" charset="0"/>
                <a:cs typeface="Arial" panose="020B0604020202020204" pitchFamily="34" charset="0"/>
              </a:rPr>
              <a:t>Control </a:t>
            </a:r>
            <a:r>
              <a:rPr lang="en-GB" sz="2400" spc="-25" dirty="0">
                <a:latin typeface="Arial" panose="020B0604020202020204" pitchFamily="34" charset="0"/>
                <a:ea typeface="Times New Roman" panose="02020603050405020304" pitchFamily="18" charset="0"/>
                <a:cs typeface="Arial" panose="020B0604020202020204" pitchFamily="34" charset="0"/>
              </a:rPr>
              <a:t>activities (also referred to as “control procedures”) are the set of policies and procedures designed to </a:t>
            </a:r>
            <a:r>
              <a:rPr lang="en-GB" sz="2400" u="sng" spc="-25" dirty="0">
                <a:latin typeface="Arial" panose="020B0604020202020204" pitchFamily="34" charset="0"/>
                <a:ea typeface="Times New Roman" panose="02020603050405020304" pitchFamily="18" charset="0"/>
                <a:cs typeface="Arial" panose="020B0604020202020204" pitchFamily="34" charset="0"/>
              </a:rPr>
              <a:t>address the risk identified/ encountered to achieve the objectives. </a:t>
            </a:r>
            <a:endParaRPr lang="tr-TR" sz="2400" u="sng" spc="-25" dirty="0">
              <a:latin typeface="Arial" panose="020B0604020202020204" pitchFamily="34" charset="0"/>
              <a:ea typeface="Times New Roman" panose="02020603050405020304" pitchFamily="18" charset="0"/>
              <a:cs typeface="Arial" panose="020B0604020202020204" pitchFamily="34" charset="0"/>
            </a:endParaRPr>
          </a:p>
          <a:p>
            <a:pPr>
              <a:lnSpc>
                <a:spcPct val="150000"/>
              </a:lnSpc>
              <a:spcBef>
                <a:spcPts val="600"/>
              </a:spcBef>
              <a:spcAft>
                <a:spcPts val="600"/>
              </a:spcAft>
            </a:pPr>
            <a:r>
              <a:rPr lang="en-GB" sz="2400" spc="-25" dirty="0">
                <a:latin typeface="Arial" panose="020B0604020202020204" pitchFamily="34" charset="0"/>
                <a:ea typeface="Times New Roman" panose="02020603050405020304" pitchFamily="18" charset="0"/>
                <a:cs typeface="Arial" panose="020B0604020202020204" pitchFamily="34" charset="0"/>
              </a:rPr>
              <a:t>The control activities are performed at all levels of the Operating Structure. </a:t>
            </a:r>
            <a:endParaRPr lang="tr-TR" sz="2400" spc="-25" dirty="0" smtClean="0">
              <a:latin typeface="Arial" panose="020B0604020202020204" pitchFamily="34" charset="0"/>
              <a:ea typeface="Times New Roman" panose="02020603050405020304" pitchFamily="18" charset="0"/>
              <a:cs typeface="Arial" panose="020B0604020202020204" pitchFamily="34" charset="0"/>
            </a:endParaRPr>
          </a:p>
          <a:p>
            <a:endParaRPr lang="tr-TR"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12</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7"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Tree>
    <p:extLst>
      <p:ext uri="{BB962C8B-B14F-4D97-AF65-F5344CB8AC3E}">
        <p14:creationId xmlns:p14="http://schemas.microsoft.com/office/powerpoint/2010/main" val="4026543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Control </a:t>
            </a:r>
            <a:r>
              <a:rPr lang="tr-TR" dirty="0" err="1"/>
              <a:t>Activities</a:t>
            </a:r>
            <a:endParaRPr lang="tr-TR" dirty="0"/>
          </a:p>
        </p:txBody>
      </p:sp>
      <p:sp>
        <p:nvSpPr>
          <p:cNvPr id="3" name="İçerik Yer Tutucusu 2"/>
          <p:cNvSpPr>
            <a:spLocks noGrp="1"/>
          </p:cNvSpPr>
          <p:nvPr>
            <p:ph idx="1"/>
          </p:nvPr>
        </p:nvSpPr>
        <p:spPr/>
        <p:txBody>
          <a:bodyPr>
            <a:normAutofit fontScale="92500" lnSpcReduction="20000"/>
          </a:bodyPr>
          <a:lstStyle/>
          <a:p>
            <a:pPr algn="just">
              <a:lnSpc>
                <a:spcPct val="150000"/>
              </a:lnSpc>
            </a:pPr>
            <a:r>
              <a:rPr lang="en-GB" sz="2400" b="1" i="1" dirty="0">
                <a:latin typeface="Arial" panose="020B0604020202020204" pitchFamily="34" charset="0"/>
                <a:cs typeface="Arial" panose="020B0604020202020204" pitchFamily="34" charset="0"/>
              </a:rPr>
              <a:t>Segregation of duties: </a:t>
            </a:r>
            <a:r>
              <a:rPr lang="en-US" sz="2400" dirty="0" smtClean="0">
                <a:latin typeface="Arial" panose="020B0604020202020204" pitchFamily="34" charset="0"/>
                <a:cs typeface="Arial" panose="020B0604020202020204" pitchFamily="34" charset="0"/>
              </a:rPr>
              <a:t>employee </a:t>
            </a:r>
            <a:r>
              <a:rPr lang="en-US" sz="2400" dirty="0">
                <a:latin typeface="Arial" panose="020B0604020202020204" pitchFamily="34" charset="0"/>
                <a:cs typeface="Arial" panose="020B0604020202020204" pitchFamily="34" charset="0"/>
              </a:rPr>
              <a:t>should not perform multiple activities that may conflict with each other</a:t>
            </a:r>
            <a:endParaRPr lang="tr-TR" sz="2400" dirty="0">
              <a:latin typeface="Arial" panose="020B0604020202020204" pitchFamily="34" charset="0"/>
              <a:cs typeface="Arial" panose="020B0604020202020204" pitchFamily="34" charset="0"/>
            </a:endParaRPr>
          </a:p>
          <a:p>
            <a:pPr algn="just">
              <a:lnSpc>
                <a:spcPct val="150000"/>
              </a:lnSpc>
            </a:pPr>
            <a:r>
              <a:rPr lang="en-GB" sz="2400" b="1" i="1" dirty="0">
                <a:latin typeface="Arial" panose="020B0604020202020204" pitchFamily="34" charset="0"/>
                <a:cs typeface="Arial" panose="020B0604020202020204" pitchFamily="34" charset="0"/>
              </a:rPr>
              <a:t>Four eyes </a:t>
            </a:r>
            <a:r>
              <a:rPr lang="en-GB" sz="2400" b="1" i="1" dirty="0" smtClean="0">
                <a:latin typeface="Arial" panose="020B0604020202020204" pitchFamily="34" charset="0"/>
                <a:cs typeface="Arial" panose="020B0604020202020204" pitchFamily="34" charset="0"/>
              </a:rPr>
              <a:t>principle:</a:t>
            </a:r>
            <a:r>
              <a:rPr lang="en-US" sz="2400" dirty="0">
                <a:latin typeface="Arial" panose="020B0604020202020204" pitchFamily="34" charset="0"/>
                <a:cs typeface="Arial" panose="020B0604020202020204" pitchFamily="34" charset="0"/>
              </a:rPr>
              <a:t>controlling of these data are separated between two employees before transaction is executed. </a:t>
            </a:r>
            <a:endParaRPr lang="tr-TR" sz="2400" dirty="0">
              <a:latin typeface="Arial" panose="020B0604020202020204" pitchFamily="34" charset="0"/>
              <a:cs typeface="Arial" panose="020B0604020202020204" pitchFamily="34" charset="0"/>
            </a:endParaRPr>
          </a:p>
          <a:p>
            <a:pPr algn="just">
              <a:lnSpc>
                <a:spcPct val="150000"/>
              </a:lnSpc>
            </a:pPr>
            <a:r>
              <a:rPr lang="en-GB" sz="2400" b="1" i="1" dirty="0">
                <a:latin typeface="Arial" panose="020B0604020202020204" pitchFamily="34" charset="0"/>
                <a:cs typeface="Arial" panose="020B0604020202020204" pitchFamily="34" charset="0"/>
              </a:rPr>
              <a:t>Implementation of comprehensive set of preventive and detective control activities and </a:t>
            </a:r>
            <a:r>
              <a:rPr lang="en-GB" sz="2400" b="1" i="1" dirty="0" smtClean="0">
                <a:latin typeface="Arial" panose="020B0604020202020204" pitchFamily="34" charset="0"/>
                <a:cs typeface="Arial" panose="020B0604020202020204" pitchFamily="34" charset="0"/>
              </a:rPr>
              <a:t>verifications:</a:t>
            </a:r>
            <a:r>
              <a:rPr lang="en-US" sz="2400" dirty="0">
                <a:latin typeface="Arial" panose="020B0604020202020204" pitchFamily="34" charset="0"/>
                <a:cs typeface="Arial" panose="020B0604020202020204" pitchFamily="34" charset="0"/>
              </a:rPr>
              <a:t>set of </a:t>
            </a:r>
            <a:r>
              <a:rPr lang="en-US" sz="2400" dirty="0" smtClean="0">
                <a:latin typeface="Arial" panose="020B0604020202020204" pitchFamily="34" charset="0"/>
                <a:cs typeface="Arial" panose="020B0604020202020204" pitchFamily="34" charset="0"/>
              </a:rPr>
              <a:t>checklists</a:t>
            </a:r>
            <a:r>
              <a:rPr lang="tr-TR" sz="2400" dirty="0" smtClean="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regular </a:t>
            </a:r>
            <a:r>
              <a:rPr lang="en-US" sz="2400" dirty="0" smtClean="0">
                <a:latin typeface="Arial" panose="020B0604020202020204" pitchFamily="34" charset="0"/>
                <a:cs typeface="Arial" panose="020B0604020202020204" pitchFamily="34" charset="0"/>
              </a:rPr>
              <a:t>reconciliation</a:t>
            </a:r>
            <a:r>
              <a:rPr lang="tr-TR" sz="2400" dirty="0" smtClean="0">
                <a:latin typeface="Arial" panose="020B0604020202020204" pitchFamily="34" charset="0"/>
                <a:cs typeface="Arial" panose="020B0604020202020204" pitchFamily="34" charset="0"/>
              </a:rPr>
              <a:t>s,</a:t>
            </a:r>
            <a:r>
              <a:rPr lang="en-US" sz="2400" dirty="0" smtClean="0">
                <a:latin typeface="Arial" panose="020B0604020202020204" pitchFamily="34" charset="0"/>
                <a:cs typeface="Arial" panose="020B0604020202020204" pitchFamily="34" charset="0"/>
              </a:rPr>
              <a:t> confirmations </a:t>
            </a:r>
            <a:r>
              <a:rPr lang="en-US" sz="2400" dirty="0">
                <a:latin typeface="Arial" panose="020B0604020202020204" pitchFamily="34" charset="0"/>
                <a:cs typeface="Arial" panose="020B0604020202020204" pitchFamily="34" charset="0"/>
              </a:rPr>
              <a:t>as well as management reporting </a:t>
            </a:r>
            <a:r>
              <a:rPr lang="en-US" sz="2400" dirty="0" smtClean="0">
                <a:latin typeface="Arial" panose="020B0604020202020204" pitchFamily="34" charset="0"/>
                <a:cs typeface="Arial" panose="020B0604020202020204" pitchFamily="34" charset="0"/>
              </a:rPr>
              <a:t> </a:t>
            </a:r>
            <a:endParaRPr lang="tr-TR" sz="2400" dirty="0">
              <a:latin typeface="Arial" panose="020B0604020202020204" pitchFamily="34" charset="0"/>
              <a:cs typeface="Arial" panose="020B0604020202020204" pitchFamily="34" charset="0"/>
            </a:endParaRPr>
          </a:p>
          <a:p>
            <a:pPr marL="228600" lvl="3" algn="just">
              <a:lnSpc>
                <a:spcPct val="150000"/>
              </a:lnSpc>
              <a:spcBef>
                <a:spcPts val="1000"/>
              </a:spcBef>
            </a:pPr>
            <a:r>
              <a:rPr lang="tr-TR" sz="2400" b="1" i="1" dirty="0">
                <a:latin typeface="Arial" panose="020B0604020202020204" pitchFamily="34" charset="0"/>
                <a:cs typeface="Arial" panose="020B0604020202020204" pitchFamily="34" charset="0"/>
              </a:rPr>
              <a:t>O</a:t>
            </a:r>
            <a:r>
              <a:rPr lang="en-GB" sz="2400" b="1" i="1" dirty="0" smtClean="0">
                <a:latin typeface="Arial" panose="020B0604020202020204" pitchFamily="34" charset="0"/>
                <a:cs typeface="Arial" panose="020B0604020202020204" pitchFamily="34" charset="0"/>
              </a:rPr>
              <a:t>n </a:t>
            </a:r>
            <a:r>
              <a:rPr lang="en-GB" sz="2400" b="1" i="1" dirty="0">
                <a:latin typeface="Arial" panose="020B0604020202020204" pitchFamily="34" charset="0"/>
                <a:cs typeface="Arial" panose="020B0604020202020204" pitchFamily="34" charset="0"/>
              </a:rPr>
              <a:t>the spot checks </a:t>
            </a:r>
            <a:endParaRPr lang="tr-TR" sz="2400" b="1" i="1" dirty="0" smtClean="0">
              <a:latin typeface="Arial" panose="020B0604020202020204" pitchFamily="34" charset="0"/>
              <a:cs typeface="Arial" panose="020B0604020202020204" pitchFamily="34" charset="0"/>
            </a:endParaRPr>
          </a:p>
          <a:p>
            <a:pPr marL="228600" lvl="3" algn="just">
              <a:lnSpc>
                <a:spcPct val="150000"/>
              </a:lnSpc>
              <a:spcBef>
                <a:spcPts val="1000"/>
              </a:spcBef>
            </a:pPr>
            <a:r>
              <a:rPr lang="tr-TR" sz="2400" b="1" i="1" dirty="0" err="1" smtClean="0">
                <a:latin typeface="Arial" panose="020B0604020202020204" pitchFamily="34" charset="0"/>
                <a:cs typeface="Arial" panose="020B0604020202020204" pitchFamily="34" charset="0"/>
              </a:rPr>
              <a:t>Limiting</a:t>
            </a:r>
            <a:r>
              <a:rPr lang="tr-TR" sz="2400" b="1" i="1" dirty="0" smtClean="0">
                <a:latin typeface="Arial" panose="020B0604020202020204" pitchFamily="34" charset="0"/>
                <a:cs typeface="Arial" panose="020B0604020202020204" pitchFamily="34" charset="0"/>
              </a:rPr>
              <a:t> </a:t>
            </a:r>
            <a:r>
              <a:rPr lang="tr-TR" sz="2400" b="1" i="1" dirty="0" err="1" smtClean="0">
                <a:latin typeface="Arial" panose="020B0604020202020204" pitchFamily="34" charset="0"/>
                <a:cs typeface="Arial" panose="020B0604020202020204" pitchFamily="34" charset="0"/>
              </a:rPr>
              <a:t>direct</a:t>
            </a:r>
            <a:r>
              <a:rPr lang="tr-TR" sz="2400" b="1" i="1" dirty="0" smtClean="0">
                <a:latin typeface="Arial" panose="020B0604020202020204" pitchFamily="34" charset="0"/>
                <a:cs typeface="Arial" panose="020B0604020202020204" pitchFamily="34" charset="0"/>
              </a:rPr>
              <a:t> </a:t>
            </a:r>
            <a:r>
              <a:rPr lang="tr-TR" sz="2400" b="1" i="1" dirty="0" err="1" smtClean="0">
                <a:latin typeface="Arial" panose="020B0604020202020204" pitchFamily="34" charset="0"/>
                <a:cs typeface="Arial" panose="020B0604020202020204" pitchFamily="34" charset="0"/>
              </a:rPr>
              <a:t>physical</a:t>
            </a:r>
            <a:r>
              <a:rPr lang="tr-TR" sz="2400" b="1" i="1" dirty="0" smtClean="0">
                <a:latin typeface="Arial" panose="020B0604020202020204" pitchFamily="34" charset="0"/>
                <a:cs typeface="Arial" panose="020B0604020202020204" pitchFamily="34" charset="0"/>
              </a:rPr>
              <a:t> </a:t>
            </a:r>
            <a:r>
              <a:rPr lang="tr-TR" sz="2400" b="1" i="1" dirty="0" err="1" smtClean="0">
                <a:latin typeface="Arial" panose="020B0604020202020204" pitchFamily="34" charset="0"/>
                <a:cs typeface="Arial" panose="020B0604020202020204" pitchFamily="34" charset="0"/>
              </a:rPr>
              <a:t>access</a:t>
            </a:r>
            <a:r>
              <a:rPr lang="tr-TR" sz="2400" b="1" i="1" dirty="0" smtClean="0">
                <a:latin typeface="Arial" panose="020B0604020202020204" pitchFamily="34" charset="0"/>
                <a:cs typeface="Arial" panose="020B0604020202020204" pitchFamily="34" charset="0"/>
              </a:rPr>
              <a:t> </a:t>
            </a:r>
            <a:r>
              <a:rPr lang="tr-TR" sz="2400" b="1" i="1" dirty="0" err="1" smtClean="0">
                <a:latin typeface="Arial" panose="020B0604020202020204" pitchFamily="34" charset="0"/>
                <a:cs typeface="Arial" panose="020B0604020202020204" pitchFamily="34" charset="0"/>
              </a:rPr>
              <a:t>to</a:t>
            </a:r>
            <a:r>
              <a:rPr lang="tr-TR" sz="2400" b="1" i="1" dirty="0" smtClean="0">
                <a:latin typeface="Arial" panose="020B0604020202020204" pitchFamily="34" charset="0"/>
                <a:cs typeface="Arial" panose="020B0604020202020204" pitchFamily="34" charset="0"/>
              </a:rPr>
              <a:t> </a:t>
            </a:r>
            <a:r>
              <a:rPr lang="tr-TR" sz="2400" b="1" i="1" dirty="0" err="1" smtClean="0">
                <a:latin typeface="Arial" panose="020B0604020202020204" pitchFamily="34" charset="0"/>
                <a:cs typeface="Arial" panose="020B0604020202020204" pitchFamily="34" charset="0"/>
              </a:rPr>
              <a:t>records</a:t>
            </a:r>
            <a:endParaRPr lang="tr-TR" sz="2400" b="1" i="1" dirty="0">
              <a:latin typeface="Arial" panose="020B0604020202020204" pitchFamily="34" charset="0"/>
              <a:cs typeface="Arial" panose="020B0604020202020204" pitchFamily="34" charset="0"/>
            </a:endParaRPr>
          </a:p>
          <a:p>
            <a:pPr marL="228600" lvl="2" algn="just">
              <a:spcBef>
                <a:spcPts val="1000"/>
              </a:spcBef>
            </a:pPr>
            <a:endParaRPr lang="tr-TR" b="1" dirty="0"/>
          </a:p>
          <a:p>
            <a:pPr algn="just"/>
            <a:endParaRPr lang="tr-TR"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13</a:t>
            </a:fld>
            <a:endParaRPr lang="tr-TR"/>
          </a:p>
        </p:txBody>
      </p:sp>
      <p:sp>
        <p:nvSpPr>
          <p:cNvPr id="7"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Tree>
    <p:extLst>
      <p:ext uri="{BB962C8B-B14F-4D97-AF65-F5344CB8AC3E}">
        <p14:creationId xmlns:p14="http://schemas.microsoft.com/office/powerpoint/2010/main" val="3524597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Application of Control-QUALITY ASSURANCE</a:t>
            </a:r>
            <a:endParaRPr lang="tr-TR" sz="3200" dirty="0"/>
          </a:p>
        </p:txBody>
      </p:sp>
      <p:sp>
        <p:nvSpPr>
          <p:cNvPr id="3" name="İçerik Yer Tutucusu 2"/>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Setting quality assurance standards </a:t>
            </a:r>
            <a:r>
              <a:rPr lang="en-US" sz="2400" dirty="0">
                <a:solidFill>
                  <a:srgbClr val="FF0000"/>
                </a:solidFill>
                <a:latin typeface="Arial" panose="020B0604020202020204" pitchFamily="34" charset="0"/>
                <a:cs typeface="Arial" panose="020B0604020202020204" pitchFamily="34" charset="0"/>
              </a:rPr>
              <a:t>over the tendering </a:t>
            </a:r>
            <a:r>
              <a:rPr lang="en-US" sz="2400" dirty="0" smtClean="0">
                <a:solidFill>
                  <a:srgbClr val="FF0000"/>
                </a:solidFill>
                <a:latin typeface="Arial" panose="020B0604020202020204" pitchFamily="34" charset="0"/>
                <a:cs typeface="Arial" panose="020B0604020202020204" pitchFamily="34" charset="0"/>
              </a:rPr>
              <a:t>procedures</a:t>
            </a:r>
            <a:endParaRPr lang="tr-TR" sz="2400" dirty="0" smtClean="0">
              <a:solidFill>
                <a:srgbClr val="FF0000"/>
              </a:solidFill>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Quality standards must be applied to any </a:t>
            </a:r>
            <a:r>
              <a:rPr lang="en-GB" sz="2400" dirty="0">
                <a:solidFill>
                  <a:srgbClr val="FF0000"/>
                </a:solidFill>
                <a:latin typeface="Arial" panose="020B0604020202020204" pitchFamily="34" charset="0"/>
                <a:cs typeface="Arial" panose="020B0604020202020204" pitchFamily="34" charset="0"/>
              </a:rPr>
              <a:t>information and / or document submitted by the </a:t>
            </a:r>
            <a:r>
              <a:rPr lang="tr-TR" sz="2400" dirty="0" err="1" smtClean="0">
                <a:solidFill>
                  <a:srgbClr val="FF0000"/>
                </a:solidFill>
                <a:latin typeface="Arial" panose="020B0604020202020204" pitchFamily="34" charset="0"/>
                <a:cs typeface="Arial" panose="020B0604020202020204" pitchFamily="34" charset="0"/>
              </a:rPr>
              <a:t>end</a:t>
            </a:r>
            <a:r>
              <a:rPr lang="tr-TR" sz="2400" dirty="0" smtClean="0">
                <a:solidFill>
                  <a:srgbClr val="FF0000"/>
                </a:solidFill>
                <a:latin typeface="Arial" panose="020B0604020202020204" pitchFamily="34" charset="0"/>
                <a:cs typeface="Arial" panose="020B0604020202020204" pitchFamily="34" charset="0"/>
              </a:rPr>
              <a:t> </a:t>
            </a:r>
            <a:r>
              <a:rPr lang="tr-TR" sz="2400" dirty="0" err="1" smtClean="0">
                <a:solidFill>
                  <a:srgbClr val="FF0000"/>
                </a:solidFill>
                <a:latin typeface="Arial" panose="020B0604020202020204" pitchFamily="34" charset="0"/>
                <a:cs typeface="Arial" panose="020B0604020202020204" pitchFamily="34" charset="0"/>
              </a:rPr>
              <a:t>receipt</a:t>
            </a:r>
            <a:r>
              <a:rPr lang="en-GB" sz="2400" dirty="0" smtClean="0">
                <a:solidFill>
                  <a:srgbClr val="FF0000"/>
                </a:solidFill>
                <a:latin typeface="Arial" panose="020B0604020202020204" pitchFamily="34" charset="0"/>
                <a:cs typeface="Arial" panose="020B0604020202020204" pitchFamily="34" charset="0"/>
              </a:rPr>
              <a:t> </a:t>
            </a:r>
            <a:r>
              <a:rPr lang="en-GB" sz="2400" dirty="0">
                <a:solidFill>
                  <a:srgbClr val="FF0000"/>
                </a:solidFill>
                <a:latin typeface="Arial" panose="020B0604020202020204" pitchFamily="34" charset="0"/>
                <a:cs typeface="Arial" panose="020B0604020202020204" pitchFamily="34" charset="0"/>
              </a:rPr>
              <a:t>to the OS</a:t>
            </a:r>
            <a:r>
              <a:rPr lang="en-GB" sz="2400" dirty="0">
                <a:latin typeface="Arial" panose="020B0604020202020204" pitchFamily="34" charset="0"/>
                <a:cs typeface="Arial" panose="020B0604020202020204" pitchFamily="34" charset="0"/>
              </a:rPr>
              <a:t>. </a:t>
            </a:r>
            <a:endParaRPr lang="tr-TR" sz="2400" dirty="0">
              <a:latin typeface="Arial" panose="020B0604020202020204" pitchFamily="34" charset="0"/>
              <a:cs typeface="Arial" panose="020B0604020202020204" pitchFamily="34" charset="0"/>
            </a:endParaRPr>
          </a:p>
          <a:p>
            <a:r>
              <a:rPr lang="tr-TR" sz="2400" dirty="0" err="1" smtClean="0">
                <a:solidFill>
                  <a:srgbClr val="FF0000"/>
                </a:solidFill>
                <a:latin typeface="Arial" panose="020B0604020202020204" pitchFamily="34" charset="0"/>
                <a:cs typeface="Arial" panose="020B0604020202020204" pitchFamily="34" charset="0"/>
              </a:rPr>
              <a:t>Use</a:t>
            </a:r>
            <a:r>
              <a:rPr lang="tr-TR" sz="2400" dirty="0" smtClean="0">
                <a:solidFill>
                  <a:srgbClr val="FF0000"/>
                </a:solidFill>
                <a:latin typeface="Arial" panose="020B0604020202020204" pitchFamily="34" charset="0"/>
                <a:cs typeface="Arial" panose="020B0604020202020204" pitchFamily="34" charset="0"/>
              </a:rPr>
              <a:t> of </a:t>
            </a:r>
            <a:r>
              <a:rPr lang="tr-TR" sz="2400" dirty="0" err="1" smtClean="0">
                <a:solidFill>
                  <a:srgbClr val="FF0000"/>
                </a:solidFill>
                <a:latin typeface="Arial" panose="020B0604020202020204" pitchFamily="34" charset="0"/>
                <a:cs typeface="Arial" panose="020B0604020202020204" pitchFamily="34" charset="0"/>
              </a:rPr>
              <a:t>external</a:t>
            </a:r>
            <a:r>
              <a:rPr lang="tr-TR" sz="2400" dirty="0" smtClean="0">
                <a:solidFill>
                  <a:srgbClr val="FF0000"/>
                </a:solidFill>
                <a:latin typeface="Arial" panose="020B0604020202020204" pitchFamily="34" charset="0"/>
                <a:cs typeface="Arial" panose="020B0604020202020204" pitchFamily="34" charset="0"/>
              </a:rPr>
              <a:t> Assistance </a:t>
            </a:r>
            <a:r>
              <a:rPr lang="en-GB" sz="2400" dirty="0" smtClean="0">
                <a:solidFill>
                  <a:srgbClr val="FF0000"/>
                </a:solidFill>
                <a:latin typeface="Arial" panose="020B0604020202020204" pitchFamily="34" charset="0"/>
                <a:cs typeface="Arial" panose="020B0604020202020204" pitchFamily="34" charset="0"/>
              </a:rPr>
              <a:t>assistance </a:t>
            </a:r>
            <a:r>
              <a:rPr lang="en-GB" sz="2400" dirty="0" smtClean="0">
                <a:latin typeface="Arial" panose="020B0604020202020204" pitchFamily="34" charset="0"/>
                <a:cs typeface="Arial" panose="020B0604020202020204" pitchFamily="34" charset="0"/>
              </a:rPr>
              <a:t>for</a:t>
            </a: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p</a:t>
            </a:r>
            <a:r>
              <a:rPr lang="en-GB" sz="2400" dirty="0" err="1" smtClean="0">
                <a:latin typeface="Arial" panose="020B0604020202020204" pitchFamily="34" charset="0"/>
                <a:cs typeface="Arial" panose="020B0604020202020204" pitchFamily="34" charset="0"/>
              </a:rPr>
              <a:t>reparing</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tender </a:t>
            </a:r>
            <a:r>
              <a:rPr lang="en-GB" sz="2400" dirty="0" smtClean="0">
                <a:latin typeface="Arial" panose="020B0604020202020204" pitchFamily="34" charset="0"/>
                <a:cs typeface="Arial" panose="020B0604020202020204" pitchFamily="34" charset="0"/>
              </a:rPr>
              <a:t>documentation</a:t>
            </a:r>
            <a:r>
              <a:rPr lang="tr-TR" sz="2400" dirty="0">
                <a:latin typeface="Arial" panose="020B0604020202020204" pitchFamily="34" charset="0"/>
                <a:cs typeface="Arial" panose="020B0604020202020204" pitchFamily="34" charset="0"/>
              </a:rPr>
              <a:t> </a:t>
            </a:r>
            <a:r>
              <a:rPr lang="tr-TR" sz="2400" dirty="0" err="1" smtClean="0">
                <a:latin typeface="Arial" panose="020B0604020202020204" pitchFamily="34" charset="0"/>
                <a:cs typeface="Arial" panose="020B0604020202020204" pitchFamily="34" charset="0"/>
              </a:rPr>
              <a:t>and</a:t>
            </a: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s</a:t>
            </a:r>
            <a:r>
              <a:rPr lang="en-GB" sz="2400" dirty="0" err="1" smtClean="0">
                <a:latin typeface="Arial" panose="020B0604020202020204" pitchFamily="34" charset="0"/>
                <a:cs typeface="Arial" panose="020B0604020202020204" pitchFamily="34" charset="0"/>
              </a:rPr>
              <a:t>upporting</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the </a:t>
            </a:r>
            <a:r>
              <a:rPr lang="en-GB" sz="2400" dirty="0" err="1">
                <a:latin typeface="Arial" panose="020B0604020202020204" pitchFamily="34" charset="0"/>
                <a:cs typeface="Arial" panose="020B0604020202020204" pitchFamily="34" charset="0"/>
              </a:rPr>
              <a:t>EvC</a:t>
            </a:r>
            <a:r>
              <a:rPr lang="en-GB" sz="2400" dirty="0">
                <a:latin typeface="Arial" panose="020B0604020202020204" pitchFamily="34" charset="0"/>
                <a:cs typeface="Arial" panose="020B0604020202020204" pitchFamily="34" charset="0"/>
              </a:rPr>
              <a:t> proceedings (external independent evaluators)</a:t>
            </a:r>
            <a:endParaRPr lang="tr-TR" sz="2400" dirty="0">
              <a:latin typeface="Arial" panose="020B0604020202020204" pitchFamily="34" charset="0"/>
              <a:cs typeface="Arial" panose="020B0604020202020204" pitchFamily="34" charset="0"/>
            </a:endParaRPr>
          </a:p>
          <a:p>
            <a:pPr marL="228600" lvl="2">
              <a:spcBef>
                <a:spcPts val="1000"/>
              </a:spcBef>
            </a:pPr>
            <a:r>
              <a:rPr lang="en-GB" sz="2400" b="1" dirty="0">
                <a:latin typeface="Arial" panose="020B0604020202020204" pitchFamily="34" charset="0"/>
                <a:cs typeface="Arial" panose="020B0604020202020204" pitchFamily="34" charset="0"/>
              </a:rPr>
              <a:t>Recording </a:t>
            </a:r>
            <a:r>
              <a:rPr lang="en-GB" sz="2400" b="1" dirty="0" smtClean="0">
                <a:latin typeface="Arial" panose="020B0604020202020204" pitchFamily="34" charset="0"/>
                <a:cs typeface="Arial" panose="020B0604020202020204" pitchFamily="34" charset="0"/>
              </a:rPr>
              <a:t>Exceptions</a:t>
            </a:r>
            <a:endParaRPr lang="tr-TR" sz="2400" b="1" dirty="0" smtClean="0">
              <a:latin typeface="Arial" panose="020B0604020202020204" pitchFamily="34" charset="0"/>
              <a:cs typeface="Arial" panose="020B0604020202020204" pitchFamily="34" charset="0"/>
            </a:endParaRPr>
          </a:p>
          <a:p>
            <a:pPr marL="228600" lvl="2">
              <a:spcBef>
                <a:spcPts val="1000"/>
              </a:spcBef>
            </a:pPr>
            <a:r>
              <a:rPr lang="en-GB" sz="2400" b="1" dirty="0" smtClean="0">
                <a:latin typeface="Arial" panose="020B0604020202020204" pitchFamily="34" charset="0"/>
                <a:cs typeface="Arial" panose="020B0604020202020204" pitchFamily="34" charset="0"/>
              </a:rPr>
              <a:t>False Declarations</a:t>
            </a:r>
            <a:r>
              <a:rPr lang="en-US" sz="2400" dirty="0" smtClean="0">
                <a:latin typeface="Arial" panose="020B0604020202020204" pitchFamily="34" charset="0"/>
                <a:cs typeface="Arial" panose="020B0604020202020204" pitchFamily="34" charset="0"/>
              </a:rPr>
              <a:t>When false declarations and documents are provided by a bidder during the procurement phase, the bidder shall be excluded from the procedure. </a:t>
            </a:r>
            <a:endParaRPr lang="tr-TR" sz="2400" dirty="0" smtClean="0">
              <a:latin typeface="Arial" panose="020B0604020202020204" pitchFamily="34" charset="0"/>
              <a:cs typeface="Arial" panose="020B0604020202020204" pitchFamily="34" charset="0"/>
            </a:endParaRPr>
          </a:p>
          <a:p>
            <a:pPr marL="228600" lvl="2">
              <a:spcBef>
                <a:spcPts val="1000"/>
              </a:spcBef>
            </a:pPr>
            <a:endParaRPr lang="tr-TR"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14</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6" name="Altbilgi Yer Tutucusu 5"/>
          <p:cNvSpPr>
            <a:spLocks noGrp="1"/>
          </p:cNvSpPr>
          <p:nvPr>
            <p:ph type="ftr" sz="quarter" idx="3"/>
          </p:nvPr>
        </p:nvSpPr>
        <p:spPr/>
        <p:txBody>
          <a:bodyPr/>
          <a:lstStyle/>
          <a:p>
            <a:r>
              <a:rPr lang="tr-TR" smtClean="0"/>
              <a:t>Avrupa Birliği Başkanlığı</a:t>
            </a:r>
            <a:endParaRPr lang="tr-TR" dirty="0"/>
          </a:p>
        </p:txBody>
      </p:sp>
    </p:spTree>
    <p:extLst>
      <p:ext uri="{BB962C8B-B14F-4D97-AF65-F5344CB8AC3E}">
        <p14:creationId xmlns:p14="http://schemas.microsoft.com/office/powerpoint/2010/main" val="1199103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Application of Control-QUALITY ASSURANCE</a:t>
            </a:r>
          </a:p>
        </p:txBody>
      </p:sp>
      <p:sp>
        <p:nvSpPr>
          <p:cNvPr id="3" name="İçerik Yer Tutucusu 2"/>
          <p:cNvSpPr>
            <a:spLocks noGrp="1"/>
          </p:cNvSpPr>
          <p:nvPr>
            <p:ph idx="1"/>
          </p:nvPr>
        </p:nvSpPr>
        <p:spPr/>
        <p:txBody>
          <a:bodyPr>
            <a:normAutofit/>
          </a:bodyPr>
          <a:lstStyle/>
          <a:p>
            <a:pPr marL="914400" lvl="2" indent="0">
              <a:buNone/>
            </a:pPr>
            <a:endParaRPr lang="tr-TR" b="1" dirty="0"/>
          </a:p>
          <a:p>
            <a:pPr algn="just">
              <a:lnSpc>
                <a:spcPct val="150000"/>
              </a:lnSpc>
            </a:pPr>
            <a:r>
              <a:rPr lang="en-GB" sz="2400" b="1" dirty="0">
                <a:latin typeface="Arial" panose="020B0604020202020204" pitchFamily="34" charset="0"/>
                <a:cs typeface="Arial" panose="020B0604020202020204" pitchFamily="34" charset="0"/>
              </a:rPr>
              <a:t>Early Warning System (</a:t>
            </a:r>
            <a:r>
              <a:rPr lang="en-GB" sz="2400" b="1" dirty="0" smtClean="0">
                <a:latin typeface="Arial" panose="020B0604020202020204" pitchFamily="34" charset="0"/>
                <a:cs typeface="Arial" panose="020B0604020202020204" pitchFamily="34" charset="0"/>
              </a:rPr>
              <a:t>W5</a:t>
            </a:r>
            <a:r>
              <a:rPr lang="tr-TR" sz="2400" b="1" dirty="0" smtClean="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system is based on a system of “flags”, identifying the level of risk concerned, from “W1” (lowest level of flagging) to “W5” (highest level) </a:t>
            </a: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EUD is responsible for using the information in W5 </a:t>
            </a:r>
            <a:r>
              <a:rPr lang="en-US" sz="2400" dirty="0" smtClean="0">
                <a:latin typeface="Arial" panose="020B0604020202020204" pitchFamily="34" charset="0"/>
                <a:cs typeface="Arial" panose="020B0604020202020204" pitchFamily="34" charset="0"/>
              </a:rPr>
              <a:t>registrations</a:t>
            </a:r>
            <a:r>
              <a:rPr lang="tr-TR" sz="2400" dirty="0" smtClean="0">
                <a:latin typeface="Arial" panose="020B0604020202020204" pitchFamily="34" charset="0"/>
                <a:cs typeface="Arial" panose="020B0604020202020204" pitchFamily="34" charset="0"/>
              </a:rPr>
              <a:t>.</a:t>
            </a:r>
            <a:endParaRPr lang="tr-TR" sz="2400" dirty="0">
              <a:latin typeface="Arial" panose="020B0604020202020204" pitchFamily="34" charset="0"/>
              <a:cs typeface="Arial" panose="020B0604020202020204" pitchFamily="34" charset="0"/>
            </a:endParaRPr>
          </a:p>
          <a:p>
            <a:pPr marL="228600" lvl="2" algn="just">
              <a:lnSpc>
                <a:spcPct val="150000"/>
              </a:lnSpc>
              <a:spcBef>
                <a:spcPts val="1000"/>
              </a:spcBef>
            </a:pPr>
            <a:r>
              <a:rPr lang="en-GB" sz="2400" b="1" dirty="0">
                <a:latin typeface="Arial" panose="020B0604020202020204" pitchFamily="34" charset="0"/>
                <a:cs typeface="Arial" panose="020B0604020202020204" pitchFamily="34" charset="0"/>
              </a:rPr>
              <a:t>Handling Errors </a:t>
            </a:r>
            <a:r>
              <a:rPr lang="en-GB" sz="2400" dirty="0" err="1" smtClean="0">
                <a:latin typeface="Arial" panose="020B0604020202020204" pitchFamily="34" charset="0"/>
                <a:cs typeface="Arial" panose="020B0604020202020204" pitchFamily="34" charset="0"/>
              </a:rPr>
              <a:t>Errors</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 mistakes detected while applying internal controls </a:t>
            </a:r>
            <a:r>
              <a:rPr lang="en-GB" sz="2400" dirty="0" smtClean="0">
                <a:latin typeface="Arial" panose="020B0604020202020204" pitchFamily="34" charset="0"/>
                <a:cs typeface="Arial" panose="020B0604020202020204" pitchFamily="34" charset="0"/>
              </a:rPr>
              <a:t>would </a:t>
            </a:r>
            <a:r>
              <a:rPr lang="en-GB" sz="2400" dirty="0">
                <a:latin typeface="Arial" panose="020B0604020202020204" pitchFamily="34" charset="0"/>
                <a:cs typeface="Arial" panose="020B0604020202020204" pitchFamily="34" charset="0"/>
              </a:rPr>
              <a:t>normally not have to be reported as irregularities. Yet, detecting this type of error / mistake may indicate a need for improving </a:t>
            </a:r>
            <a:r>
              <a:rPr lang="en-GB" sz="2400" dirty="0" smtClean="0">
                <a:latin typeface="Arial" panose="020B0604020202020204" pitchFamily="34" charset="0"/>
                <a:cs typeface="Arial" panose="020B0604020202020204" pitchFamily="34" charset="0"/>
              </a:rPr>
              <a:t>the procedures and systems</a:t>
            </a:r>
            <a:endParaRPr lang="tr-TR"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15</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6" name="Altbilgi Yer Tutucusu 5"/>
          <p:cNvSpPr>
            <a:spLocks noGrp="1"/>
          </p:cNvSpPr>
          <p:nvPr>
            <p:ph type="ftr" sz="quarter" idx="3"/>
          </p:nvPr>
        </p:nvSpPr>
        <p:spPr/>
        <p:txBody>
          <a:bodyPr/>
          <a:lstStyle/>
          <a:p>
            <a:r>
              <a:rPr lang="tr-TR" smtClean="0"/>
              <a:t>Avrupa Birliği Başkanlığı</a:t>
            </a:r>
            <a:endParaRPr lang="tr-TR" dirty="0"/>
          </a:p>
        </p:txBody>
      </p:sp>
    </p:spTree>
    <p:extLst>
      <p:ext uri="{BB962C8B-B14F-4D97-AF65-F5344CB8AC3E}">
        <p14:creationId xmlns:p14="http://schemas.microsoft.com/office/powerpoint/2010/main" val="2325674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marL="742950" lvl="1" indent="-285750" algn="ctr">
              <a:spcBef>
                <a:spcPts val="600"/>
              </a:spcBef>
              <a:spcAft>
                <a:spcPts val="600"/>
              </a:spcAft>
              <a:tabLst>
                <a:tab pos="454025" algn="l"/>
              </a:tabLst>
            </a:pPr>
            <a:r>
              <a:rPr lang="tr-TR" kern="1400" cap="all" spc="-125" dirty="0" smtClean="0">
                <a:solidFill>
                  <a:srgbClr val="808080"/>
                </a:solidFill>
                <a:effectLst/>
                <a:latin typeface="Arial Black" panose="020B0A04020102020204" pitchFamily="34" charset="0"/>
                <a:ea typeface="Times New Roman" panose="02020603050405020304" pitchFamily="18" charset="0"/>
                <a:cs typeface="Times New Roman" panose="02020603050405020304" pitchFamily="18" charset="0"/>
              </a:rPr>
              <a:t/>
            </a:r>
            <a:br>
              <a:rPr lang="tr-TR" kern="1400" cap="all" spc="-125" dirty="0" smtClean="0">
                <a:solidFill>
                  <a:srgbClr val="808080"/>
                </a:solidFill>
                <a:effectLst/>
                <a:latin typeface="Arial Black" panose="020B0A04020102020204" pitchFamily="34" charset="0"/>
                <a:ea typeface="Times New Roman" panose="02020603050405020304" pitchFamily="18" charset="0"/>
                <a:cs typeface="Times New Roman" panose="02020603050405020304" pitchFamily="18" charset="0"/>
              </a:rPr>
            </a:br>
            <a:r>
              <a:rPr lang="tr-TR" kern="1400" cap="all" spc="-125" dirty="0" smtClean="0">
                <a:solidFill>
                  <a:srgbClr val="808080"/>
                </a:solidFill>
                <a:effectLst/>
                <a:latin typeface="Arial Black" panose="020B0A04020102020204" pitchFamily="34" charset="0"/>
                <a:ea typeface="Times New Roman" panose="02020603050405020304" pitchFamily="18" charset="0"/>
                <a:cs typeface="Times New Roman" panose="02020603050405020304" pitchFamily="18" charset="0"/>
              </a:rPr>
              <a:t/>
            </a:r>
            <a:br>
              <a:rPr lang="tr-TR" kern="1400" cap="all" spc="-125" dirty="0" smtClean="0">
                <a:solidFill>
                  <a:srgbClr val="808080"/>
                </a:solidFill>
                <a:effectLst/>
                <a:latin typeface="Arial Black" panose="020B0A04020102020204" pitchFamily="34" charset="0"/>
                <a:ea typeface="Times New Roman" panose="02020603050405020304" pitchFamily="18" charset="0"/>
                <a:cs typeface="Times New Roman" panose="02020603050405020304" pitchFamily="18" charset="0"/>
              </a:rPr>
            </a:br>
            <a:r>
              <a:rPr lang="en-GB" sz="4400" b="1" kern="1200" dirty="0" smtClean="0">
                <a:solidFill>
                  <a:srgbClr val="013378"/>
                </a:solidFill>
                <a:latin typeface="+mn-lt"/>
                <a:ea typeface="+mj-ea"/>
                <a:cs typeface="+mj-cs"/>
              </a:rPr>
              <a:t>RISK </a:t>
            </a:r>
            <a:r>
              <a:rPr lang="en-GB" sz="4400" b="1" kern="1200" dirty="0">
                <a:solidFill>
                  <a:srgbClr val="013378"/>
                </a:solidFill>
                <a:latin typeface="+mn-lt"/>
                <a:ea typeface="+mj-ea"/>
                <a:cs typeface="+mj-cs"/>
              </a:rPr>
              <a:t>MANAGEMENT </a:t>
            </a:r>
            <a:r>
              <a:rPr lang="tr-TR" sz="4400" b="1" kern="1200" dirty="0">
                <a:solidFill>
                  <a:srgbClr val="013378"/>
                </a:solidFill>
                <a:latin typeface="+mn-lt"/>
                <a:ea typeface="+mj-ea"/>
                <a:cs typeface="+mj-cs"/>
              </a:rPr>
              <a:t/>
            </a:r>
            <a:br>
              <a:rPr lang="tr-TR" sz="4400" b="1" kern="1200" dirty="0">
                <a:solidFill>
                  <a:srgbClr val="013378"/>
                </a:solidFill>
                <a:latin typeface="+mn-lt"/>
                <a:ea typeface="+mj-ea"/>
                <a:cs typeface="+mj-cs"/>
              </a:rPr>
            </a:br>
            <a:endParaRPr lang="tr-TR" sz="4400" b="1" kern="1200" dirty="0">
              <a:solidFill>
                <a:srgbClr val="013378"/>
              </a:solidFill>
              <a:latin typeface="+mn-lt"/>
              <a:ea typeface="+mj-ea"/>
              <a:cs typeface="+mj-cs"/>
            </a:endParaRPr>
          </a:p>
        </p:txBody>
      </p:sp>
      <p:sp>
        <p:nvSpPr>
          <p:cNvPr id="3" name="İçerik Yer Tutucusu 2"/>
          <p:cNvSpPr>
            <a:spLocks noGrp="1"/>
          </p:cNvSpPr>
          <p:nvPr>
            <p:ph idx="1"/>
          </p:nvPr>
        </p:nvSpPr>
        <p:spPr/>
        <p:txBody>
          <a:bodyPr>
            <a:normAutofit/>
          </a:bodyPr>
          <a:lstStyle/>
          <a:p>
            <a:pPr marL="0" indent="0">
              <a:buNone/>
            </a:pPr>
            <a:r>
              <a:rPr lang="en-GB" sz="2400" dirty="0">
                <a:latin typeface="Arial" panose="020B0604020202020204" pitchFamily="34" charset="0"/>
                <a:cs typeface="Arial" panose="020B0604020202020204" pitchFamily="34" charset="0"/>
              </a:rPr>
              <a:t>OS management has defined </a:t>
            </a:r>
            <a:r>
              <a:rPr lang="en-GB" sz="2400" b="1" dirty="0">
                <a:latin typeface="Arial" panose="020B0604020202020204" pitchFamily="34" charset="0"/>
                <a:cs typeface="Arial" panose="020B0604020202020204" pitchFamily="34" charset="0"/>
              </a:rPr>
              <a:t>risk management procedures</a:t>
            </a:r>
            <a:r>
              <a:rPr lang="en-GB" sz="2400" dirty="0">
                <a:latin typeface="Arial" panose="020B0604020202020204" pitchFamily="34" charset="0"/>
                <a:cs typeface="Arial" panose="020B0604020202020204" pitchFamily="34" charset="0"/>
              </a:rPr>
              <a:t> in order to</a:t>
            </a:r>
            <a:r>
              <a:rPr lang="en-GB" sz="2400" dirty="0" smtClean="0">
                <a:latin typeface="Arial" panose="020B0604020202020204" pitchFamily="34" charset="0"/>
                <a:cs typeface="Arial" panose="020B0604020202020204" pitchFamily="34" charset="0"/>
              </a:rPr>
              <a:t>:</a:t>
            </a:r>
            <a:endParaRPr lang="tr-TR" sz="2400" dirty="0" smtClean="0">
              <a:latin typeface="Arial" panose="020B0604020202020204" pitchFamily="34" charset="0"/>
              <a:cs typeface="Arial" panose="020B0604020202020204" pitchFamily="34" charset="0"/>
            </a:endParaRPr>
          </a:p>
          <a:p>
            <a:pPr marL="0" indent="0">
              <a:buNone/>
            </a:pPr>
            <a:endParaRPr lang="tr-TR" sz="2400" dirty="0">
              <a:latin typeface="Arial" panose="020B0604020202020204" pitchFamily="34" charset="0"/>
              <a:cs typeface="Arial" panose="020B0604020202020204" pitchFamily="34" charset="0"/>
            </a:endParaRPr>
          </a:p>
          <a:p>
            <a:pPr lvl="0"/>
            <a:r>
              <a:rPr lang="en-GB" sz="2400" b="1" i="1" dirty="0">
                <a:latin typeface="Arial" panose="020B0604020202020204" pitchFamily="34" charset="0"/>
                <a:cs typeface="Arial" panose="020B0604020202020204" pitchFamily="34" charset="0"/>
              </a:rPr>
              <a:t>Plan the activities</a:t>
            </a:r>
            <a:r>
              <a:rPr lang="en-GB" sz="2400" dirty="0">
                <a:latin typeface="Arial" panose="020B0604020202020204" pitchFamily="34" charset="0"/>
                <a:cs typeface="Arial" panose="020B0604020202020204" pitchFamily="34" charset="0"/>
              </a:rPr>
              <a:t> of the OS and allocate the resources accordingly (optimisation of the resources</a:t>
            </a:r>
            <a:r>
              <a:rPr lang="en-GB" sz="2400" dirty="0" smtClean="0">
                <a:latin typeface="Arial" panose="020B0604020202020204" pitchFamily="34" charset="0"/>
                <a:cs typeface="Arial" panose="020B0604020202020204" pitchFamily="34" charset="0"/>
              </a:rPr>
              <a:t>)</a:t>
            </a:r>
            <a:endParaRPr lang="tr-TR" sz="2400" dirty="0">
              <a:latin typeface="Arial" panose="020B0604020202020204" pitchFamily="34" charset="0"/>
              <a:cs typeface="Arial" panose="020B0604020202020204" pitchFamily="34" charset="0"/>
            </a:endParaRPr>
          </a:p>
          <a:p>
            <a:pPr lvl="0"/>
            <a:r>
              <a:rPr lang="en-GB" sz="2400" b="1" i="1" dirty="0">
                <a:latin typeface="Arial" panose="020B0604020202020204" pitchFamily="34" charset="0"/>
                <a:cs typeface="Arial" panose="020B0604020202020204" pitchFamily="34" charset="0"/>
              </a:rPr>
              <a:t>Optimise the system of controls</a:t>
            </a:r>
            <a:r>
              <a:rPr lang="en-GB" sz="2400" dirty="0">
                <a:latin typeface="Arial" panose="020B0604020202020204" pitchFamily="34" charset="0"/>
                <a:cs typeface="Arial" panose="020B0604020202020204" pitchFamily="34" charset="0"/>
              </a:rPr>
              <a:t> for it is not always possible (especially when the number of projects to manage is large) to apply 100% control or re-performance over all transactions.</a:t>
            </a:r>
            <a:endParaRPr lang="tr-TR" sz="2400" dirty="0">
              <a:latin typeface="Arial" panose="020B0604020202020204" pitchFamily="34" charset="0"/>
              <a:cs typeface="Arial" panose="020B0604020202020204" pitchFamily="34" charset="0"/>
            </a:endParaRPr>
          </a:p>
          <a:p>
            <a:pPr marL="0" indent="0">
              <a:buNone/>
            </a:pPr>
            <a:endParaRPr lang="tr-TR"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16</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7"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Tree>
    <p:extLst>
      <p:ext uri="{BB962C8B-B14F-4D97-AF65-F5344CB8AC3E}">
        <p14:creationId xmlns:p14="http://schemas.microsoft.com/office/powerpoint/2010/main" val="1013832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GB" dirty="0"/>
              <a:t>RISK MANAGEMENT </a:t>
            </a:r>
            <a:r>
              <a:rPr lang="tr-TR" dirty="0"/>
              <a:t/>
            </a:r>
            <a:br>
              <a:rPr lang="tr-TR" dirty="0"/>
            </a:br>
            <a:endParaRPr lang="tr-TR" dirty="0"/>
          </a:p>
        </p:txBody>
      </p:sp>
      <p:sp>
        <p:nvSpPr>
          <p:cNvPr id="3" name="İçerik Yer Tutucusu 2"/>
          <p:cNvSpPr>
            <a:spLocks noGrp="1"/>
          </p:cNvSpPr>
          <p:nvPr>
            <p:ph idx="1"/>
          </p:nvPr>
        </p:nvSpPr>
        <p:spPr/>
        <p:txBody>
          <a:bodyPr>
            <a:normAutofit lnSpcReduction="10000"/>
          </a:bodyPr>
          <a:lstStyle/>
          <a:p>
            <a:pPr marL="0" lvl="0" indent="0">
              <a:buNone/>
            </a:pPr>
            <a:r>
              <a:rPr lang="en-GB" sz="2400" dirty="0">
                <a:solidFill>
                  <a:prstClr val="black"/>
                </a:solidFill>
                <a:latin typeface="Arial" panose="020B0604020202020204" pitchFamily="34" charset="0"/>
                <a:cs typeface="Arial" panose="020B0604020202020204" pitchFamily="34" charset="0"/>
              </a:rPr>
              <a:t>The risk management procedures of the OS are based on</a:t>
            </a:r>
            <a:r>
              <a:rPr lang="en-GB" sz="2400" dirty="0" smtClean="0">
                <a:solidFill>
                  <a:prstClr val="black"/>
                </a:solidFill>
                <a:latin typeface="Arial" panose="020B0604020202020204" pitchFamily="34" charset="0"/>
                <a:cs typeface="Arial" panose="020B0604020202020204" pitchFamily="34" charset="0"/>
              </a:rPr>
              <a:t>:</a:t>
            </a:r>
            <a:endParaRPr lang="tr-TR" sz="2400" dirty="0" smtClean="0">
              <a:solidFill>
                <a:prstClr val="black"/>
              </a:solidFill>
              <a:latin typeface="Arial" panose="020B0604020202020204" pitchFamily="34" charset="0"/>
              <a:cs typeface="Arial" panose="020B0604020202020204" pitchFamily="34" charset="0"/>
            </a:endParaRPr>
          </a:p>
          <a:p>
            <a:pPr marL="0" lvl="0" indent="0">
              <a:buNone/>
            </a:pPr>
            <a:endParaRPr lang="tr-TR" sz="2400" dirty="0">
              <a:solidFill>
                <a:prstClr val="black"/>
              </a:solidFill>
              <a:latin typeface="Arial" panose="020B0604020202020204" pitchFamily="34" charset="0"/>
              <a:cs typeface="Arial" panose="020B0604020202020204" pitchFamily="34" charset="0"/>
            </a:endParaRPr>
          </a:p>
          <a:p>
            <a:pPr lvl="0">
              <a:lnSpc>
                <a:spcPct val="150000"/>
              </a:lnSpc>
            </a:pPr>
            <a:r>
              <a:rPr lang="en-GB" sz="2400" dirty="0">
                <a:solidFill>
                  <a:prstClr val="black"/>
                </a:solidFill>
                <a:latin typeface="Arial" panose="020B0604020202020204" pitchFamily="34" charset="0"/>
                <a:cs typeface="Arial" panose="020B0604020202020204" pitchFamily="34" charset="0"/>
              </a:rPr>
              <a:t>Identifying the risks related to the objectives of the OS</a:t>
            </a:r>
            <a:endParaRPr lang="tr-TR" sz="2400" dirty="0">
              <a:solidFill>
                <a:prstClr val="black"/>
              </a:solidFill>
              <a:latin typeface="Arial" panose="020B0604020202020204" pitchFamily="34" charset="0"/>
              <a:cs typeface="Arial" panose="020B0604020202020204" pitchFamily="34" charset="0"/>
            </a:endParaRPr>
          </a:p>
          <a:p>
            <a:pPr lvl="0">
              <a:lnSpc>
                <a:spcPct val="150000"/>
              </a:lnSpc>
            </a:pPr>
            <a:r>
              <a:rPr lang="en-GB" sz="2400" dirty="0">
                <a:solidFill>
                  <a:prstClr val="black"/>
                </a:solidFill>
                <a:latin typeface="Arial" panose="020B0604020202020204" pitchFamily="34" charset="0"/>
                <a:cs typeface="Arial" panose="020B0604020202020204" pitchFamily="34" charset="0"/>
              </a:rPr>
              <a:t>Assessing the risks in order to prioritise their treatment</a:t>
            </a:r>
            <a:endParaRPr lang="tr-TR" sz="2400" dirty="0">
              <a:solidFill>
                <a:prstClr val="black"/>
              </a:solidFill>
              <a:latin typeface="Arial" panose="020B0604020202020204" pitchFamily="34" charset="0"/>
              <a:cs typeface="Arial" panose="020B0604020202020204" pitchFamily="34" charset="0"/>
            </a:endParaRPr>
          </a:p>
          <a:p>
            <a:pPr lvl="0">
              <a:lnSpc>
                <a:spcPct val="150000"/>
              </a:lnSpc>
            </a:pPr>
            <a:r>
              <a:rPr lang="en-GB" sz="2400" dirty="0">
                <a:solidFill>
                  <a:prstClr val="black"/>
                </a:solidFill>
                <a:latin typeface="Arial" panose="020B0604020202020204" pitchFamily="34" charset="0"/>
                <a:cs typeface="Arial" panose="020B0604020202020204" pitchFamily="34" charset="0"/>
              </a:rPr>
              <a:t>Define risk mitigation measures</a:t>
            </a:r>
            <a:endParaRPr lang="tr-TR" sz="2400" dirty="0">
              <a:solidFill>
                <a:prstClr val="black"/>
              </a:solidFill>
              <a:latin typeface="Arial" panose="020B0604020202020204" pitchFamily="34" charset="0"/>
              <a:cs typeface="Arial" panose="020B0604020202020204" pitchFamily="34" charset="0"/>
            </a:endParaRPr>
          </a:p>
          <a:p>
            <a:pPr lvl="0">
              <a:lnSpc>
                <a:spcPct val="150000"/>
              </a:lnSpc>
            </a:pPr>
            <a:r>
              <a:rPr lang="en-GB" sz="2400" dirty="0">
                <a:solidFill>
                  <a:prstClr val="black"/>
                </a:solidFill>
                <a:latin typeface="Arial" panose="020B0604020202020204" pitchFamily="34" charset="0"/>
                <a:cs typeface="Arial" panose="020B0604020202020204" pitchFamily="34" charset="0"/>
              </a:rPr>
              <a:t>Implement the risk mitigation measures</a:t>
            </a:r>
            <a:endParaRPr lang="tr-TR" sz="2400" dirty="0">
              <a:solidFill>
                <a:prstClr val="black"/>
              </a:solidFill>
              <a:latin typeface="Arial" panose="020B0604020202020204" pitchFamily="34" charset="0"/>
              <a:cs typeface="Arial" panose="020B0604020202020204" pitchFamily="34" charset="0"/>
            </a:endParaRPr>
          </a:p>
          <a:p>
            <a:pPr lvl="0">
              <a:lnSpc>
                <a:spcPct val="150000"/>
              </a:lnSpc>
            </a:pPr>
            <a:r>
              <a:rPr lang="en-GB" sz="2400" dirty="0">
                <a:solidFill>
                  <a:prstClr val="black"/>
                </a:solidFill>
                <a:latin typeface="Arial" panose="020B0604020202020204" pitchFamily="34" charset="0"/>
                <a:cs typeface="Arial" panose="020B0604020202020204" pitchFamily="34" charset="0"/>
              </a:rPr>
              <a:t>Ensure a regular follow-up in order to ensure that the risk management process is continuous.</a:t>
            </a:r>
            <a:endParaRPr lang="tr-TR" sz="2400" dirty="0">
              <a:solidFill>
                <a:prstClr val="black"/>
              </a:solidFill>
              <a:latin typeface="Arial" panose="020B0604020202020204" pitchFamily="34" charset="0"/>
              <a:cs typeface="Arial" panose="020B0604020202020204" pitchFamily="34" charset="0"/>
            </a:endParaRPr>
          </a:p>
          <a:p>
            <a:endParaRPr lang="tr-TR"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17</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7"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Tree>
    <p:extLst>
      <p:ext uri="{BB962C8B-B14F-4D97-AF65-F5344CB8AC3E}">
        <p14:creationId xmlns:p14="http://schemas.microsoft.com/office/powerpoint/2010/main" val="3527756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a:t>INFORMATION AND COMMUNICATION</a:t>
            </a:r>
          </a:p>
        </p:txBody>
      </p:sp>
      <p:sp>
        <p:nvSpPr>
          <p:cNvPr id="3" name="İçerik Yer Tutucusu 2"/>
          <p:cNvSpPr>
            <a:spLocks noGrp="1"/>
          </p:cNvSpPr>
          <p:nvPr>
            <p:ph idx="1"/>
          </p:nvPr>
        </p:nvSpPr>
        <p:spPr>
          <a:xfrm>
            <a:off x="342900" y="1643249"/>
            <a:ext cx="11303000" cy="4823811"/>
          </a:xfrm>
        </p:spPr>
        <p:txBody>
          <a:bodyPr>
            <a:normAutofit fontScale="92500" lnSpcReduction="20000"/>
          </a:bodyPr>
          <a:lstStyle/>
          <a:p>
            <a:pPr marL="342900" indent="-342900">
              <a:lnSpc>
                <a:spcPct val="150000"/>
              </a:lnSpc>
              <a:spcBef>
                <a:spcPts val="600"/>
              </a:spcBef>
              <a:defRPr/>
            </a:pPr>
            <a:r>
              <a:rPr lang="en-US" sz="2600" dirty="0">
                <a:latin typeface="Arial" pitchFamily="34" charset="0"/>
                <a:cs typeface="Arial" pitchFamily="34" charset="0"/>
              </a:rPr>
              <a:t>The organization obtains or generates and uses relevant, quality information to support the functioning of internal control. </a:t>
            </a:r>
          </a:p>
          <a:p>
            <a:pPr marL="342900" indent="-342900">
              <a:lnSpc>
                <a:spcPct val="150000"/>
              </a:lnSpc>
              <a:spcBef>
                <a:spcPts val="600"/>
              </a:spcBef>
              <a:buFont typeface="+mj-lt"/>
              <a:buAutoNum type="arabicPeriod"/>
              <a:defRPr/>
            </a:pPr>
            <a:endParaRPr lang="en-US" sz="2600" dirty="0">
              <a:latin typeface="Arial" pitchFamily="34" charset="0"/>
              <a:cs typeface="Arial" pitchFamily="34" charset="0"/>
            </a:endParaRPr>
          </a:p>
          <a:p>
            <a:pPr marL="342900" indent="-342900">
              <a:lnSpc>
                <a:spcPct val="150000"/>
              </a:lnSpc>
              <a:spcBef>
                <a:spcPts val="600"/>
              </a:spcBef>
              <a:defRPr/>
            </a:pPr>
            <a:r>
              <a:rPr lang="en-US" sz="2600" dirty="0" smtClean="0">
                <a:latin typeface="Arial" pitchFamily="34" charset="0"/>
                <a:cs typeface="Arial" pitchFamily="34" charset="0"/>
              </a:rPr>
              <a:t>The </a:t>
            </a:r>
            <a:r>
              <a:rPr lang="en-US" sz="2600" dirty="0">
                <a:latin typeface="Arial" pitchFamily="34" charset="0"/>
                <a:cs typeface="Arial" pitchFamily="34" charset="0"/>
              </a:rPr>
              <a:t>organization internally communicates information, including objectives and responsibilities for internal control, necessary to support the functioning of internal control. </a:t>
            </a:r>
            <a:endParaRPr lang="tr-TR" sz="2600" dirty="0" smtClean="0">
              <a:latin typeface="Arial" pitchFamily="34" charset="0"/>
              <a:cs typeface="Arial" pitchFamily="34" charset="0"/>
            </a:endParaRPr>
          </a:p>
          <a:p>
            <a:pPr marL="0" indent="0">
              <a:lnSpc>
                <a:spcPct val="150000"/>
              </a:lnSpc>
              <a:spcBef>
                <a:spcPts val="600"/>
              </a:spcBef>
              <a:buNone/>
              <a:defRPr/>
            </a:pPr>
            <a:endParaRPr lang="tr-TR" sz="2600" dirty="0" smtClean="0">
              <a:latin typeface="Arial" pitchFamily="34" charset="0"/>
              <a:cs typeface="Arial" pitchFamily="34" charset="0"/>
            </a:endParaRPr>
          </a:p>
          <a:p>
            <a:pPr marL="342900" indent="-342900">
              <a:lnSpc>
                <a:spcPct val="150000"/>
              </a:lnSpc>
              <a:spcBef>
                <a:spcPts val="600"/>
              </a:spcBef>
              <a:defRPr/>
            </a:pPr>
            <a:r>
              <a:rPr lang="en-US" sz="2600" dirty="0" smtClean="0">
                <a:latin typeface="Arial" pitchFamily="34" charset="0"/>
                <a:cs typeface="Arial" pitchFamily="34" charset="0"/>
              </a:rPr>
              <a:t>The </a:t>
            </a:r>
            <a:r>
              <a:rPr lang="en-US" sz="2600" dirty="0">
                <a:latin typeface="Arial" pitchFamily="34" charset="0"/>
                <a:cs typeface="Arial" pitchFamily="34" charset="0"/>
              </a:rPr>
              <a:t>organization communicates with external parties regarding matters affecting the functioning of internal control. </a:t>
            </a:r>
          </a:p>
          <a:p>
            <a:endParaRPr lang="tr-TR"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18</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8"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Tree>
    <p:extLst>
      <p:ext uri="{BB962C8B-B14F-4D97-AF65-F5344CB8AC3E}">
        <p14:creationId xmlns:p14="http://schemas.microsoft.com/office/powerpoint/2010/main" val="3419262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MONITORING</a:t>
            </a:r>
            <a:endParaRPr lang="tr-TR" dirty="0"/>
          </a:p>
        </p:txBody>
      </p:sp>
      <p:sp>
        <p:nvSpPr>
          <p:cNvPr id="3" name="İçerik Yer Tutucusu 2"/>
          <p:cNvSpPr>
            <a:spLocks noGrp="1"/>
          </p:cNvSpPr>
          <p:nvPr>
            <p:ph idx="1"/>
          </p:nvPr>
        </p:nvSpPr>
        <p:spPr/>
        <p:txBody>
          <a:bodyPr/>
          <a:lstStyle/>
          <a:p>
            <a:pPr algn="just" eaLnBrk="0" fontAlgn="base" hangingPunct="0">
              <a:lnSpc>
                <a:spcPct val="150000"/>
              </a:lnSpc>
              <a:spcBef>
                <a:spcPts val="600"/>
              </a:spcBef>
              <a:spcAft>
                <a:spcPct val="0"/>
              </a:spcAft>
              <a:defRPr/>
            </a:pPr>
            <a:r>
              <a:rPr lang="en-US" sz="2400" dirty="0" smtClean="0">
                <a:solidFill>
                  <a:prstClr val="black"/>
                </a:solidFill>
                <a:latin typeface="Arial" pitchFamily="34" charset="0"/>
                <a:cs typeface="Arial" pitchFamily="34" charset="0"/>
              </a:rPr>
              <a:t>The </a:t>
            </a:r>
            <a:r>
              <a:rPr lang="en-US" sz="2400" dirty="0">
                <a:solidFill>
                  <a:prstClr val="black"/>
                </a:solidFill>
                <a:latin typeface="Arial" pitchFamily="34" charset="0"/>
                <a:cs typeface="Arial" pitchFamily="34" charset="0"/>
              </a:rPr>
              <a:t>organization selects, develops, and performs ongoing and/or separate evaluations to ascertain whether the components of internal control are present and functioning. </a:t>
            </a:r>
          </a:p>
          <a:p>
            <a:pPr algn="just" eaLnBrk="0" fontAlgn="base" hangingPunct="0">
              <a:lnSpc>
                <a:spcPct val="150000"/>
              </a:lnSpc>
              <a:spcBef>
                <a:spcPts val="600"/>
              </a:spcBef>
              <a:spcAft>
                <a:spcPct val="0"/>
              </a:spcAft>
              <a:defRPr/>
            </a:pPr>
            <a:r>
              <a:rPr lang="en-US" sz="2400" dirty="0" smtClean="0">
                <a:solidFill>
                  <a:prstClr val="black"/>
                </a:solidFill>
                <a:latin typeface="Arial" pitchFamily="34" charset="0"/>
                <a:cs typeface="Arial" pitchFamily="34" charset="0"/>
              </a:rPr>
              <a:t>The </a:t>
            </a:r>
            <a:r>
              <a:rPr lang="en-US" sz="2400" dirty="0">
                <a:solidFill>
                  <a:prstClr val="black"/>
                </a:solidFill>
                <a:latin typeface="Arial" pitchFamily="34" charset="0"/>
                <a:cs typeface="Arial" pitchFamily="34" charset="0"/>
              </a:rPr>
              <a:t>organization evaluates and communicates internal control deficiencies in a timely manner to those parties responsible for taking corrective action, including senior management and the board of directors, as appropriate. </a:t>
            </a:r>
          </a:p>
          <a:p>
            <a:pPr marL="0" indent="0">
              <a:buNone/>
            </a:pPr>
            <a:r>
              <a:rPr lang="tr-TR" dirty="0" smtClean="0"/>
              <a:t>**</a:t>
            </a:r>
            <a:r>
              <a:rPr lang="tr-TR" dirty="0" err="1" smtClean="0"/>
              <a:t>Monthly</a:t>
            </a:r>
            <a:r>
              <a:rPr lang="tr-TR" dirty="0" smtClean="0"/>
              <a:t> Management </a:t>
            </a:r>
            <a:r>
              <a:rPr lang="tr-TR" dirty="0" err="1" smtClean="0"/>
              <a:t>Reports</a:t>
            </a:r>
            <a:r>
              <a:rPr lang="tr-TR" dirty="0" smtClean="0"/>
              <a:t>, </a:t>
            </a:r>
            <a:r>
              <a:rPr lang="tr-TR" dirty="0" err="1" smtClean="0"/>
              <a:t>the</a:t>
            </a:r>
            <a:r>
              <a:rPr lang="tr-TR" dirty="0" smtClean="0"/>
              <a:t> </a:t>
            </a:r>
            <a:r>
              <a:rPr lang="tr-TR" dirty="0" err="1" smtClean="0"/>
              <a:t>analysis</a:t>
            </a:r>
            <a:r>
              <a:rPr lang="tr-TR" dirty="0" smtClean="0"/>
              <a:t> </a:t>
            </a:r>
            <a:r>
              <a:rPr lang="tr-TR" dirty="0" err="1" smtClean="0"/>
              <a:t>deriving</a:t>
            </a:r>
            <a:r>
              <a:rPr lang="tr-TR" dirty="0" smtClean="0"/>
              <a:t> </a:t>
            </a:r>
            <a:r>
              <a:rPr lang="tr-TR" dirty="0" err="1" smtClean="0"/>
              <a:t>from</a:t>
            </a:r>
            <a:r>
              <a:rPr lang="tr-TR" dirty="0" smtClean="0"/>
              <a:t> risk </a:t>
            </a:r>
            <a:r>
              <a:rPr lang="tr-TR" dirty="0" err="1" smtClean="0"/>
              <a:t>management</a:t>
            </a:r>
            <a:endParaRPr lang="tr-TR"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19</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7"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Tree>
    <p:extLst>
      <p:ext uri="{BB962C8B-B14F-4D97-AF65-F5344CB8AC3E}">
        <p14:creationId xmlns:p14="http://schemas.microsoft.com/office/powerpoint/2010/main" val="1559136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2FF48200-D8EE-4988-9FAD-F57B29FA0C2A}" type="slidenum">
              <a:rPr lang="tr-TR" smtClean="0">
                <a:solidFill>
                  <a:schemeClr val="bg1">
                    <a:lumMod val="50000"/>
                  </a:schemeClr>
                </a:solidFill>
              </a:rPr>
              <a:t>2</a:t>
            </a:fld>
            <a:endParaRPr lang="tr-TR" dirty="0">
              <a:solidFill>
                <a:schemeClr val="bg1">
                  <a:lumMod val="50000"/>
                </a:schemeClr>
              </a:solidFill>
            </a:endParaRP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14"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pic>
        <p:nvPicPr>
          <p:cNvPr id="2" name="Resim 1"/>
          <p:cNvPicPr>
            <a:picLocks noChangeAspect="1"/>
          </p:cNvPicPr>
          <p:nvPr/>
        </p:nvPicPr>
        <p:blipFill>
          <a:blip r:embed="rId3"/>
          <a:stretch>
            <a:fillRect/>
          </a:stretch>
        </p:blipFill>
        <p:spPr>
          <a:xfrm>
            <a:off x="0" y="136940"/>
            <a:ext cx="1480008" cy="1435430"/>
          </a:xfrm>
          <a:prstGeom prst="rect">
            <a:avLst/>
          </a:prstGeom>
        </p:spPr>
      </p:pic>
      <p:sp>
        <p:nvSpPr>
          <p:cNvPr id="8" name="Title 1"/>
          <p:cNvSpPr txBox="1">
            <a:spLocks/>
          </p:cNvSpPr>
          <p:nvPr/>
        </p:nvSpPr>
        <p:spPr>
          <a:xfrm>
            <a:off x="2685956" y="591130"/>
            <a:ext cx="7623175" cy="527050"/>
          </a:xfrm>
          <a:prstGeom prst="rect">
            <a:avLst/>
          </a:prstGeom>
        </p:spPr>
        <p:txBody>
          <a:bodyPr/>
          <a:lst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a:lstStyle>
          <a:p>
            <a:pPr algn="ctr" eaLnBrk="1" hangingPunct="1">
              <a:defRPr/>
            </a:pPr>
            <a:r>
              <a:rPr lang="en-US" altLang="bg-BG" sz="3200" b="1" dirty="0">
                <a:solidFill>
                  <a:srgbClr val="1F497D"/>
                </a:solidFill>
                <a:latin typeface="Arial" panose="020B0604020202020204" pitchFamily="34" charset="0"/>
                <a:cs typeface="Arial" panose="020B0604020202020204" pitchFamily="34" charset="0"/>
              </a:rPr>
              <a:t>TRAINING </a:t>
            </a:r>
            <a:r>
              <a:rPr lang="en-US" altLang="bg-BG" sz="3200" b="1" dirty="0" smtClean="0">
                <a:solidFill>
                  <a:srgbClr val="1F497D"/>
                </a:solidFill>
                <a:latin typeface="Arial" panose="020B0604020202020204" pitchFamily="34" charset="0"/>
                <a:cs typeface="Arial" panose="020B0604020202020204" pitchFamily="34" charset="0"/>
              </a:rPr>
              <a:t>CONTENT</a:t>
            </a:r>
            <a:endParaRPr lang="el-GR" altLang="bg-BG" sz="3200" b="1" dirty="0" smtClean="0">
              <a:solidFill>
                <a:prstClr val="black"/>
              </a:solidFill>
              <a:latin typeface="Arial" panose="020B0604020202020204" pitchFamily="34" charset="0"/>
              <a:cs typeface="Arial" panose="020B0604020202020204" pitchFamily="34" charset="0"/>
            </a:endParaRPr>
          </a:p>
        </p:txBody>
      </p:sp>
      <p:sp>
        <p:nvSpPr>
          <p:cNvPr id="11" name="Metin kutusu 10"/>
          <p:cNvSpPr txBox="1"/>
          <p:nvPr/>
        </p:nvSpPr>
        <p:spPr>
          <a:xfrm>
            <a:off x="1230277" y="1794535"/>
            <a:ext cx="9916976" cy="378565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eaLnBrk="0" fontAlgn="base" hangingPunct="0">
              <a:lnSpc>
                <a:spcPct val="150000"/>
              </a:lnSpc>
              <a:spcBef>
                <a:spcPct val="0"/>
              </a:spcBef>
              <a:spcAft>
                <a:spcPct val="0"/>
              </a:spcAft>
              <a:buFont typeface="Arial" panose="020B0604020202020204" pitchFamily="34" charset="0"/>
              <a:buChar char="•"/>
            </a:pPr>
            <a:r>
              <a:rPr lang="en-US" sz="2400" dirty="0" smtClean="0">
                <a:solidFill>
                  <a:prstClr val="black"/>
                </a:solidFill>
                <a:latin typeface="Arial" panose="020B0604020202020204" pitchFamily="34" charset="0"/>
                <a:cs typeface="Arial" panose="020B0604020202020204" pitchFamily="34" charset="0"/>
              </a:rPr>
              <a:t>Mission, objectives and values of Operating Structure</a:t>
            </a:r>
          </a:p>
          <a:p>
            <a:pPr marL="285750" indent="-285750" eaLnBrk="0" fontAlgn="base" hangingPunct="0">
              <a:lnSpc>
                <a:spcPct val="150000"/>
              </a:lnSpc>
              <a:spcBef>
                <a:spcPct val="0"/>
              </a:spcBef>
              <a:spcAft>
                <a:spcPct val="0"/>
              </a:spcAft>
              <a:buFont typeface="Arial" panose="020B0604020202020204" pitchFamily="34" charset="0"/>
              <a:buChar char="•"/>
            </a:pPr>
            <a:r>
              <a:rPr lang="en-US" sz="2400" dirty="0" smtClean="0">
                <a:solidFill>
                  <a:prstClr val="black"/>
                </a:solidFill>
                <a:latin typeface="Arial" panose="020B0604020202020204" pitchFamily="34" charset="0"/>
                <a:cs typeface="Arial" panose="020B0604020202020204" pitchFamily="34" charset="0"/>
              </a:rPr>
              <a:t>Ethics and </a:t>
            </a:r>
            <a:r>
              <a:rPr lang="tr-TR" sz="2400" dirty="0" smtClean="0">
                <a:solidFill>
                  <a:prstClr val="black"/>
                </a:solidFill>
                <a:latin typeface="Arial" panose="020B0604020202020204" pitchFamily="34" charset="0"/>
                <a:cs typeface="Arial" panose="020B0604020202020204" pitchFamily="34" charset="0"/>
              </a:rPr>
              <a:t>I</a:t>
            </a:r>
            <a:r>
              <a:rPr lang="en-US" sz="2400" dirty="0" err="1" smtClean="0">
                <a:solidFill>
                  <a:prstClr val="black"/>
                </a:solidFill>
                <a:latin typeface="Arial" panose="020B0604020202020204" pitchFamily="34" charset="0"/>
                <a:cs typeface="Arial" panose="020B0604020202020204" pitchFamily="34" charset="0"/>
              </a:rPr>
              <a:t>ntegrity</a:t>
            </a:r>
            <a:endParaRPr lang="en-US" sz="2400" dirty="0" smtClean="0">
              <a:solidFill>
                <a:prstClr val="black"/>
              </a:solidFill>
              <a:latin typeface="Arial" panose="020B0604020202020204" pitchFamily="34" charset="0"/>
              <a:cs typeface="Arial" panose="020B0604020202020204" pitchFamily="34" charset="0"/>
            </a:endParaRPr>
          </a:p>
          <a:p>
            <a:pPr marL="285750" indent="-285750" eaLnBrk="0" fontAlgn="base" hangingPunct="0">
              <a:lnSpc>
                <a:spcPct val="150000"/>
              </a:lnSpc>
              <a:spcBef>
                <a:spcPct val="0"/>
              </a:spcBef>
              <a:spcAft>
                <a:spcPct val="0"/>
              </a:spcAft>
              <a:buFont typeface="Arial" panose="020B0604020202020204" pitchFamily="34" charset="0"/>
              <a:buChar char="•"/>
            </a:pPr>
            <a:r>
              <a:rPr lang="tr-TR" sz="2400" dirty="0" err="1" smtClean="0">
                <a:solidFill>
                  <a:prstClr val="black"/>
                </a:solidFill>
                <a:latin typeface="Arial" panose="020B0604020202020204" pitchFamily="34" charset="0"/>
                <a:cs typeface="Arial" panose="020B0604020202020204" pitchFamily="34" charset="0"/>
              </a:rPr>
              <a:t>Internal</a:t>
            </a:r>
            <a:r>
              <a:rPr lang="tr-TR" sz="2400" dirty="0" smtClean="0">
                <a:solidFill>
                  <a:prstClr val="black"/>
                </a:solidFill>
                <a:latin typeface="Arial" panose="020B0604020202020204" pitchFamily="34" charset="0"/>
                <a:cs typeface="Arial" panose="020B0604020202020204" pitchFamily="34" charset="0"/>
              </a:rPr>
              <a:t> Control </a:t>
            </a:r>
            <a:r>
              <a:rPr lang="tr-TR" sz="2400" dirty="0" err="1" smtClean="0">
                <a:solidFill>
                  <a:prstClr val="black"/>
                </a:solidFill>
                <a:latin typeface="Arial" panose="020B0604020202020204" pitchFamily="34" charset="0"/>
                <a:cs typeface="Arial" panose="020B0604020202020204" pitchFamily="34" charset="0"/>
              </a:rPr>
              <a:t>System</a:t>
            </a:r>
            <a:endParaRPr lang="tr-TR" sz="2400" dirty="0" smtClean="0">
              <a:solidFill>
                <a:prstClr val="black"/>
              </a:solidFill>
              <a:latin typeface="Arial" panose="020B0604020202020204" pitchFamily="34" charset="0"/>
              <a:cs typeface="Arial" panose="020B0604020202020204" pitchFamily="34" charset="0"/>
            </a:endParaRPr>
          </a:p>
          <a:p>
            <a:pPr marL="285750" indent="-285750" eaLnBrk="0" fontAlgn="base" hangingPunct="0">
              <a:lnSpc>
                <a:spcPct val="150000"/>
              </a:lnSpc>
              <a:spcBef>
                <a:spcPct val="0"/>
              </a:spcBef>
              <a:spcAft>
                <a:spcPct val="0"/>
              </a:spcAft>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Regular </a:t>
            </a:r>
            <a:r>
              <a:rPr lang="tr-TR" sz="2400" dirty="0" smtClean="0">
                <a:solidFill>
                  <a:prstClr val="black"/>
                </a:solidFill>
                <a:latin typeface="Arial" panose="020B0604020202020204" pitchFamily="34" charset="0"/>
                <a:cs typeface="Arial" panose="020B0604020202020204" pitchFamily="34" charset="0"/>
              </a:rPr>
              <a:t>A</a:t>
            </a:r>
            <a:r>
              <a:rPr lang="en-US" sz="2400" dirty="0" err="1" smtClean="0">
                <a:solidFill>
                  <a:prstClr val="black"/>
                </a:solidFill>
                <a:latin typeface="Arial" panose="020B0604020202020204" pitchFamily="34" charset="0"/>
                <a:cs typeface="Arial" panose="020B0604020202020204" pitchFamily="34" charset="0"/>
              </a:rPr>
              <a:t>ssessment</a:t>
            </a:r>
            <a:r>
              <a:rPr lang="en-US" sz="2400" dirty="0" smtClean="0">
                <a:solidFill>
                  <a:prstClr val="black"/>
                </a:solidFill>
                <a:latin typeface="Arial" panose="020B0604020202020204" pitchFamily="34" charset="0"/>
                <a:cs typeface="Arial" panose="020B0604020202020204" pitchFamily="34" charset="0"/>
              </a:rPr>
              <a:t> </a:t>
            </a:r>
            <a:r>
              <a:rPr lang="en-US" sz="2400" dirty="0">
                <a:solidFill>
                  <a:prstClr val="black"/>
                </a:solidFill>
                <a:latin typeface="Arial" panose="020B0604020202020204" pitchFamily="34" charset="0"/>
                <a:cs typeface="Arial" panose="020B0604020202020204" pitchFamily="34" charset="0"/>
              </a:rPr>
              <a:t>of the </a:t>
            </a:r>
            <a:r>
              <a:rPr lang="tr-TR" sz="2400">
                <a:solidFill>
                  <a:prstClr val="black"/>
                </a:solidFill>
                <a:latin typeface="Arial" panose="020B0604020202020204" pitchFamily="34" charset="0"/>
                <a:cs typeface="Arial" panose="020B0604020202020204" pitchFamily="34" charset="0"/>
              </a:rPr>
              <a:t>S</a:t>
            </a:r>
            <a:r>
              <a:rPr lang="en-US" sz="2400" smtClean="0">
                <a:solidFill>
                  <a:prstClr val="black"/>
                </a:solidFill>
                <a:latin typeface="Arial" panose="020B0604020202020204" pitchFamily="34" charset="0"/>
                <a:cs typeface="Arial" panose="020B0604020202020204" pitchFamily="34" charset="0"/>
              </a:rPr>
              <a:t>ystem</a:t>
            </a:r>
            <a:endParaRPr lang="en-US" sz="2400" dirty="0">
              <a:solidFill>
                <a:prstClr val="black"/>
              </a:solidFill>
              <a:latin typeface="Arial" panose="020B0604020202020204" pitchFamily="34" charset="0"/>
              <a:cs typeface="Arial" panose="020B0604020202020204" pitchFamily="34" charset="0"/>
            </a:endParaRPr>
          </a:p>
          <a:p>
            <a:pPr marL="285750" indent="-285750" eaLnBrk="0" fontAlgn="base" hangingPunct="0">
              <a:lnSpc>
                <a:spcPct val="150000"/>
              </a:lnSpc>
              <a:spcBef>
                <a:spcPct val="0"/>
              </a:spcBef>
              <a:spcAft>
                <a:spcPct val="0"/>
              </a:spcAft>
              <a:buFont typeface="Arial" panose="020B0604020202020204" pitchFamily="34" charset="0"/>
              <a:buChar char="•"/>
            </a:pPr>
            <a:r>
              <a:rPr lang="en-US" sz="2400" dirty="0" smtClean="0">
                <a:solidFill>
                  <a:prstClr val="black"/>
                </a:solidFill>
                <a:latin typeface="Arial" panose="020B0604020202020204" pitchFamily="34" charset="0"/>
                <a:cs typeface="Arial" panose="020B0604020202020204" pitchFamily="34" charset="0"/>
              </a:rPr>
              <a:t>Internal </a:t>
            </a:r>
            <a:r>
              <a:rPr lang="en-US" sz="2400" dirty="0">
                <a:solidFill>
                  <a:prstClr val="black"/>
                </a:solidFill>
                <a:latin typeface="Arial" panose="020B0604020202020204" pitchFamily="34" charset="0"/>
                <a:cs typeface="Arial" panose="020B0604020202020204" pitchFamily="34" charset="0"/>
              </a:rPr>
              <a:t>Audit</a:t>
            </a:r>
          </a:p>
          <a:p>
            <a:pPr marL="285750" indent="-285750" eaLnBrk="0" fontAlgn="base" hangingPunct="0">
              <a:lnSpc>
                <a:spcPct val="150000"/>
              </a:lnSpc>
              <a:spcBef>
                <a:spcPct val="0"/>
              </a:spcBef>
              <a:spcAft>
                <a:spcPct val="0"/>
              </a:spcAft>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External Audit</a:t>
            </a:r>
          </a:p>
          <a:p>
            <a:pPr eaLnBrk="0" fontAlgn="base" hangingPunct="0">
              <a:spcBef>
                <a:spcPct val="0"/>
              </a:spcBef>
              <a:spcAft>
                <a:spcPct val="0"/>
              </a:spcAft>
            </a:pPr>
            <a:endParaRPr lang="tr-TR" sz="2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95621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REGULAR REVIEW </a:t>
            </a:r>
            <a:endParaRPr lang="tr-TR" dirty="0"/>
          </a:p>
        </p:txBody>
      </p:sp>
      <p:sp>
        <p:nvSpPr>
          <p:cNvPr id="3" name="İçerik Yer Tutucusu 2"/>
          <p:cNvSpPr>
            <a:spLocks noGrp="1"/>
          </p:cNvSpPr>
          <p:nvPr>
            <p:ph idx="1"/>
          </p:nvPr>
        </p:nvSpPr>
        <p:spPr>
          <a:xfrm>
            <a:off x="342900" y="1643249"/>
            <a:ext cx="11146735" cy="4479255"/>
          </a:xfrm>
        </p:spPr>
        <p:txBody>
          <a:bodyPr>
            <a:normAutofit fontScale="77500" lnSpcReduction="20000"/>
          </a:bodyPr>
          <a:lstStyle/>
          <a:p>
            <a:pPr marL="0" indent="0">
              <a:buNone/>
            </a:pPr>
            <a:r>
              <a:rPr lang="en-US" sz="3100" dirty="0">
                <a:latin typeface="Arial" panose="020B0604020202020204" pitchFamily="34" charset="0"/>
                <a:cs typeface="Arial" panose="020B0604020202020204" pitchFamily="34" charset="0"/>
              </a:rPr>
              <a:t>The OS shall use a variety of information sources to assess the systems </a:t>
            </a:r>
            <a:endParaRPr lang="tr-TR" sz="3100" dirty="0" smtClean="0">
              <a:latin typeface="Arial" panose="020B0604020202020204" pitchFamily="34" charset="0"/>
              <a:cs typeface="Arial" panose="020B0604020202020204" pitchFamily="34" charset="0"/>
            </a:endParaRPr>
          </a:p>
          <a:p>
            <a:pPr marL="0" indent="0">
              <a:buNone/>
            </a:pPr>
            <a:endParaRPr lang="tr-TR" sz="3100" dirty="0" smtClean="0">
              <a:latin typeface="Arial" panose="020B0604020202020204" pitchFamily="34" charset="0"/>
              <a:cs typeface="Arial" panose="020B0604020202020204" pitchFamily="34" charset="0"/>
            </a:endParaRPr>
          </a:p>
          <a:p>
            <a:pPr lvl="0"/>
            <a:r>
              <a:rPr lang="en-GB" sz="3100" dirty="0" smtClean="0">
                <a:latin typeface="Arial" panose="020B0604020202020204" pitchFamily="34" charset="0"/>
                <a:cs typeface="Arial" panose="020B0604020202020204" pitchFamily="34" charset="0"/>
              </a:rPr>
              <a:t>Monthly </a:t>
            </a:r>
            <a:r>
              <a:rPr lang="en-GB" sz="3100" dirty="0">
                <a:latin typeface="Arial" panose="020B0604020202020204" pitchFamily="34" charset="0"/>
                <a:cs typeface="Arial" panose="020B0604020202020204" pitchFamily="34" charset="0"/>
              </a:rPr>
              <a:t>management reports from EUID outlining </a:t>
            </a:r>
            <a:r>
              <a:rPr lang="en-GB" sz="3100" dirty="0" smtClean="0">
                <a:latin typeface="Arial" panose="020B0604020202020204" pitchFamily="34" charset="0"/>
                <a:cs typeface="Arial" panose="020B0604020202020204" pitchFamily="34" charset="0"/>
              </a:rPr>
              <a:t>activities</a:t>
            </a:r>
            <a:endParaRPr lang="tr-TR" sz="3100" dirty="0">
              <a:latin typeface="Arial" panose="020B0604020202020204" pitchFamily="34" charset="0"/>
              <a:cs typeface="Arial" panose="020B0604020202020204" pitchFamily="34" charset="0"/>
            </a:endParaRPr>
          </a:p>
          <a:p>
            <a:pPr lvl="0" algn="just"/>
            <a:r>
              <a:rPr lang="en-GB" sz="3100" dirty="0">
                <a:latin typeface="Arial" panose="020B0604020202020204" pitchFamily="34" charset="0"/>
                <a:cs typeface="Arial" panose="020B0604020202020204" pitchFamily="34" charset="0"/>
              </a:rPr>
              <a:t>Working </a:t>
            </a:r>
            <a:r>
              <a:rPr lang="en-GB" sz="3100" dirty="0" smtClean="0">
                <a:latin typeface="Arial" panose="020B0604020202020204" pitchFamily="34" charset="0"/>
                <a:cs typeface="Arial" panose="020B0604020202020204" pitchFamily="34" charset="0"/>
              </a:rPr>
              <a:t>plan</a:t>
            </a:r>
            <a:endParaRPr lang="tr-TR" sz="3100" dirty="0">
              <a:latin typeface="Arial" panose="020B0604020202020204" pitchFamily="34" charset="0"/>
              <a:cs typeface="Arial" panose="020B0604020202020204" pitchFamily="34" charset="0"/>
            </a:endParaRPr>
          </a:p>
          <a:p>
            <a:pPr lvl="0"/>
            <a:r>
              <a:rPr lang="en-GB" sz="3100" dirty="0">
                <a:latin typeface="Arial" panose="020B0604020202020204" pitchFamily="34" charset="0"/>
                <a:cs typeface="Arial" panose="020B0604020202020204" pitchFamily="34" charset="0"/>
              </a:rPr>
              <a:t>Meetings minutes/memos, </a:t>
            </a:r>
            <a:r>
              <a:rPr lang="en-GB" sz="3100" dirty="0" smtClean="0">
                <a:latin typeface="Arial" panose="020B0604020202020204" pitchFamily="34" charset="0"/>
                <a:cs typeface="Arial" panose="020B0604020202020204" pitchFamily="34" charset="0"/>
              </a:rPr>
              <a:t>reports</a:t>
            </a:r>
            <a:endParaRPr lang="tr-TR" sz="3100" dirty="0">
              <a:latin typeface="Arial" panose="020B0604020202020204" pitchFamily="34" charset="0"/>
              <a:cs typeface="Arial" panose="020B0604020202020204" pitchFamily="34" charset="0"/>
            </a:endParaRPr>
          </a:p>
          <a:p>
            <a:pPr lvl="0"/>
            <a:r>
              <a:rPr lang="en-GB" sz="3100" dirty="0">
                <a:latin typeface="Arial" panose="020B0604020202020204" pitchFamily="34" charset="0"/>
                <a:cs typeface="Arial" panose="020B0604020202020204" pitchFamily="34" charset="0"/>
              </a:rPr>
              <a:t>Internal and External audits reports </a:t>
            </a:r>
            <a:endParaRPr lang="tr-TR" sz="3100" dirty="0" smtClean="0">
              <a:latin typeface="Arial" panose="020B0604020202020204" pitchFamily="34" charset="0"/>
              <a:cs typeface="Arial" panose="020B0604020202020204" pitchFamily="34" charset="0"/>
            </a:endParaRPr>
          </a:p>
          <a:p>
            <a:pPr lvl="0"/>
            <a:r>
              <a:rPr lang="en-GB" sz="3100" dirty="0" smtClean="0">
                <a:latin typeface="Arial" panose="020B0604020202020204" pitchFamily="34" charset="0"/>
                <a:cs typeface="Arial" panose="020B0604020202020204" pitchFamily="34" charset="0"/>
              </a:rPr>
              <a:t>Inspections</a:t>
            </a:r>
            <a:r>
              <a:rPr lang="en-GB" sz="3100" dirty="0">
                <a:latin typeface="Arial" panose="020B0604020202020204" pitchFamily="34" charset="0"/>
                <a:cs typeface="Arial" panose="020B0604020202020204" pitchFamily="34" charset="0"/>
              </a:rPr>
              <a:t>, reviews, spot-checks or outcome of complaints, </a:t>
            </a:r>
            <a:endParaRPr lang="tr-TR" sz="3100" dirty="0">
              <a:latin typeface="Arial" panose="020B0604020202020204" pitchFamily="34" charset="0"/>
              <a:cs typeface="Arial" panose="020B0604020202020204" pitchFamily="34" charset="0"/>
            </a:endParaRPr>
          </a:p>
          <a:p>
            <a:pPr lvl="0"/>
            <a:r>
              <a:rPr lang="en-GB" sz="3100" dirty="0">
                <a:latin typeface="Arial" panose="020B0604020202020204" pitchFamily="34" charset="0"/>
                <a:cs typeface="Arial" panose="020B0604020202020204" pitchFamily="34" charset="0"/>
              </a:rPr>
              <a:t>Report of exceptions, Risk management report, Irregularity report,</a:t>
            </a:r>
            <a:endParaRPr lang="tr-TR" sz="3100" dirty="0">
              <a:latin typeface="Arial" panose="020B0604020202020204" pitchFamily="34" charset="0"/>
              <a:cs typeface="Arial" panose="020B0604020202020204" pitchFamily="34" charset="0"/>
            </a:endParaRPr>
          </a:p>
          <a:p>
            <a:pPr lvl="0"/>
            <a:r>
              <a:rPr lang="en-GB" sz="3100" dirty="0">
                <a:latin typeface="Arial" panose="020B0604020202020204" pitchFamily="34" charset="0"/>
                <a:cs typeface="Arial" panose="020B0604020202020204" pitchFamily="34" charset="0"/>
              </a:rPr>
              <a:t>Programmes evaluation reports.</a:t>
            </a:r>
            <a:endParaRPr lang="tr-TR" sz="3100" dirty="0">
              <a:latin typeface="Arial" panose="020B0604020202020204" pitchFamily="34" charset="0"/>
              <a:cs typeface="Arial" panose="020B0604020202020204" pitchFamily="34" charset="0"/>
            </a:endParaRPr>
          </a:p>
          <a:p>
            <a:pPr lvl="0"/>
            <a:r>
              <a:rPr lang="en-GB" sz="3100" dirty="0">
                <a:latin typeface="Arial" panose="020B0604020202020204" pitchFamily="34" charset="0"/>
                <a:cs typeface="Arial" panose="020B0604020202020204" pitchFamily="34" charset="0"/>
              </a:rPr>
              <a:t>Annual Management Assessment Report for Transport Operating Structure.</a:t>
            </a:r>
            <a:endParaRPr lang="tr-TR" sz="3100" dirty="0">
              <a:latin typeface="Arial" panose="020B0604020202020204" pitchFamily="34" charset="0"/>
              <a:cs typeface="Arial" panose="020B0604020202020204" pitchFamily="34" charset="0"/>
            </a:endParaRPr>
          </a:p>
          <a:p>
            <a:endParaRPr lang="tr-TR"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20</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7"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Tree>
    <p:extLst>
      <p:ext uri="{BB962C8B-B14F-4D97-AF65-F5344CB8AC3E}">
        <p14:creationId xmlns:p14="http://schemas.microsoft.com/office/powerpoint/2010/main" val="2665868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AUDIT</a:t>
            </a:r>
          </a:p>
        </p:txBody>
      </p:sp>
      <p:sp>
        <p:nvSpPr>
          <p:cNvPr id="3" name="İçerik Yer Tutucusu 2"/>
          <p:cNvSpPr>
            <a:spLocks noGrp="1"/>
          </p:cNvSpPr>
          <p:nvPr>
            <p:ph idx="1"/>
          </p:nvPr>
        </p:nvSpPr>
        <p:spPr/>
        <p:txBody>
          <a:bodyPr>
            <a:normAutofit/>
          </a:bodyPr>
          <a:lstStyle/>
          <a:p>
            <a:pPr lvl="0"/>
            <a:r>
              <a:rPr lang="en-US" sz="2400" dirty="0">
                <a:latin typeface="Arial" panose="020B0604020202020204" pitchFamily="34" charset="0"/>
                <a:cs typeface="Arial" panose="020B0604020202020204" pitchFamily="34" charset="0"/>
              </a:rPr>
              <a:t>The Management Structure shall be – in their respective scope of activities - subject to audit</a:t>
            </a:r>
            <a:endParaRPr lang="tr-TR" sz="2400" dirty="0" smtClean="0">
              <a:latin typeface="Arial" panose="020B0604020202020204" pitchFamily="34" charset="0"/>
              <a:cs typeface="Arial" panose="020B0604020202020204" pitchFamily="34" charset="0"/>
            </a:endParaRPr>
          </a:p>
          <a:p>
            <a:pPr marL="0" lvl="0" indent="0">
              <a:buNone/>
            </a:pPr>
            <a:endParaRPr lang="tr-TR" sz="2400" dirty="0" smtClean="0">
              <a:latin typeface="Arial" panose="020B0604020202020204" pitchFamily="34" charset="0"/>
              <a:cs typeface="Arial" panose="020B0604020202020204" pitchFamily="34" charset="0"/>
            </a:endParaRPr>
          </a:p>
          <a:p>
            <a:pPr marL="0" lvl="0" indent="0">
              <a:buNone/>
            </a:pPr>
            <a:r>
              <a:rPr lang="tr-TR" sz="2400" dirty="0" smtClean="0">
                <a:latin typeface="Arial" panose="020B0604020202020204" pitchFamily="34" charset="0"/>
                <a:cs typeface="Arial" panose="020B0604020202020204" pitchFamily="34" charset="0"/>
              </a:rPr>
              <a:t>1. </a:t>
            </a:r>
            <a:r>
              <a:rPr lang="en-GB" sz="2400" dirty="0" smtClean="0">
                <a:latin typeface="Arial" panose="020B0604020202020204" pitchFamily="34" charset="0"/>
                <a:cs typeface="Arial" panose="020B0604020202020204" pitchFamily="34" charset="0"/>
              </a:rPr>
              <a:t>Internal </a:t>
            </a:r>
            <a:r>
              <a:rPr lang="tr-TR" sz="2400" dirty="0">
                <a:latin typeface="Arial" panose="020B0604020202020204" pitchFamily="34" charset="0"/>
                <a:cs typeface="Arial" panose="020B0604020202020204" pitchFamily="34" charset="0"/>
              </a:rPr>
              <a:t>A</a:t>
            </a:r>
            <a:r>
              <a:rPr lang="en-GB" sz="2400" dirty="0" err="1" smtClean="0">
                <a:latin typeface="Arial" panose="020B0604020202020204" pitchFamily="34" charset="0"/>
                <a:cs typeface="Arial" panose="020B0604020202020204" pitchFamily="34" charset="0"/>
              </a:rPr>
              <a:t>uditors</a:t>
            </a:r>
            <a:r>
              <a:rPr lang="en-GB" sz="2400" dirty="0" smtClean="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pPr marL="0" indent="0">
              <a:buNone/>
            </a:pPr>
            <a:r>
              <a:rPr lang="tr-TR" sz="2400" dirty="0" smtClean="0">
                <a:latin typeface="Arial" panose="020B0604020202020204" pitchFamily="34" charset="0"/>
                <a:cs typeface="Arial" panose="020B0604020202020204" pitchFamily="34" charset="0"/>
              </a:rPr>
              <a:t>2. </a:t>
            </a:r>
            <a:r>
              <a:rPr lang="en-GB" sz="2400" dirty="0" smtClean="0">
                <a:latin typeface="Arial" panose="020B0604020202020204" pitchFamily="34" charset="0"/>
                <a:cs typeface="Arial" panose="020B0604020202020204" pitchFamily="34" charset="0"/>
              </a:rPr>
              <a:t>External auditors e.g.: the EC auditors, European Court of Auditors (ECA), European Anti-Fraud Office (OLAF), auditors mandated by the EC, independent audit firms whenever mandated by the NAO</a:t>
            </a:r>
            <a:r>
              <a:rPr lang="tr-TR" sz="2400" dirty="0" smtClean="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 Audit Authority </a:t>
            </a:r>
            <a:endParaRPr lang="tr-TR" sz="2400" dirty="0" smtClean="0">
              <a:latin typeface="Arial" panose="020B0604020202020204" pitchFamily="34" charset="0"/>
              <a:cs typeface="Arial" panose="020B0604020202020204" pitchFamily="34" charset="0"/>
            </a:endParaRPr>
          </a:p>
          <a:p>
            <a:endParaRPr lang="tr-TR"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21</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7"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Tree>
    <p:extLst>
      <p:ext uri="{BB962C8B-B14F-4D97-AF65-F5344CB8AC3E}">
        <p14:creationId xmlns:p14="http://schemas.microsoft.com/office/powerpoint/2010/main" val="2134547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INTERNAL AUDIT</a:t>
            </a:r>
            <a:endParaRPr lang="tr-TR" dirty="0"/>
          </a:p>
        </p:txBody>
      </p:sp>
      <p:sp>
        <p:nvSpPr>
          <p:cNvPr id="3" name="İçerik Yer Tutucusu 2"/>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Internal audit is a professional assessment of systems and processes with </a:t>
            </a:r>
            <a:r>
              <a:rPr lang="en-US" sz="2400" dirty="0" smtClean="0">
                <a:latin typeface="Arial" panose="020B0604020202020204" pitchFamily="34" charset="0"/>
                <a:cs typeface="Arial" panose="020B0604020202020204" pitchFamily="34" charset="0"/>
              </a:rPr>
              <a:t>possible </a:t>
            </a:r>
            <a:r>
              <a:rPr lang="en-US" sz="2400" dirty="0">
                <a:latin typeface="Arial" panose="020B0604020202020204" pitchFamily="34" charset="0"/>
                <a:cs typeface="Arial" panose="020B0604020202020204" pitchFamily="34" charset="0"/>
              </a:rPr>
              <a:t>recommendations for the improvement of the </a:t>
            </a:r>
            <a:r>
              <a:rPr lang="en-US" sz="2400" dirty="0" smtClean="0">
                <a:latin typeface="Arial" panose="020B0604020202020204" pitchFamily="34" charset="0"/>
                <a:cs typeface="Arial" panose="020B0604020202020204" pitchFamily="34" charset="0"/>
              </a:rPr>
              <a:t>efficiency</a:t>
            </a:r>
            <a:r>
              <a:rPr lang="tr-TR" sz="2400" dirty="0" smtClean="0">
                <a:latin typeface="Arial" panose="020B0604020202020204" pitchFamily="34" charset="0"/>
                <a:cs typeface="Arial" panose="020B0604020202020204" pitchFamily="34" charset="0"/>
              </a:rPr>
              <a:t>.</a:t>
            </a:r>
          </a:p>
          <a:p>
            <a:endParaRPr lang="tr-TR"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The Operating Structure shall be audited be the Internal Auditors on the basis of strategic and annual audit plans.</a:t>
            </a:r>
          </a:p>
          <a:p>
            <a:endParaRPr lang="tr-TR"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When </a:t>
            </a:r>
            <a:r>
              <a:rPr lang="en-GB" sz="2400" dirty="0">
                <a:latin typeface="Arial" panose="020B0604020202020204" pitchFamily="34" charset="0"/>
                <a:cs typeface="Arial" panose="020B0604020202020204" pitchFamily="34" charset="0"/>
              </a:rPr>
              <a:t>the audit is performed, the Audit Report is issued and findings and recommendations are included. According to the report, the NAO shall be aware of the areas where additional controls should be put in place (verification visits, etc.). </a:t>
            </a:r>
            <a:endParaRPr lang="tr-TR" sz="2400" dirty="0">
              <a:latin typeface="Arial" panose="020B0604020202020204" pitchFamily="34" charset="0"/>
              <a:cs typeface="Arial" panose="020B0604020202020204" pitchFamily="34" charset="0"/>
            </a:endParaRPr>
          </a:p>
          <a:p>
            <a:endParaRPr lang="tr-TR"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22</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7"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Tree>
    <p:extLst>
      <p:ext uri="{BB962C8B-B14F-4D97-AF65-F5344CB8AC3E}">
        <p14:creationId xmlns:p14="http://schemas.microsoft.com/office/powerpoint/2010/main" val="3413020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EXTERNAL AUDIT-</a:t>
            </a:r>
            <a:r>
              <a:rPr lang="en-GB" sz="3200" i="1" dirty="0" smtClean="0"/>
              <a:t>E</a:t>
            </a:r>
            <a:r>
              <a:rPr lang="en-US" sz="3200" i="1" dirty="0" err="1" smtClean="0"/>
              <a:t>uropean</a:t>
            </a:r>
            <a:r>
              <a:rPr lang="tr-TR" sz="3200" i="1" dirty="0" smtClean="0"/>
              <a:t> </a:t>
            </a:r>
            <a:r>
              <a:rPr lang="tr-TR" sz="3200" i="1" dirty="0" err="1" smtClean="0"/>
              <a:t>Commission</a:t>
            </a:r>
            <a:r>
              <a:rPr lang="tr-TR" sz="3200" dirty="0"/>
              <a:t/>
            </a:r>
            <a:br>
              <a:rPr lang="tr-TR" sz="3200" dirty="0"/>
            </a:br>
            <a:endParaRPr lang="tr-TR" sz="3200" dirty="0"/>
          </a:p>
        </p:txBody>
      </p:sp>
      <p:sp>
        <p:nvSpPr>
          <p:cNvPr id="3" name="İçerik Yer Tutucusu 2"/>
          <p:cNvSpPr>
            <a:spLocks noGrp="1"/>
          </p:cNvSpPr>
          <p:nvPr>
            <p:ph idx="1"/>
          </p:nvPr>
        </p:nvSpPr>
        <p:spPr/>
        <p:txBody>
          <a:bodyPr>
            <a:normAutofit/>
          </a:bodyPr>
          <a:lstStyle/>
          <a:p>
            <a:pPr>
              <a:lnSpc>
                <a:spcPct val="150000"/>
              </a:lnSpc>
              <a:spcBef>
                <a:spcPts val="600"/>
              </a:spcBef>
            </a:pPr>
            <a:r>
              <a:rPr lang="en-US" sz="2400" dirty="0">
                <a:latin typeface="Arial" panose="020B0604020202020204" pitchFamily="34" charset="0"/>
                <a:cs typeface="Arial" panose="020B0604020202020204" pitchFamily="34" charset="0"/>
              </a:rPr>
              <a:t>All financing, implementation agreements as well as the resulting contracts are subject to supervision and financial control by the Commission (including the European Anti-fraud Office) and audits by the Court of Auditors. </a:t>
            </a:r>
            <a:endParaRPr lang="tr-TR" sz="2400" dirty="0" smtClean="0">
              <a:latin typeface="Arial" panose="020B0604020202020204" pitchFamily="34" charset="0"/>
              <a:cs typeface="Arial" panose="020B0604020202020204" pitchFamily="34" charset="0"/>
            </a:endParaRPr>
          </a:p>
          <a:p>
            <a:pPr>
              <a:lnSpc>
                <a:spcPct val="150000"/>
              </a:lnSpc>
              <a:spcBef>
                <a:spcPts val="600"/>
              </a:spcBef>
            </a:pPr>
            <a:endParaRPr lang="tr-TR" sz="2400" dirty="0" smtClean="0">
              <a:latin typeface="Arial" panose="020B0604020202020204" pitchFamily="34" charset="0"/>
              <a:cs typeface="Arial" panose="020B0604020202020204" pitchFamily="34" charset="0"/>
            </a:endParaRPr>
          </a:p>
          <a:p>
            <a:pPr>
              <a:lnSpc>
                <a:spcPct val="150000"/>
              </a:lnSpc>
              <a:spcBef>
                <a:spcPts val="600"/>
              </a:spcBef>
            </a:pP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duly </a:t>
            </a:r>
            <a:r>
              <a:rPr lang="en-US" sz="2400" dirty="0" err="1">
                <a:latin typeface="Arial" panose="020B0604020202020204" pitchFamily="34" charset="0"/>
                <a:cs typeface="Arial" panose="020B0604020202020204" pitchFamily="34" charset="0"/>
              </a:rPr>
              <a:t>authorised</a:t>
            </a:r>
            <a:r>
              <a:rPr lang="en-US" sz="2400" dirty="0">
                <a:latin typeface="Arial" panose="020B0604020202020204" pitchFamily="34" charset="0"/>
                <a:cs typeface="Arial" panose="020B0604020202020204" pitchFamily="34" charset="0"/>
              </a:rPr>
              <a:t> agents or representatives of the Commission and of OLAF shall have the right to carry out any technical and financial </a:t>
            </a:r>
            <a:r>
              <a:rPr lang="en-US" sz="2400" dirty="0" smtClean="0">
                <a:latin typeface="Arial" panose="020B0604020202020204" pitchFamily="34" charset="0"/>
                <a:cs typeface="Arial" panose="020B0604020202020204" pitchFamily="34" charset="0"/>
              </a:rPr>
              <a:t>verification</a:t>
            </a:r>
            <a:endParaRPr lang="tr-TR" sz="2400" dirty="0">
              <a:latin typeface="Arial" panose="020B0604020202020204" pitchFamily="34" charset="0"/>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2FF48200-D8EE-4988-9FAD-F57B29FA0C2A}" type="slidenum">
              <a:rPr lang="tr-TR" smtClean="0"/>
              <a:t>23</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7"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Tree>
    <p:extLst>
      <p:ext uri="{BB962C8B-B14F-4D97-AF65-F5344CB8AC3E}">
        <p14:creationId xmlns:p14="http://schemas.microsoft.com/office/powerpoint/2010/main" val="1474029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EXTERNAL </a:t>
            </a:r>
            <a:r>
              <a:rPr lang="tr-TR" dirty="0" smtClean="0"/>
              <a:t>AUDIT-</a:t>
            </a:r>
            <a:r>
              <a:rPr lang="en-US" i="1" dirty="0" smtClean="0">
                <a:latin typeface="Garamond" panose="02020404030301010803" pitchFamily="18" charset="0"/>
                <a:ea typeface="Times New Roman" panose="02020603050405020304" pitchFamily="18" charset="0"/>
                <a:cs typeface="Times New Roman" panose="02020603050405020304" pitchFamily="18" charset="0"/>
              </a:rPr>
              <a:t>Audit Authority</a:t>
            </a:r>
            <a:r>
              <a:rPr lang="tr-TR" dirty="0"/>
              <a:t/>
            </a:r>
            <a:br>
              <a:rPr lang="tr-TR" dirty="0"/>
            </a:br>
            <a:endParaRPr lang="tr-TR" dirty="0"/>
          </a:p>
        </p:txBody>
      </p:sp>
      <p:sp>
        <p:nvSpPr>
          <p:cNvPr id="3" name="İçerik Yer Tutucusu 2"/>
          <p:cNvSpPr>
            <a:spLocks noGrp="1"/>
          </p:cNvSpPr>
          <p:nvPr>
            <p:ph idx="1"/>
          </p:nvPr>
        </p:nvSpPr>
        <p:spPr/>
        <p:txBody>
          <a:bodyPr lIns="0" rIns="0">
            <a:normAutofit lnSpcReduction="10000"/>
          </a:bodyPr>
          <a:lstStyle/>
          <a:p>
            <a:pPr marL="457200" lvl="1" indent="0" algn="just">
              <a:lnSpc>
                <a:spcPct val="150000"/>
              </a:lnSpc>
              <a:buNone/>
            </a:pPr>
            <a:r>
              <a:rPr lang="en-US" dirty="0" smtClean="0">
                <a:latin typeface="Arial" panose="020B0604020202020204" pitchFamily="34" charset="0"/>
                <a:cs typeface="Arial" panose="020B0604020202020204" pitchFamily="34" charset="0"/>
              </a:rPr>
              <a:t>Turkey </a:t>
            </a:r>
            <a:r>
              <a:rPr lang="en-US" dirty="0">
                <a:latin typeface="Arial" panose="020B0604020202020204" pitchFamily="34" charset="0"/>
                <a:cs typeface="Arial" panose="020B0604020202020204" pitchFamily="34" charset="0"/>
              </a:rPr>
              <a:t>has appointed the </a:t>
            </a:r>
            <a:r>
              <a:rPr lang="en-US" dirty="0">
                <a:solidFill>
                  <a:srgbClr val="FF0000"/>
                </a:solidFill>
                <a:latin typeface="Arial" panose="020B0604020202020204" pitchFamily="34" charset="0"/>
                <a:cs typeface="Arial" panose="020B0604020202020204" pitchFamily="34" charset="0"/>
              </a:rPr>
              <a:t>Board of Treasury Controllers as Audit Authority </a:t>
            </a:r>
            <a:r>
              <a:rPr lang="en-US" dirty="0">
                <a:latin typeface="Arial" panose="020B0604020202020204" pitchFamily="34" charset="0"/>
                <a:cs typeface="Arial" panose="020B0604020202020204" pitchFamily="34" charset="0"/>
              </a:rPr>
              <a:t>(AA) which is independent from the aforementioned structures and </a:t>
            </a:r>
            <a:r>
              <a:rPr lang="en-US" dirty="0" smtClean="0">
                <a:latin typeface="Arial" panose="020B0604020202020204" pitchFamily="34" charset="0"/>
                <a:cs typeface="Arial" panose="020B0604020202020204" pitchFamily="34" charset="0"/>
              </a:rPr>
              <a:t>authorities</a:t>
            </a:r>
            <a:endParaRPr lang="tr-TR" dirty="0" smtClean="0">
              <a:latin typeface="Arial" panose="020B0604020202020204" pitchFamily="34" charset="0"/>
              <a:cs typeface="Arial" panose="020B0604020202020204" pitchFamily="34" charset="0"/>
            </a:endParaRPr>
          </a:p>
          <a:p>
            <a:pPr marL="457200" lvl="1" indent="0" algn="just">
              <a:lnSpc>
                <a:spcPct val="150000"/>
              </a:lnSpc>
              <a:buNone/>
            </a:pPr>
            <a:endParaRPr lang="tr-TR" spc="-25" dirty="0">
              <a:latin typeface="Arial" panose="020B0604020202020204" pitchFamily="34" charset="0"/>
              <a:ea typeface="Times New Roman" panose="02020603050405020304" pitchFamily="18" charset="0"/>
              <a:cs typeface="Arial" panose="020B0604020202020204" pitchFamily="34" charset="0"/>
            </a:endParaRPr>
          </a:p>
          <a:p>
            <a:pPr lvl="1" algn="just">
              <a:lnSpc>
                <a:spcPct val="150000"/>
              </a:lnSpc>
            </a:pPr>
            <a:r>
              <a:rPr lang="en-US" dirty="0" smtClean="0">
                <a:latin typeface="Arial" panose="020B0604020202020204" pitchFamily="34" charset="0"/>
                <a:ea typeface="Times New Roman" panose="02020603050405020304" pitchFamily="18" charset="0"/>
                <a:cs typeface="Arial" panose="020B0604020202020204" pitchFamily="34" charset="0"/>
              </a:rPr>
              <a:t>By </a:t>
            </a:r>
            <a:r>
              <a:rPr lang="en-US" dirty="0">
                <a:latin typeface="Arial" panose="020B0604020202020204" pitchFamily="34" charset="0"/>
                <a:ea typeface="Times New Roman" panose="02020603050405020304" pitchFamily="18" charset="0"/>
                <a:cs typeface="Arial" panose="020B0604020202020204" pitchFamily="34" charset="0"/>
              </a:rPr>
              <a:t>the end of each year, AA shall draw up an annual audit activity report </a:t>
            </a:r>
            <a:endParaRPr lang="tr-TR" dirty="0">
              <a:latin typeface="Arial" panose="020B0604020202020204" pitchFamily="34" charset="0"/>
              <a:ea typeface="Times New Roman" panose="02020603050405020304" pitchFamily="18" charset="0"/>
              <a:cs typeface="Arial" panose="020B0604020202020204" pitchFamily="34" charset="0"/>
            </a:endParaRPr>
          </a:p>
          <a:p>
            <a:pPr lvl="1" algn="just">
              <a:lnSpc>
                <a:spcPct val="150000"/>
              </a:lnSpc>
            </a:pPr>
            <a:r>
              <a:rPr lang="en-US" dirty="0">
                <a:latin typeface="Arial" panose="020B0604020202020204" pitchFamily="34" charset="0"/>
                <a:cs typeface="Arial" panose="020B0604020202020204" pitchFamily="34" charset="0"/>
              </a:rPr>
              <a:t>The NAO follows up the reports of the audit authority </a:t>
            </a:r>
            <a:endParaRPr lang="tr-TR" dirty="0" smtClean="0">
              <a:latin typeface="Arial" panose="020B0604020202020204" pitchFamily="34" charset="0"/>
              <a:cs typeface="Arial" panose="020B0604020202020204" pitchFamily="34" charset="0"/>
            </a:endParaRPr>
          </a:p>
          <a:p>
            <a:pPr lvl="1" algn="just">
              <a:lnSpc>
                <a:spcPct val="150000"/>
              </a:lnSpc>
            </a:pPr>
            <a:r>
              <a:rPr lang="en-GB" sz="2400" dirty="0" smtClean="0">
                <a:latin typeface="Arial" panose="020B0604020202020204" pitchFamily="34" charset="0"/>
                <a:cs typeface="Arial" panose="020B0604020202020204" pitchFamily="34" charset="0"/>
              </a:rPr>
              <a:t>At </a:t>
            </a:r>
            <a:r>
              <a:rPr lang="en-GB" sz="2400" dirty="0">
                <a:latin typeface="Arial" panose="020B0604020202020204" pitchFamily="34" charset="0"/>
                <a:cs typeface="Arial" panose="020B0604020202020204" pitchFamily="34" charset="0"/>
              </a:rPr>
              <a:t>the end of the implementation of a programme, the audit authority prepares a final audit activity report and provides an audit opinion on the final statement of expenditure.</a:t>
            </a:r>
            <a:endParaRPr lang="tr-TR" sz="2400" dirty="0">
              <a:latin typeface="Arial" panose="020B0604020202020204" pitchFamily="34" charset="0"/>
              <a:cs typeface="Arial" panose="020B0604020202020204" pitchFamily="34" charset="0"/>
            </a:endParaRPr>
          </a:p>
          <a:p>
            <a:pPr marL="685800" indent="0" algn="just">
              <a:spcBef>
                <a:spcPts val="400"/>
              </a:spcBef>
              <a:spcAft>
                <a:spcPts val="400"/>
              </a:spcAft>
              <a:buNone/>
            </a:pPr>
            <a:endParaRPr lang="tr-TR" sz="2400" spc="-25" dirty="0" smtClean="0">
              <a:latin typeface="Arial" panose="020B0604020202020204" pitchFamily="34" charset="0"/>
              <a:ea typeface="Times New Roman" panose="02020603050405020304" pitchFamily="18" charset="0"/>
              <a:cs typeface="Arial" panose="020B0604020202020204" pitchFamily="34" charset="0"/>
            </a:endParaRPr>
          </a:p>
          <a:p>
            <a:pPr marL="1028700" indent="-342900" algn="just">
              <a:spcBef>
                <a:spcPts val="400"/>
              </a:spcBef>
              <a:spcAft>
                <a:spcPts val="400"/>
              </a:spcAft>
            </a:pPr>
            <a:endParaRPr lang="tr-TR" sz="2400" spc="-25" dirty="0">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tr-TR"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24</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7"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Tree>
    <p:extLst>
      <p:ext uri="{BB962C8B-B14F-4D97-AF65-F5344CB8AC3E}">
        <p14:creationId xmlns:p14="http://schemas.microsoft.com/office/powerpoint/2010/main" val="3326157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EXTERNAL </a:t>
            </a:r>
            <a:r>
              <a:rPr lang="tr-TR" dirty="0" smtClean="0"/>
              <a:t>AUDIT-</a:t>
            </a:r>
            <a:r>
              <a:rPr lang="tr-TR" i="1" dirty="0" smtClean="0">
                <a:latin typeface="Garamond" panose="02020404030301010803" pitchFamily="18" charset="0"/>
                <a:cs typeface="Times New Roman" panose="02020603050405020304" pitchFamily="18" charset="0"/>
              </a:rPr>
              <a:t>Sayıştay</a:t>
            </a:r>
            <a:r>
              <a:rPr lang="tr-TR" dirty="0"/>
              <a:t/>
            </a:r>
            <a:br>
              <a:rPr lang="tr-TR" dirty="0"/>
            </a:br>
            <a:endParaRPr lang="tr-TR" dirty="0"/>
          </a:p>
        </p:txBody>
      </p:sp>
      <p:sp>
        <p:nvSpPr>
          <p:cNvPr id="3" name="İçerik Yer Tutucusu 2"/>
          <p:cNvSpPr>
            <a:spLocks noGrp="1"/>
          </p:cNvSpPr>
          <p:nvPr>
            <p:ph idx="1"/>
          </p:nvPr>
        </p:nvSpPr>
        <p:spPr/>
        <p:txBody>
          <a:bodyPr/>
          <a:lstStyle/>
          <a:p>
            <a:pPr>
              <a:lnSpc>
                <a:spcPct val="150000"/>
              </a:lnSpc>
              <a:spcBef>
                <a:spcPts val="600"/>
              </a:spcBef>
            </a:pPr>
            <a:r>
              <a:rPr lang="en-US" sz="2400" dirty="0">
                <a:latin typeface="Arial" panose="020B0604020202020204" pitchFamily="34" charset="0"/>
                <a:cs typeface="Arial" panose="020B0604020202020204" pitchFamily="34" charset="0"/>
              </a:rPr>
              <a:t>Under the Constitution and the Law on the Turkish Court of Accounts, </a:t>
            </a:r>
            <a:r>
              <a:rPr lang="en-US" sz="2400" dirty="0" smtClean="0">
                <a:latin typeface="Arial" panose="020B0604020202020204" pitchFamily="34" charset="0"/>
                <a:cs typeface="Arial" panose="020B0604020202020204" pitchFamily="34" charset="0"/>
              </a:rPr>
              <a:t>SAYISTAY </a:t>
            </a:r>
            <a:r>
              <a:rPr lang="en-US" sz="2400" dirty="0">
                <a:latin typeface="Arial" panose="020B0604020202020204" pitchFamily="34" charset="0"/>
                <a:cs typeface="Arial" panose="020B0604020202020204" pitchFamily="34" charset="0"/>
              </a:rPr>
              <a:t>is responsible for auditing financial auditing </a:t>
            </a:r>
            <a:endParaRPr lang="tr-TR" sz="2400" dirty="0">
              <a:latin typeface="Arial" panose="020B0604020202020204" pitchFamily="34" charset="0"/>
              <a:cs typeface="Arial" panose="020B0604020202020204" pitchFamily="34" charset="0"/>
            </a:endParaRPr>
          </a:p>
          <a:p>
            <a:pPr>
              <a:lnSpc>
                <a:spcPct val="150000"/>
              </a:lnSpc>
              <a:spcBef>
                <a:spcPts val="600"/>
              </a:spcBef>
            </a:pPr>
            <a:r>
              <a:rPr lang="en-GB" sz="2400" dirty="0">
                <a:latin typeface="Arial" panose="020B0604020202020204" pitchFamily="34" charset="0"/>
                <a:cs typeface="Arial" panose="020B0604020202020204" pitchFamily="34" charset="0"/>
              </a:rPr>
              <a:t>SAYISTAY by the end of each year performs financial audit on the Management Structure with regard to the treasury function of the NAO and transmit audit reports as result. </a:t>
            </a:r>
            <a:endParaRPr lang="tr-TR" sz="2400" dirty="0" smtClean="0">
              <a:latin typeface="Arial" panose="020B0604020202020204" pitchFamily="34" charset="0"/>
              <a:cs typeface="Arial" panose="020B0604020202020204" pitchFamily="34" charset="0"/>
            </a:endParaRPr>
          </a:p>
          <a:p>
            <a:pPr>
              <a:lnSpc>
                <a:spcPct val="150000"/>
              </a:lnSpc>
              <a:spcBef>
                <a:spcPts val="600"/>
              </a:spcBef>
            </a:pPr>
            <a:r>
              <a:rPr lang="en-GB" sz="2400" dirty="0" smtClean="0">
                <a:latin typeface="Arial" panose="020B0604020202020204" pitchFamily="34" charset="0"/>
                <a:cs typeface="Arial" panose="020B0604020202020204" pitchFamily="34" charset="0"/>
              </a:rPr>
              <a:t>SAYISTAY </a:t>
            </a:r>
            <a:r>
              <a:rPr lang="en-GB" sz="2400" dirty="0">
                <a:latin typeface="Arial" panose="020B0604020202020204" pitchFamily="34" charset="0"/>
                <a:cs typeface="Arial" panose="020B0604020202020204" pitchFamily="34" charset="0"/>
              </a:rPr>
              <a:t>audit reports may be added to the annual management declaration of the NAO as well as any other external audit report. </a:t>
            </a:r>
            <a:endParaRPr lang="tr-TR" sz="2400" dirty="0">
              <a:latin typeface="Arial" panose="020B0604020202020204" pitchFamily="34" charset="0"/>
              <a:cs typeface="Arial" panose="020B0604020202020204" pitchFamily="34" charset="0"/>
            </a:endParaRPr>
          </a:p>
          <a:p>
            <a:endParaRPr lang="tr-TR"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25</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7"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Tree>
    <p:extLst>
      <p:ext uri="{BB962C8B-B14F-4D97-AF65-F5344CB8AC3E}">
        <p14:creationId xmlns:p14="http://schemas.microsoft.com/office/powerpoint/2010/main" val="17662266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AUDIT TRAIL</a:t>
            </a:r>
            <a:endParaRPr lang="tr-TR" dirty="0"/>
          </a:p>
        </p:txBody>
      </p:sp>
      <p:sp>
        <p:nvSpPr>
          <p:cNvPr id="3" name="İçerik Yer Tutucusu 2"/>
          <p:cNvSpPr>
            <a:spLocks noGrp="1"/>
          </p:cNvSpPr>
          <p:nvPr>
            <p:ph idx="1"/>
          </p:nvPr>
        </p:nvSpPr>
        <p:spPr>
          <a:xfrm>
            <a:off x="342900" y="1643250"/>
            <a:ext cx="11303000" cy="4713100"/>
          </a:xfrm>
        </p:spPr>
        <p:txBody>
          <a:bodyPr>
            <a:normAutofit fontScale="55000" lnSpcReduction="20000"/>
          </a:bodyPr>
          <a:lstStyle/>
          <a:p>
            <a:pPr marL="0" indent="0">
              <a:spcBef>
                <a:spcPts val="600"/>
              </a:spcBef>
              <a:buNone/>
            </a:pPr>
            <a:r>
              <a:rPr lang="en-US" sz="3800" dirty="0">
                <a:latin typeface="Arial" panose="020B0604020202020204" pitchFamily="34" charset="0"/>
                <a:cs typeface="Arial" panose="020B0604020202020204" pitchFamily="34" charset="0"/>
              </a:rPr>
              <a:t>The Audit Trail is a basic tool for the system audit, because it allows the auditor to speedily </a:t>
            </a:r>
            <a:r>
              <a:rPr lang="en-US" sz="3800" dirty="0" smtClean="0">
                <a:latin typeface="Arial" panose="020B0604020202020204" pitchFamily="34" charset="0"/>
                <a:cs typeface="Arial" panose="020B0604020202020204" pitchFamily="34" charset="0"/>
              </a:rPr>
              <a:t>analyze </a:t>
            </a:r>
            <a:r>
              <a:rPr lang="en-US" sz="3800" dirty="0">
                <a:latin typeface="Arial" panose="020B0604020202020204" pitchFamily="34" charset="0"/>
                <a:cs typeface="Arial" panose="020B0604020202020204" pitchFamily="34" charset="0"/>
              </a:rPr>
              <a:t>the </a:t>
            </a:r>
            <a:r>
              <a:rPr lang="en-US" sz="3800" dirty="0" smtClean="0">
                <a:latin typeface="Arial" panose="020B0604020202020204" pitchFamily="34" charset="0"/>
                <a:cs typeface="Arial" panose="020B0604020202020204" pitchFamily="34" charset="0"/>
              </a:rPr>
              <a:t>system</a:t>
            </a:r>
            <a:r>
              <a:rPr lang="tr-TR" sz="3800" dirty="0">
                <a:latin typeface="Arial" panose="020B0604020202020204" pitchFamily="34" charset="0"/>
                <a:cs typeface="Arial" panose="020B0604020202020204" pitchFamily="34" charset="0"/>
              </a:rPr>
              <a:t>.</a:t>
            </a:r>
            <a:r>
              <a:rPr lang="en-GB" sz="3800" dirty="0" smtClean="0">
                <a:latin typeface="Arial" panose="020B0604020202020204" pitchFamily="34" charset="0"/>
                <a:cs typeface="Arial" panose="020B0604020202020204" pitchFamily="34" charset="0"/>
              </a:rPr>
              <a:t>The </a:t>
            </a:r>
            <a:r>
              <a:rPr lang="en-US" sz="3800" dirty="0">
                <a:latin typeface="Arial" panose="020B0604020202020204" pitchFamily="34" charset="0"/>
                <a:cs typeface="Arial" panose="020B0604020202020204" pitchFamily="34" charset="0"/>
              </a:rPr>
              <a:t>EUID </a:t>
            </a:r>
            <a:r>
              <a:rPr lang="en-GB" sz="3800" dirty="0">
                <a:latin typeface="Arial" panose="020B0604020202020204" pitchFamily="34" charset="0"/>
                <a:cs typeface="Arial" panose="020B0604020202020204" pitchFamily="34" charset="0"/>
              </a:rPr>
              <a:t>shall document its audit trail in the following ways</a:t>
            </a:r>
            <a:r>
              <a:rPr lang="en-GB" sz="3800" dirty="0" smtClean="0">
                <a:latin typeface="Arial" panose="020B0604020202020204" pitchFamily="34" charset="0"/>
                <a:cs typeface="Arial" panose="020B0604020202020204" pitchFamily="34" charset="0"/>
              </a:rPr>
              <a:t>:</a:t>
            </a:r>
            <a:endParaRPr lang="tr-TR" sz="3800" dirty="0">
              <a:latin typeface="Arial" panose="020B0604020202020204" pitchFamily="34" charset="0"/>
              <a:cs typeface="Arial" panose="020B0604020202020204" pitchFamily="34" charset="0"/>
            </a:endParaRPr>
          </a:p>
          <a:p>
            <a:pPr lvl="0">
              <a:spcBef>
                <a:spcPts val="600"/>
              </a:spcBef>
            </a:pPr>
            <a:r>
              <a:rPr lang="en-GB" sz="3800" dirty="0">
                <a:latin typeface="Arial" panose="020B0604020202020204" pitchFamily="34" charset="0"/>
                <a:cs typeface="Arial" panose="020B0604020202020204" pitchFamily="34" charset="0"/>
              </a:rPr>
              <a:t>Internal procedures shall be fully documented in operational procedures allowing for identification of:</a:t>
            </a:r>
            <a:endParaRPr lang="tr-TR" sz="3800" dirty="0">
              <a:latin typeface="Arial" panose="020B0604020202020204" pitchFamily="34" charset="0"/>
              <a:cs typeface="Arial" panose="020B0604020202020204" pitchFamily="34" charset="0"/>
            </a:endParaRPr>
          </a:p>
          <a:p>
            <a:pPr lvl="2">
              <a:spcBef>
                <a:spcPts val="600"/>
              </a:spcBef>
            </a:pPr>
            <a:r>
              <a:rPr lang="en-GB" sz="3800" dirty="0">
                <a:latin typeface="Arial" panose="020B0604020202020204" pitchFamily="34" charset="0"/>
                <a:cs typeface="Arial" panose="020B0604020202020204" pitchFamily="34" charset="0"/>
              </a:rPr>
              <a:t>“Step-by-step” identification of any of the transactions,</a:t>
            </a:r>
            <a:endParaRPr lang="tr-TR" sz="3800" dirty="0">
              <a:latin typeface="Arial" panose="020B0604020202020204" pitchFamily="34" charset="0"/>
              <a:cs typeface="Arial" panose="020B0604020202020204" pitchFamily="34" charset="0"/>
            </a:endParaRPr>
          </a:p>
          <a:p>
            <a:pPr lvl="2">
              <a:spcBef>
                <a:spcPts val="600"/>
              </a:spcBef>
            </a:pPr>
            <a:r>
              <a:rPr lang="en-GB" sz="3800" dirty="0">
                <a:latin typeface="Arial" panose="020B0604020202020204" pitchFamily="34" charset="0"/>
                <a:cs typeface="Arial" panose="020B0604020202020204" pitchFamily="34" charset="0"/>
              </a:rPr>
              <a:t>The person(s) responsible for the activity, </a:t>
            </a:r>
            <a:endParaRPr lang="tr-TR" sz="3800" dirty="0">
              <a:latin typeface="Arial" panose="020B0604020202020204" pitchFamily="34" charset="0"/>
              <a:cs typeface="Arial" panose="020B0604020202020204" pitchFamily="34" charset="0"/>
            </a:endParaRPr>
          </a:p>
          <a:p>
            <a:pPr lvl="2">
              <a:spcBef>
                <a:spcPts val="600"/>
              </a:spcBef>
            </a:pPr>
            <a:r>
              <a:rPr lang="en-GB" sz="3800" dirty="0">
                <a:latin typeface="Arial" panose="020B0604020202020204" pitchFamily="34" charset="0"/>
                <a:cs typeface="Arial" panose="020B0604020202020204" pitchFamily="34" charset="0"/>
              </a:rPr>
              <a:t>The maintenance of a registration and filing system in a transparent and auditable way.</a:t>
            </a:r>
            <a:endParaRPr lang="tr-TR" sz="3800" dirty="0">
              <a:latin typeface="Arial" panose="020B0604020202020204" pitchFamily="34" charset="0"/>
              <a:cs typeface="Arial" panose="020B0604020202020204" pitchFamily="34" charset="0"/>
            </a:endParaRPr>
          </a:p>
          <a:p>
            <a:pPr lvl="0">
              <a:spcBef>
                <a:spcPts val="600"/>
              </a:spcBef>
            </a:pPr>
            <a:r>
              <a:rPr lang="en-GB" sz="3800" dirty="0">
                <a:latin typeface="Arial" panose="020B0604020202020204" pitchFamily="34" charset="0"/>
                <a:cs typeface="Arial" panose="020B0604020202020204" pitchFamily="34" charset="0"/>
              </a:rPr>
              <a:t>Controls performed over the transactions shall be fully documented in detailed </a:t>
            </a:r>
            <a:r>
              <a:rPr lang="en-GB" sz="3800" dirty="0" smtClean="0">
                <a:latin typeface="Arial" panose="020B0604020202020204" pitchFamily="34" charset="0"/>
                <a:cs typeface="Arial" panose="020B0604020202020204" pitchFamily="34" charset="0"/>
              </a:rPr>
              <a:t>check-lists</a:t>
            </a:r>
            <a:endParaRPr lang="tr-TR" sz="3800" dirty="0" smtClean="0">
              <a:latin typeface="Arial" panose="020B0604020202020204" pitchFamily="34" charset="0"/>
              <a:cs typeface="Arial" panose="020B0604020202020204" pitchFamily="34" charset="0"/>
            </a:endParaRPr>
          </a:p>
          <a:p>
            <a:pPr lvl="0">
              <a:spcBef>
                <a:spcPts val="600"/>
              </a:spcBef>
            </a:pPr>
            <a:endParaRPr lang="tr-TR" sz="3800" dirty="0">
              <a:latin typeface="Arial" panose="020B0604020202020204" pitchFamily="34" charset="0"/>
              <a:cs typeface="Arial" panose="020B0604020202020204" pitchFamily="34" charset="0"/>
            </a:endParaRPr>
          </a:p>
          <a:p>
            <a:pPr lvl="0">
              <a:spcBef>
                <a:spcPts val="600"/>
              </a:spcBef>
            </a:pPr>
            <a:r>
              <a:rPr lang="en-GB" sz="3800" dirty="0">
                <a:latin typeface="Arial" panose="020B0604020202020204" pitchFamily="34" charset="0"/>
                <a:cs typeface="Arial" panose="020B0604020202020204" pitchFamily="34" charset="0"/>
              </a:rPr>
              <a:t>Authorisation for transactions shall be based on the signatures evidencing the successive controls, the supervision exercised and the final </a:t>
            </a:r>
            <a:r>
              <a:rPr lang="en-GB" sz="3800" dirty="0" smtClean="0">
                <a:latin typeface="Arial" panose="020B0604020202020204" pitchFamily="34" charset="0"/>
                <a:cs typeface="Arial" panose="020B0604020202020204" pitchFamily="34" charset="0"/>
              </a:rPr>
              <a:t>approvals</a:t>
            </a:r>
            <a:endParaRPr lang="tr-TR" sz="3800" dirty="0" smtClean="0">
              <a:latin typeface="Arial" panose="020B0604020202020204" pitchFamily="34" charset="0"/>
              <a:cs typeface="Arial" panose="020B0604020202020204" pitchFamily="34" charset="0"/>
            </a:endParaRPr>
          </a:p>
          <a:p>
            <a:pPr lvl="0">
              <a:spcBef>
                <a:spcPts val="600"/>
              </a:spcBef>
            </a:pPr>
            <a:endParaRPr lang="tr-TR" sz="3800" dirty="0">
              <a:latin typeface="Arial" panose="020B0604020202020204" pitchFamily="34" charset="0"/>
              <a:cs typeface="Arial" panose="020B0604020202020204" pitchFamily="34" charset="0"/>
            </a:endParaRPr>
          </a:p>
          <a:p>
            <a:pPr lvl="0">
              <a:spcBef>
                <a:spcPts val="600"/>
              </a:spcBef>
            </a:pPr>
            <a:r>
              <a:rPr lang="en-GB" sz="3800" dirty="0">
                <a:latin typeface="Arial" panose="020B0604020202020204" pitchFamily="34" charset="0"/>
                <a:cs typeface="Arial" panose="020B0604020202020204" pitchFamily="34" charset="0"/>
              </a:rPr>
              <a:t>Exceptions in the application of procedures shall be documented in “</a:t>
            </a:r>
            <a:r>
              <a:rPr lang="en-GB" sz="3800" b="1" i="1" dirty="0">
                <a:latin typeface="Arial" panose="020B0604020202020204" pitchFamily="34" charset="0"/>
                <a:cs typeface="Arial" panose="020B0604020202020204" pitchFamily="34" charset="0"/>
              </a:rPr>
              <a:t>Reports on Exception</a:t>
            </a:r>
            <a:r>
              <a:rPr lang="en-GB" sz="3800" dirty="0">
                <a:latin typeface="Arial" panose="020B0604020202020204" pitchFamily="34" charset="0"/>
                <a:cs typeface="Arial" panose="020B0604020202020204" pitchFamily="34" charset="0"/>
              </a:rPr>
              <a:t>” </a:t>
            </a:r>
            <a:endParaRPr lang="tr-TR" sz="3800" dirty="0">
              <a:latin typeface="Arial" panose="020B0604020202020204" pitchFamily="34" charset="0"/>
              <a:cs typeface="Arial" panose="020B0604020202020204" pitchFamily="34" charset="0"/>
            </a:endParaRPr>
          </a:p>
          <a:p>
            <a:endParaRPr lang="tr-TR"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26</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7"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Tree>
    <p:extLst>
      <p:ext uri="{BB962C8B-B14F-4D97-AF65-F5344CB8AC3E}">
        <p14:creationId xmlns:p14="http://schemas.microsoft.com/office/powerpoint/2010/main" val="305367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39902" y="192709"/>
            <a:ext cx="9613898" cy="1199336"/>
          </a:xfrm>
        </p:spPr>
        <p:txBody>
          <a:bodyPr>
            <a:noAutofit/>
          </a:bodyPr>
          <a:lstStyle/>
          <a:p>
            <a:pPr marL="1600200" lvl="3" indent="-228600" algn="ctr">
              <a:lnSpc>
                <a:spcPct val="150000"/>
              </a:lnSpc>
              <a:spcBef>
                <a:spcPts val="600"/>
              </a:spcBef>
              <a:spcAft>
                <a:spcPts val="400"/>
              </a:spcAft>
              <a:tabLst>
                <a:tab pos="900430" algn="l"/>
                <a:tab pos="1316355" algn="l"/>
                <a:tab pos="1422400" algn="l"/>
                <a:tab pos="1524000" algn="l"/>
                <a:tab pos="900430" algn="l"/>
                <a:tab pos="1316355" algn="l"/>
                <a:tab pos="1422400" algn="l"/>
                <a:tab pos="1524000" algn="l"/>
              </a:tabLst>
            </a:pPr>
            <a:r>
              <a:rPr lang="tr-TR" sz="4400" b="1" kern="1200" dirty="0">
                <a:solidFill>
                  <a:srgbClr val="013378"/>
                </a:solidFill>
                <a:latin typeface="+mn-lt"/>
                <a:ea typeface="+mj-ea"/>
                <a:cs typeface="+mj-cs"/>
              </a:rPr>
              <a:t/>
            </a:r>
            <a:br>
              <a:rPr lang="tr-TR" sz="4400" b="1" kern="1200" dirty="0">
                <a:solidFill>
                  <a:srgbClr val="013378"/>
                </a:solidFill>
                <a:latin typeface="+mn-lt"/>
                <a:ea typeface="+mj-ea"/>
                <a:cs typeface="+mj-cs"/>
              </a:rPr>
            </a:br>
            <a:r>
              <a:rPr lang="en-GB" sz="4400" b="1" kern="1200" dirty="0" smtClean="0">
                <a:solidFill>
                  <a:srgbClr val="013378"/>
                </a:solidFill>
                <a:latin typeface="+mn-lt"/>
                <a:ea typeface="+mj-ea"/>
                <a:cs typeface="+mj-cs"/>
              </a:rPr>
              <a:t>Draft </a:t>
            </a:r>
            <a:r>
              <a:rPr lang="en-GB" sz="4400" b="1" kern="1200" dirty="0" err="1">
                <a:solidFill>
                  <a:srgbClr val="013378"/>
                </a:solidFill>
                <a:latin typeface="+mn-lt"/>
                <a:ea typeface="+mj-ea"/>
                <a:cs typeface="+mj-cs"/>
              </a:rPr>
              <a:t>Aud</a:t>
            </a:r>
            <a:r>
              <a:rPr lang="tr-TR" sz="4400" b="1" kern="1200" dirty="0" err="1">
                <a:solidFill>
                  <a:srgbClr val="013378"/>
                </a:solidFill>
                <a:latin typeface="+mn-lt"/>
                <a:ea typeface="+mj-ea"/>
                <a:cs typeface="+mj-cs"/>
              </a:rPr>
              <a:t>ıt</a:t>
            </a:r>
            <a:r>
              <a:rPr lang="en-GB" sz="4400" b="1" kern="1200" dirty="0">
                <a:solidFill>
                  <a:srgbClr val="013378"/>
                </a:solidFill>
                <a:latin typeface="+mn-lt"/>
                <a:ea typeface="+mj-ea"/>
                <a:cs typeface="+mj-cs"/>
              </a:rPr>
              <a:t> Report  </a:t>
            </a:r>
            <a:r>
              <a:rPr lang="tr-TR" sz="4400" b="1" kern="1200" dirty="0">
                <a:solidFill>
                  <a:srgbClr val="013378"/>
                </a:solidFill>
                <a:latin typeface="+mn-lt"/>
                <a:ea typeface="+mj-ea"/>
                <a:cs typeface="+mj-cs"/>
              </a:rPr>
              <a:t/>
            </a:r>
            <a:br>
              <a:rPr lang="tr-TR" sz="4400" b="1" kern="1200" dirty="0">
                <a:solidFill>
                  <a:srgbClr val="013378"/>
                </a:solidFill>
                <a:latin typeface="+mn-lt"/>
                <a:ea typeface="+mj-ea"/>
                <a:cs typeface="+mj-cs"/>
              </a:rPr>
            </a:br>
            <a:endParaRPr lang="tr-TR" sz="4400" b="1" kern="1200" dirty="0">
              <a:solidFill>
                <a:srgbClr val="013378"/>
              </a:solidFill>
              <a:latin typeface="+mn-lt"/>
              <a:ea typeface="+mj-ea"/>
              <a:cs typeface="+mj-cs"/>
            </a:endParaRPr>
          </a:p>
        </p:txBody>
      </p:sp>
      <p:sp>
        <p:nvSpPr>
          <p:cNvPr id="3" name="İçerik Yer Tutucusu 2"/>
          <p:cNvSpPr>
            <a:spLocks noGrp="1"/>
          </p:cNvSpPr>
          <p:nvPr>
            <p:ph idx="1"/>
          </p:nvPr>
        </p:nvSpPr>
        <p:spPr/>
        <p:txBody>
          <a:bodyPr/>
          <a:lstStyle/>
          <a:p>
            <a:pPr marL="0" indent="0">
              <a:buNone/>
            </a:pPr>
            <a:r>
              <a:rPr lang="en-GB" dirty="0" smtClean="0"/>
              <a:t>Head </a:t>
            </a:r>
            <a:r>
              <a:rPr lang="en-GB" dirty="0"/>
              <a:t>of the OS shall ensure that the draft audit report is transmitted to the </a:t>
            </a:r>
            <a:r>
              <a:rPr lang="en-US" dirty="0"/>
              <a:t>EUID</a:t>
            </a:r>
            <a:r>
              <a:rPr lang="en-GB" dirty="0"/>
              <a:t>.</a:t>
            </a:r>
            <a:endParaRPr lang="tr-TR" dirty="0"/>
          </a:p>
          <a:p>
            <a:pPr lvl="0"/>
            <a:r>
              <a:rPr lang="en-GB" dirty="0" smtClean="0"/>
              <a:t>Heads </a:t>
            </a:r>
            <a:r>
              <a:rPr lang="en-GB" dirty="0"/>
              <a:t>of the units of the </a:t>
            </a:r>
            <a:r>
              <a:rPr lang="en-US" dirty="0"/>
              <a:t>EUID </a:t>
            </a:r>
            <a:r>
              <a:rPr lang="en-GB" dirty="0"/>
              <a:t>(as relevant) receive a copy</a:t>
            </a:r>
            <a:endParaRPr lang="tr-TR" dirty="0"/>
          </a:p>
          <a:p>
            <a:pPr lvl="0"/>
            <a:r>
              <a:rPr lang="en-GB" dirty="0"/>
              <a:t>An internal meeting is organised to discuss the draft Audit Report and decide if any clarification on the audit report must be requested from the auditors </a:t>
            </a:r>
            <a:endParaRPr lang="tr-TR" dirty="0"/>
          </a:p>
          <a:p>
            <a:pPr lvl="0"/>
            <a:r>
              <a:rPr lang="en-GB" dirty="0"/>
              <a:t>Management answers are prepared and transmitted to the Head of OS.</a:t>
            </a:r>
            <a:endParaRPr lang="tr-TR" dirty="0"/>
          </a:p>
          <a:p>
            <a:endParaRPr lang="tr-TR"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27</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7"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Tree>
    <p:extLst>
      <p:ext uri="{BB962C8B-B14F-4D97-AF65-F5344CB8AC3E}">
        <p14:creationId xmlns:p14="http://schemas.microsoft.com/office/powerpoint/2010/main" val="2656400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marL="1600200" lvl="3" indent="-228600" algn="l">
              <a:lnSpc>
                <a:spcPct val="150000"/>
              </a:lnSpc>
              <a:spcBef>
                <a:spcPts val="600"/>
              </a:spcBef>
              <a:spcAft>
                <a:spcPts val="400"/>
              </a:spcAft>
              <a:tabLst>
                <a:tab pos="900430" algn="l"/>
                <a:tab pos="1316355" algn="l"/>
                <a:tab pos="1422400" algn="l"/>
                <a:tab pos="1524000" algn="l"/>
                <a:tab pos="900430" algn="l"/>
                <a:tab pos="1316355" algn="l"/>
                <a:tab pos="1422400" algn="l"/>
                <a:tab pos="1524000" algn="l"/>
              </a:tabLst>
            </a:pPr>
            <a:r>
              <a:rPr lang="tr-TR" sz="3200" b="1" kern="1200" dirty="0" smtClean="0">
                <a:solidFill>
                  <a:srgbClr val="013378"/>
                </a:solidFill>
                <a:latin typeface="+mn-lt"/>
                <a:ea typeface="+mj-ea"/>
                <a:cs typeface="+mj-cs"/>
              </a:rPr>
              <a:t/>
            </a:r>
            <a:br>
              <a:rPr lang="tr-TR" sz="3200" b="1" kern="1200" dirty="0" smtClean="0">
                <a:solidFill>
                  <a:srgbClr val="013378"/>
                </a:solidFill>
                <a:latin typeface="+mn-lt"/>
                <a:ea typeface="+mj-ea"/>
                <a:cs typeface="+mj-cs"/>
              </a:rPr>
            </a:br>
            <a:r>
              <a:rPr lang="en-GB" sz="3200" b="1" kern="1200" dirty="0" smtClean="0">
                <a:solidFill>
                  <a:srgbClr val="013378"/>
                </a:solidFill>
                <a:latin typeface="+mn-lt"/>
                <a:ea typeface="+mj-ea"/>
                <a:cs typeface="+mj-cs"/>
              </a:rPr>
              <a:t>F</a:t>
            </a:r>
            <a:r>
              <a:rPr lang="tr-TR" sz="3200" b="1" kern="1200" dirty="0" smtClean="0">
                <a:solidFill>
                  <a:srgbClr val="013378"/>
                </a:solidFill>
                <a:latin typeface="+mn-lt"/>
                <a:ea typeface="+mj-ea"/>
                <a:cs typeface="+mj-cs"/>
              </a:rPr>
              <a:t>i</a:t>
            </a:r>
            <a:r>
              <a:rPr lang="en-GB" sz="3200" b="1" kern="1200" dirty="0" err="1" smtClean="0">
                <a:solidFill>
                  <a:srgbClr val="013378"/>
                </a:solidFill>
                <a:latin typeface="+mn-lt"/>
                <a:ea typeface="+mj-ea"/>
                <a:cs typeface="+mj-cs"/>
              </a:rPr>
              <a:t>nal</a:t>
            </a:r>
            <a:r>
              <a:rPr lang="en-GB" sz="3200" b="1" kern="1200" dirty="0" smtClean="0">
                <a:solidFill>
                  <a:srgbClr val="013378"/>
                </a:solidFill>
                <a:latin typeface="+mn-lt"/>
                <a:ea typeface="+mj-ea"/>
                <a:cs typeface="+mj-cs"/>
              </a:rPr>
              <a:t> </a:t>
            </a:r>
            <a:r>
              <a:rPr lang="en-GB" sz="3200" b="1" kern="1200" dirty="0" err="1" smtClean="0">
                <a:solidFill>
                  <a:srgbClr val="013378"/>
                </a:solidFill>
                <a:latin typeface="+mn-lt"/>
                <a:ea typeface="+mj-ea"/>
                <a:cs typeface="+mj-cs"/>
              </a:rPr>
              <a:t>Aud</a:t>
            </a:r>
            <a:r>
              <a:rPr lang="tr-TR" sz="3200" b="1" kern="1200" dirty="0" smtClean="0">
                <a:solidFill>
                  <a:srgbClr val="013378"/>
                </a:solidFill>
                <a:latin typeface="+mn-lt"/>
                <a:ea typeface="+mj-ea"/>
                <a:cs typeface="+mj-cs"/>
              </a:rPr>
              <a:t>i</a:t>
            </a:r>
            <a:r>
              <a:rPr lang="en-GB" sz="3200" b="1" kern="1200" dirty="0" smtClean="0">
                <a:solidFill>
                  <a:srgbClr val="013378"/>
                </a:solidFill>
                <a:latin typeface="+mn-lt"/>
                <a:ea typeface="+mj-ea"/>
                <a:cs typeface="+mj-cs"/>
              </a:rPr>
              <a:t>t </a:t>
            </a:r>
            <a:r>
              <a:rPr lang="en-GB" sz="3200" b="1" kern="1200" dirty="0">
                <a:solidFill>
                  <a:srgbClr val="013378"/>
                </a:solidFill>
                <a:latin typeface="+mn-lt"/>
                <a:ea typeface="+mj-ea"/>
                <a:cs typeface="+mj-cs"/>
              </a:rPr>
              <a:t>Report </a:t>
            </a:r>
            <a:r>
              <a:rPr lang="tr-TR" sz="3200" b="1" kern="1400" cap="all" spc="-50" dirty="0" smtClean="0">
                <a:effectLst/>
                <a:latin typeface="Arial Black" panose="020B0A04020102020204" pitchFamily="34" charset="0"/>
                <a:ea typeface="Times New Roman" panose="02020603050405020304" pitchFamily="18" charset="0"/>
                <a:cs typeface="Times New Roman" panose="02020603050405020304" pitchFamily="18" charset="0"/>
              </a:rPr>
              <a:t/>
            </a:r>
            <a:br>
              <a:rPr lang="tr-TR" sz="3200" b="1" kern="1400" cap="all" spc="-50" dirty="0" smtClean="0">
                <a:effectLst/>
                <a:latin typeface="Arial Black" panose="020B0A04020102020204" pitchFamily="34" charset="0"/>
                <a:ea typeface="Times New Roman" panose="02020603050405020304" pitchFamily="18" charset="0"/>
                <a:cs typeface="Times New Roman" panose="02020603050405020304" pitchFamily="18" charset="0"/>
              </a:rPr>
            </a:br>
            <a:endParaRPr lang="tr-TR" sz="3200" dirty="0"/>
          </a:p>
        </p:txBody>
      </p:sp>
      <p:sp>
        <p:nvSpPr>
          <p:cNvPr id="3" name="İçerik Yer Tutucusu 2"/>
          <p:cNvSpPr>
            <a:spLocks noGrp="1"/>
          </p:cNvSpPr>
          <p:nvPr>
            <p:ph idx="1"/>
          </p:nvPr>
        </p:nvSpPr>
        <p:spPr/>
        <p:txBody>
          <a:bodyPr/>
          <a:lstStyle/>
          <a:p>
            <a:pPr marL="0" indent="0" algn="just">
              <a:spcBef>
                <a:spcPts val="400"/>
              </a:spcBef>
              <a:spcAft>
                <a:spcPts val="400"/>
              </a:spcAft>
              <a:buNone/>
            </a:pPr>
            <a:endParaRPr lang="tr-TR" spc="-25" dirty="0" smtClean="0">
              <a:latin typeface="Garamond" panose="02020404030301010803" pitchFamily="18" charset="0"/>
              <a:ea typeface="Times New Roman" panose="02020603050405020304" pitchFamily="18" charset="0"/>
              <a:cs typeface="Garamond" panose="02020404030301010803" pitchFamily="18" charset="0"/>
            </a:endParaRPr>
          </a:p>
          <a:p>
            <a:pPr algn="just">
              <a:spcBef>
                <a:spcPts val="400"/>
              </a:spcBef>
              <a:spcAft>
                <a:spcPts val="400"/>
              </a:spcAft>
            </a:pPr>
            <a:r>
              <a:rPr lang="en-GB" spc="-25" dirty="0" smtClean="0">
                <a:latin typeface="Garamond" panose="02020404030301010803" pitchFamily="18" charset="0"/>
                <a:ea typeface="Times New Roman" panose="02020603050405020304" pitchFamily="18" charset="0"/>
                <a:cs typeface="Garamond" panose="02020404030301010803" pitchFamily="18" charset="0"/>
              </a:rPr>
              <a:t>Each </a:t>
            </a:r>
            <a:r>
              <a:rPr lang="en-GB" spc="-25" dirty="0">
                <a:latin typeface="Garamond" panose="02020404030301010803" pitchFamily="18" charset="0"/>
                <a:ea typeface="Times New Roman" panose="02020603050405020304" pitchFamily="18" charset="0"/>
                <a:cs typeface="Garamond" panose="02020404030301010803" pitchFamily="18" charset="0"/>
              </a:rPr>
              <a:t>unit shall formalise answers / comments to the audit recommendations, </a:t>
            </a:r>
            <a:endParaRPr lang="tr-TR" spc="-25" dirty="0" smtClean="0">
              <a:latin typeface="Garamond" panose="02020404030301010803" pitchFamily="18" charset="0"/>
              <a:ea typeface="Times New Roman" panose="02020603050405020304" pitchFamily="18" charset="0"/>
              <a:cs typeface="Garamond" panose="02020404030301010803" pitchFamily="18" charset="0"/>
            </a:endParaRPr>
          </a:p>
          <a:p>
            <a:pPr algn="just">
              <a:spcBef>
                <a:spcPts val="400"/>
              </a:spcBef>
              <a:spcAft>
                <a:spcPts val="400"/>
              </a:spcAft>
            </a:pPr>
            <a:r>
              <a:rPr lang="en-GB" spc="-25" dirty="0" smtClean="0">
                <a:latin typeface="Garamond" panose="02020404030301010803" pitchFamily="18" charset="0"/>
                <a:ea typeface="Times New Roman" panose="02020603050405020304" pitchFamily="18" charset="0"/>
                <a:cs typeface="Garamond" panose="02020404030301010803" pitchFamily="18" charset="0"/>
              </a:rPr>
              <a:t>Formalise </a:t>
            </a:r>
            <a:r>
              <a:rPr lang="en-GB" spc="-25" dirty="0">
                <a:latin typeface="Garamond" panose="02020404030301010803" pitchFamily="18" charset="0"/>
                <a:ea typeface="Times New Roman" panose="02020603050405020304" pitchFamily="18" charset="0"/>
                <a:cs typeface="Garamond" panose="02020404030301010803" pitchFamily="18" charset="0"/>
              </a:rPr>
              <a:t>the OS official answer to the audit report, </a:t>
            </a:r>
            <a:endParaRPr lang="tr-TR" sz="3200" spc="-25" dirty="0">
              <a:latin typeface="Garamond" panose="02020404030301010803" pitchFamily="18" charset="0"/>
              <a:ea typeface="Times New Roman" panose="02020603050405020304" pitchFamily="18" charset="0"/>
              <a:cs typeface="Garamond" panose="02020404030301010803" pitchFamily="18" charset="0"/>
            </a:endParaRPr>
          </a:p>
          <a:p>
            <a:pPr algn="just">
              <a:spcBef>
                <a:spcPts val="400"/>
              </a:spcBef>
              <a:spcAft>
                <a:spcPts val="400"/>
              </a:spcAft>
            </a:pPr>
            <a:r>
              <a:rPr lang="en-GB" spc="-25" dirty="0">
                <a:latin typeface="Garamond" panose="02020404030301010803" pitchFamily="18" charset="0"/>
                <a:ea typeface="Times New Roman" panose="02020603050405020304" pitchFamily="18" charset="0"/>
                <a:cs typeface="Garamond" panose="02020404030301010803" pitchFamily="18" charset="0"/>
              </a:rPr>
              <a:t>Prepare an “</a:t>
            </a:r>
            <a:r>
              <a:rPr lang="en-GB" b="1" i="1" spc="-25" dirty="0">
                <a:latin typeface="Garamond" panose="02020404030301010803" pitchFamily="18" charset="0"/>
                <a:ea typeface="Times New Roman" panose="02020603050405020304" pitchFamily="18" charset="0"/>
                <a:cs typeface="Garamond" panose="02020404030301010803" pitchFamily="18" charset="0"/>
              </a:rPr>
              <a:t>Action Plan on Audit Recommendations</a:t>
            </a:r>
            <a:r>
              <a:rPr lang="en-GB" spc="-25" dirty="0">
                <a:latin typeface="Garamond" panose="02020404030301010803" pitchFamily="18" charset="0"/>
                <a:ea typeface="Times New Roman" panose="02020603050405020304" pitchFamily="18" charset="0"/>
                <a:cs typeface="Garamond" panose="02020404030301010803" pitchFamily="18" charset="0"/>
              </a:rPr>
              <a:t>”  in which corrective actions defined to address the audit recommendations, related deadlines and respective responsibilities </a:t>
            </a:r>
            <a:r>
              <a:rPr lang="en-GB" sz="3200" spc="-25" dirty="0">
                <a:latin typeface="Garamond" panose="02020404030301010803" pitchFamily="18" charset="0"/>
                <a:ea typeface="Times New Roman" panose="02020603050405020304" pitchFamily="18" charset="0"/>
                <a:cs typeface="Garamond" panose="02020404030301010803" pitchFamily="18" charset="0"/>
              </a:rPr>
              <a:t>are formalised,</a:t>
            </a:r>
            <a:endParaRPr lang="tr-TR" sz="3200" spc="-25" dirty="0">
              <a:effectLst/>
              <a:latin typeface="Garamond" panose="02020404030301010803" pitchFamily="18" charset="0"/>
              <a:ea typeface="Times New Roman" panose="02020603050405020304" pitchFamily="18" charset="0"/>
              <a:cs typeface="Garamond" panose="02020404030301010803" pitchFamily="18" charset="0"/>
            </a:endParaRPr>
          </a:p>
        </p:txBody>
      </p:sp>
      <p:sp>
        <p:nvSpPr>
          <p:cNvPr id="4" name="Slayt Numarası Yer Tutucusu 3"/>
          <p:cNvSpPr>
            <a:spLocks noGrp="1"/>
          </p:cNvSpPr>
          <p:nvPr>
            <p:ph type="sldNum" sz="quarter" idx="12"/>
          </p:nvPr>
        </p:nvSpPr>
        <p:spPr/>
        <p:txBody>
          <a:bodyPr/>
          <a:lstStyle/>
          <a:p>
            <a:fld id="{2FF48200-D8EE-4988-9FAD-F57B29FA0C2A}" type="slidenum">
              <a:rPr lang="tr-TR" smtClean="0"/>
              <a:t>28</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7"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Tree>
    <p:extLst>
      <p:ext uri="{BB962C8B-B14F-4D97-AF65-F5344CB8AC3E}">
        <p14:creationId xmlns:p14="http://schemas.microsoft.com/office/powerpoint/2010/main" val="27690426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lvl="2" algn="ctr" rtl="0">
              <a:lnSpc>
                <a:spcPct val="90000"/>
              </a:lnSpc>
              <a:spcBef>
                <a:spcPct val="0"/>
              </a:spcBef>
            </a:pPr>
            <a:r>
              <a:rPr lang="tr-TR" sz="4000" b="1" kern="1200" dirty="0" smtClean="0">
                <a:solidFill>
                  <a:srgbClr val="013378"/>
                </a:solidFill>
                <a:latin typeface="+mn-lt"/>
                <a:ea typeface="+mj-ea"/>
                <a:cs typeface="+mj-cs"/>
              </a:rPr>
              <a:t/>
            </a:r>
            <a:br>
              <a:rPr lang="tr-TR" sz="4000" b="1" kern="1200" dirty="0" smtClean="0">
                <a:solidFill>
                  <a:srgbClr val="013378"/>
                </a:solidFill>
                <a:latin typeface="+mn-lt"/>
                <a:ea typeface="+mj-ea"/>
                <a:cs typeface="+mj-cs"/>
              </a:rPr>
            </a:br>
            <a:r>
              <a:rPr lang="en-GB" sz="3600" b="1" kern="1200" dirty="0" smtClean="0">
                <a:solidFill>
                  <a:srgbClr val="013378"/>
                </a:solidFill>
                <a:latin typeface="Arial" panose="020B0604020202020204" pitchFamily="34" charset="0"/>
                <a:ea typeface="+mj-ea"/>
                <a:cs typeface="Arial" panose="020B0604020202020204" pitchFamily="34" charset="0"/>
              </a:rPr>
              <a:t>Follow–Up </a:t>
            </a:r>
            <a:r>
              <a:rPr lang="en-GB" sz="3600" b="1" kern="1200" dirty="0">
                <a:solidFill>
                  <a:srgbClr val="013378"/>
                </a:solidFill>
                <a:latin typeface="Arial" panose="020B0604020202020204" pitchFamily="34" charset="0"/>
                <a:ea typeface="+mj-ea"/>
                <a:cs typeface="Arial" panose="020B0604020202020204" pitchFamily="34" charset="0"/>
              </a:rPr>
              <a:t>of Audit Recommendations</a:t>
            </a:r>
            <a:r>
              <a:rPr lang="tr-TR" sz="3600" b="1" kern="1200" dirty="0">
                <a:solidFill>
                  <a:srgbClr val="013378"/>
                </a:solidFill>
                <a:latin typeface="Arial" panose="020B0604020202020204" pitchFamily="34" charset="0"/>
                <a:ea typeface="+mj-ea"/>
                <a:cs typeface="Arial" panose="020B0604020202020204" pitchFamily="34" charset="0"/>
              </a:rPr>
              <a:t/>
            </a:r>
            <a:br>
              <a:rPr lang="tr-TR" sz="3600" b="1" kern="1200" dirty="0">
                <a:solidFill>
                  <a:srgbClr val="013378"/>
                </a:solidFill>
                <a:latin typeface="Arial" panose="020B0604020202020204" pitchFamily="34" charset="0"/>
                <a:ea typeface="+mj-ea"/>
                <a:cs typeface="Arial" panose="020B0604020202020204" pitchFamily="34" charset="0"/>
              </a:rPr>
            </a:br>
            <a:endParaRPr lang="tr-TR" sz="3600" b="1" kern="1200" dirty="0">
              <a:solidFill>
                <a:srgbClr val="013378"/>
              </a:solidFill>
              <a:latin typeface="Arial" panose="020B0604020202020204" pitchFamily="34" charset="0"/>
              <a:ea typeface="+mj-ea"/>
              <a:cs typeface="Arial" panose="020B0604020202020204" pitchFamily="34" charset="0"/>
            </a:endParaRPr>
          </a:p>
        </p:txBody>
      </p:sp>
      <p:sp>
        <p:nvSpPr>
          <p:cNvPr id="3" name="İçerik Yer Tutucusu 2"/>
          <p:cNvSpPr>
            <a:spLocks noGrp="1"/>
          </p:cNvSpPr>
          <p:nvPr>
            <p:ph idx="1"/>
          </p:nvPr>
        </p:nvSpPr>
        <p:spPr/>
        <p:txBody>
          <a:bodyPr>
            <a:normAutofit/>
          </a:bodyPr>
          <a:lstStyle/>
          <a:p>
            <a:r>
              <a:rPr lang="en-GB" dirty="0"/>
              <a:t>The OS shall follow all audit recommendations </a:t>
            </a:r>
            <a:endParaRPr lang="tr-TR" dirty="0" smtClean="0"/>
          </a:p>
          <a:p>
            <a:r>
              <a:rPr lang="en-GB" dirty="0" smtClean="0"/>
              <a:t>Ensure </a:t>
            </a:r>
            <a:r>
              <a:rPr lang="en-GB" dirty="0"/>
              <a:t>that related corrective measures are defined </a:t>
            </a:r>
            <a:r>
              <a:rPr lang="en-GB" dirty="0" smtClean="0"/>
              <a:t>and agreed</a:t>
            </a:r>
            <a:endParaRPr lang="tr-TR" dirty="0" smtClean="0"/>
          </a:p>
          <a:p>
            <a:pPr lvl="0"/>
            <a:r>
              <a:rPr lang="en-GB" dirty="0" smtClean="0"/>
              <a:t>Implement the related corrective measures through various actions among which modifications in the manuals of procedures may often be required.</a:t>
            </a:r>
            <a:endParaRPr lang="tr-TR" dirty="0"/>
          </a:p>
          <a:p>
            <a:r>
              <a:rPr lang="en-GB" dirty="0"/>
              <a:t>The “</a:t>
            </a:r>
            <a:r>
              <a:rPr lang="en-GB" b="1" i="1" dirty="0"/>
              <a:t>Action Plan on Audit Recommendations</a:t>
            </a:r>
            <a:r>
              <a:rPr lang="en-GB" dirty="0"/>
              <a:t>” shall be updated to reflect the status of implementation of each corrective measure </a:t>
            </a:r>
            <a:endParaRPr lang="tr-TR" dirty="0" smtClean="0"/>
          </a:p>
          <a:p>
            <a:r>
              <a:rPr lang="en-GB" dirty="0" smtClean="0"/>
              <a:t>In </a:t>
            </a:r>
            <a:r>
              <a:rPr lang="en-GB" dirty="0"/>
              <a:t>accordance with the Implementing Agreement the OS shall ensure regular submission of appropriate follow-up of audit reports to the NAO.</a:t>
            </a:r>
            <a:endParaRPr lang="tr-TR" dirty="0"/>
          </a:p>
          <a:p>
            <a:endParaRPr lang="tr-TR"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29</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7"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Tree>
    <p:extLst>
      <p:ext uri="{BB962C8B-B14F-4D97-AF65-F5344CB8AC3E}">
        <p14:creationId xmlns:p14="http://schemas.microsoft.com/office/powerpoint/2010/main" val="2115258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lvl="0"/>
            <a:r>
              <a:rPr lang="tr-TR" dirty="0" smtClean="0">
                <a:solidFill>
                  <a:schemeClr val="tx2"/>
                </a:solidFill>
              </a:rPr>
              <a:t/>
            </a:r>
            <a:br>
              <a:rPr lang="tr-TR" dirty="0" smtClean="0">
                <a:solidFill>
                  <a:schemeClr val="tx2"/>
                </a:solidFill>
              </a:rPr>
            </a:br>
            <a:r>
              <a:rPr lang="en-US" sz="3600" dirty="0" smtClean="0">
                <a:solidFill>
                  <a:schemeClr val="tx2"/>
                </a:solidFill>
                <a:latin typeface="Arial" panose="020B0604020202020204" pitchFamily="34" charset="0"/>
                <a:cs typeface="Arial" panose="020B0604020202020204" pitchFamily="34" charset="0"/>
              </a:rPr>
              <a:t>Mission</a:t>
            </a:r>
            <a:r>
              <a:rPr lang="en-US" sz="3600" dirty="0">
                <a:solidFill>
                  <a:schemeClr val="tx2"/>
                </a:solidFill>
                <a:latin typeface="Arial" panose="020B0604020202020204" pitchFamily="34" charset="0"/>
                <a:cs typeface="Arial" panose="020B0604020202020204" pitchFamily="34" charset="0"/>
              </a:rPr>
              <a:t/>
            </a:r>
            <a:br>
              <a:rPr lang="en-US" sz="3600" dirty="0">
                <a:solidFill>
                  <a:schemeClr val="tx2"/>
                </a:solidFill>
                <a:latin typeface="Arial" panose="020B0604020202020204" pitchFamily="34" charset="0"/>
                <a:cs typeface="Arial" panose="020B0604020202020204" pitchFamily="34" charset="0"/>
              </a:rPr>
            </a:br>
            <a:endParaRPr lang="tr-TR" sz="36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marL="0" lvl="0" indent="0" eaLnBrk="0" fontAlgn="base" hangingPunct="0">
              <a:spcBef>
                <a:spcPct val="0"/>
              </a:spcBef>
              <a:spcAft>
                <a:spcPct val="0"/>
              </a:spcAft>
              <a:buNone/>
            </a:pPr>
            <a:endParaRPr lang="tr-TR" sz="2400" dirty="0" smtClean="0">
              <a:solidFill>
                <a:prstClr val="black"/>
              </a:solidFill>
              <a:latin typeface="Arial" panose="020B0604020202020204" pitchFamily="34" charset="0"/>
              <a:cs typeface="Arial" panose="020B0604020202020204" pitchFamily="34" charset="0"/>
            </a:endParaRPr>
          </a:p>
          <a:p>
            <a:pPr marL="0" lvl="0" indent="0" eaLnBrk="0" fontAlgn="base" hangingPunct="0">
              <a:spcBef>
                <a:spcPct val="0"/>
              </a:spcBef>
              <a:spcAft>
                <a:spcPct val="0"/>
              </a:spcAft>
              <a:buNone/>
            </a:pPr>
            <a:endParaRPr lang="tr-TR" sz="2400" dirty="0" smtClean="0">
              <a:solidFill>
                <a:prstClr val="black"/>
              </a:solidFill>
              <a:latin typeface="Arial" panose="020B0604020202020204" pitchFamily="34" charset="0"/>
              <a:cs typeface="Arial" panose="020B0604020202020204" pitchFamily="34" charset="0"/>
            </a:endParaRPr>
          </a:p>
          <a:p>
            <a:pPr marL="0" lvl="0" indent="0" eaLnBrk="0" fontAlgn="base" hangingPunct="0">
              <a:spcBef>
                <a:spcPct val="0"/>
              </a:spcBef>
              <a:spcAft>
                <a:spcPct val="0"/>
              </a:spcAft>
              <a:buNone/>
            </a:pPr>
            <a:r>
              <a:rPr lang="en-GB" sz="2400" dirty="0" smtClean="0">
                <a:solidFill>
                  <a:prstClr val="black"/>
                </a:solidFill>
                <a:latin typeface="Arial" panose="020B0604020202020204" pitchFamily="34" charset="0"/>
                <a:cs typeface="Arial" panose="020B0604020202020204" pitchFamily="34" charset="0"/>
              </a:rPr>
              <a:t>The </a:t>
            </a:r>
            <a:r>
              <a:rPr lang="en-GB" sz="2400" dirty="0">
                <a:solidFill>
                  <a:prstClr val="black"/>
                </a:solidFill>
                <a:latin typeface="Arial" panose="020B0604020202020204" pitchFamily="34" charset="0"/>
                <a:cs typeface="Arial" panose="020B0604020202020204" pitchFamily="34" charset="0"/>
              </a:rPr>
              <a:t>mission of the DG EU Affairs and Foreign Relations Department for EU Investments is:</a:t>
            </a:r>
            <a:endParaRPr lang="tr-TR" sz="2400" dirty="0">
              <a:solidFill>
                <a:prstClr val="black"/>
              </a:solidFill>
              <a:latin typeface="Arial" panose="020B0604020202020204" pitchFamily="34" charset="0"/>
              <a:cs typeface="Arial" panose="020B0604020202020204" pitchFamily="34" charset="0"/>
            </a:endParaRPr>
          </a:p>
          <a:p>
            <a:pPr marL="0" lvl="0" indent="0" eaLnBrk="0" fontAlgn="base" hangingPunct="0">
              <a:spcBef>
                <a:spcPct val="0"/>
              </a:spcBef>
              <a:spcAft>
                <a:spcPct val="0"/>
              </a:spcAft>
              <a:buNone/>
            </a:pPr>
            <a:endParaRPr lang="tr-TR" sz="2400" dirty="0">
              <a:solidFill>
                <a:prstClr val="black"/>
              </a:solidFill>
              <a:latin typeface="Arial" panose="020B0604020202020204" pitchFamily="34" charset="0"/>
              <a:cs typeface="Arial" panose="020B0604020202020204" pitchFamily="34" charset="0"/>
            </a:endParaRPr>
          </a:p>
          <a:p>
            <a:pPr marL="0" lvl="0" indent="0" algn="ctr" eaLnBrk="0" fontAlgn="base" hangingPunct="0">
              <a:spcBef>
                <a:spcPct val="0"/>
              </a:spcBef>
              <a:spcAft>
                <a:spcPct val="0"/>
              </a:spcAft>
              <a:buNone/>
              <a:tabLst>
                <a:tab pos="1943100" algn="l"/>
              </a:tabLst>
            </a:pPr>
            <a:r>
              <a:rPr lang="en-GB" sz="2400" dirty="0">
                <a:solidFill>
                  <a:srgbClr val="FF0000"/>
                </a:solidFill>
                <a:latin typeface="Arial" panose="020B0604020202020204" pitchFamily="34" charset="0"/>
                <a:cs typeface="Arial" panose="020B0604020202020204" pitchFamily="34" charset="0"/>
              </a:rPr>
              <a:t>Ensure Turkey’s utilisation of funds allocated to </a:t>
            </a:r>
            <a:endParaRPr lang="tr-TR" sz="2400" dirty="0" smtClean="0">
              <a:solidFill>
                <a:srgbClr val="FF0000"/>
              </a:solidFill>
              <a:latin typeface="Arial" panose="020B0604020202020204" pitchFamily="34" charset="0"/>
              <a:cs typeface="Arial" panose="020B0604020202020204" pitchFamily="34" charset="0"/>
            </a:endParaRPr>
          </a:p>
          <a:p>
            <a:pPr marL="0" lvl="0" indent="0" algn="ctr" eaLnBrk="0" fontAlgn="base" hangingPunct="0">
              <a:spcBef>
                <a:spcPct val="0"/>
              </a:spcBef>
              <a:spcAft>
                <a:spcPct val="0"/>
              </a:spcAft>
              <a:buNone/>
              <a:tabLst>
                <a:tab pos="1943100" algn="l"/>
              </a:tabLst>
            </a:pPr>
            <a:r>
              <a:rPr lang="en-GB" sz="2400" dirty="0" smtClean="0">
                <a:solidFill>
                  <a:srgbClr val="FF0000"/>
                </a:solidFill>
                <a:latin typeface="Arial" panose="020B0604020202020204" pitchFamily="34" charset="0"/>
                <a:cs typeface="Arial" panose="020B0604020202020204" pitchFamily="34" charset="0"/>
              </a:rPr>
              <a:t>Transport </a:t>
            </a:r>
            <a:r>
              <a:rPr lang="en-GB" sz="2400" dirty="0" err="1">
                <a:solidFill>
                  <a:srgbClr val="FF0000"/>
                </a:solidFill>
                <a:latin typeface="Arial" panose="020B0604020202020204" pitchFamily="34" charset="0"/>
                <a:cs typeface="Arial" panose="020B0604020202020204" pitchFamily="34" charset="0"/>
              </a:rPr>
              <a:t>Sectoral</a:t>
            </a:r>
            <a:r>
              <a:rPr lang="en-GB" sz="2400" dirty="0">
                <a:solidFill>
                  <a:srgbClr val="FF0000"/>
                </a:solidFill>
                <a:latin typeface="Arial" panose="020B0604020202020204" pitchFamily="34" charset="0"/>
                <a:cs typeface="Arial" panose="020B0604020202020204" pitchFamily="34" charset="0"/>
              </a:rPr>
              <a:t> Operational Programme </a:t>
            </a:r>
            <a:endParaRPr lang="tr-TR" sz="2400" dirty="0" smtClean="0">
              <a:solidFill>
                <a:srgbClr val="FF0000"/>
              </a:solidFill>
              <a:latin typeface="Arial" panose="020B0604020202020204" pitchFamily="34" charset="0"/>
              <a:cs typeface="Arial" panose="020B0604020202020204" pitchFamily="34" charset="0"/>
            </a:endParaRPr>
          </a:p>
          <a:p>
            <a:pPr marL="0" lvl="0" indent="0" algn="ctr" eaLnBrk="0" fontAlgn="base" hangingPunct="0">
              <a:spcBef>
                <a:spcPct val="0"/>
              </a:spcBef>
              <a:spcAft>
                <a:spcPct val="0"/>
              </a:spcAft>
              <a:buNone/>
              <a:tabLst>
                <a:tab pos="1943100" algn="l"/>
              </a:tabLst>
            </a:pPr>
            <a:r>
              <a:rPr lang="tr-TR" sz="2400" dirty="0" smtClean="0">
                <a:solidFill>
                  <a:srgbClr val="FF0000"/>
                </a:solidFill>
                <a:latin typeface="Arial" panose="020B0604020202020204" pitchFamily="34" charset="0"/>
                <a:cs typeface="Arial" panose="020B0604020202020204" pitchFamily="34" charset="0"/>
              </a:rPr>
              <a:t>in </a:t>
            </a:r>
            <a:r>
              <a:rPr lang="en-GB" sz="2400" dirty="0">
                <a:solidFill>
                  <a:srgbClr val="FF0000"/>
                </a:solidFill>
                <a:latin typeface="Arial" panose="020B0604020202020204" pitchFamily="34" charset="0"/>
                <a:cs typeface="Arial" panose="020B0604020202020204" pitchFamily="34" charset="0"/>
              </a:rPr>
              <a:t>effective, efficient manner </a:t>
            </a:r>
            <a:endParaRPr lang="tr-TR" sz="2400" dirty="0">
              <a:solidFill>
                <a:srgbClr val="FF0000"/>
              </a:solidFill>
              <a:latin typeface="Arial" panose="020B0604020202020204" pitchFamily="34" charset="0"/>
              <a:cs typeface="Arial" panose="020B0604020202020204" pitchFamily="34" charset="0"/>
            </a:endParaRPr>
          </a:p>
          <a:p>
            <a:endParaRPr lang="tr-TR"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3</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7"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Tree>
    <p:extLst>
      <p:ext uri="{BB962C8B-B14F-4D97-AF65-F5344CB8AC3E}">
        <p14:creationId xmlns:p14="http://schemas.microsoft.com/office/powerpoint/2010/main" val="42898595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Example for Finding of Audit Authority</a:t>
            </a:r>
            <a:endParaRPr lang="en-US"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30</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6" name="Altbilgi Yer Tutucusu 5"/>
          <p:cNvSpPr>
            <a:spLocks noGrp="1"/>
          </p:cNvSpPr>
          <p:nvPr>
            <p:ph type="ftr" sz="quarter" idx="3"/>
          </p:nvPr>
        </p:nvSpPr>
        <p:spPr/>
        <p:txBody>
          <a:bodyPr/>
          <a:lstStyle/>
          <a:p>
            <a:r>
              <a:rPr lang="tr-TR" smtClean="0"/>
              <a:t>Avrupa Birliği Başkanlığı</a:t>
            </a:r>
            <a:endParaRPr lang="tr-TR" dirty="0"/>
          </a:p>
        </p:txBody>
      </p:sp>
      <p:graphicFrame>
        <p:nvGraphicFramePr>
          <p:cNvPr id="9" name="İçerik Yer Tutucusu 8"/>
          <p:cNvGraphicFramePr>
            <a:graphicFrameLocks noGrp="1"/>
          </p:cNvGraphicFramePr>
          <p:nvPr>
            <p:ph idx="1"/>
          </p:nvPr>
        </p:nvGraphicFramePr>
        <p:xfrm>
          <a:off x="342900" y="1673924"/>
          <a:ext cx="11303000" cy="4580128"/>
        </p:xfrm>
        <a:graphic>
          <a:graphicData uri="http://schemas.openxmlformats.org/drawingml/2006/table">
            <a:tbl>
              <a:tblPr/>
              <a:tblGrid>
                <a:gridCol w="4618406"/>
                <a:gridCol w="6684594"/>
              </a:tblGrid>
              <a:tr h="161925">
                <a:tc>
                  <a:txBody>
                    <a:bodyPr/>
                    <a:lstStyle/>
                    <a:p>
                      <a:pPr>
                        <a:lnSpc>
                          <a:spcPct val="115000"/>
                        </a:lnSpc>
                        <a:spcAft>
                          <a:spcPts val="0"/>
                        </a:spcAft>
                      </a:pPr>
                      <a:r>
                        <a:rPr lang="en-GB" sz="1200" b="1" dirty="0">
                          <a:effectLst/>
                          <a:latin typeface="Cambria" panose="02040503050406030204" pitchFamily="18" charset="0"/>
                          <a:ea typeface="Calibri" panose="020F0502020204030204" pitchFamily="34" charset="0"/>
                          <a:cs typeface="Times New Roman" panose="02020603050405020304" pitchFamily="18" charset="0"/>
                        </a:rPr>
                        <a:t>AUDITEE</a:t>
                      </a:r>
                      <a:endParaRPr lang="tr-TR" sz="11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lnL w="47625" cap="flat" cmpd="sng" algn="ctr">
                      <a:solidFill>
                        <a:srgbClr val="0F243E"/>
                      </a:solidFill>
                      <a:prstDash val="solid"/>
                      <a:round/>
                      <a:headEnd type="none" w="med" len="med"/>
                      <a:tailEnd type="none" w="med" len="med"/>
                    </a:lnL>
                    <a:lnR w="47625" cap="flat" cmpd="sng" algn="ctr">
                      <a:solidFill>
                        <a:srgbClr val="0F243E"/>
                      </a:solidFill>
                      <a:prstDash val="solid"/>
                      <a:round/>
                      <a:headEnd type="none" w="med" len="med"/>
                      <a:tailEnd type="none" w="med" len="med"/>
                    </a:lnR>
                    <a:lnT w="47625" cap="flat" cmpd="sng" algn="ctr">
                      <a:solidFill>
                        <a:srgbClr val="0F243E"/>
                      </a:solidFill>
                      <a:prstDash val="solid"/>
                      <a:round/>
                      <a:headEnd type="none" w="med" len="med"/>
                      <a:tailEnd type="none" w="med" len="med"/>
                    </a:lnT>
                    <a:lnB w="47625" cap="flat" cmpd="sng" algn="ctr">
                      <a:solidFill>
                        <a:srgbClr val="0F243E"/>
                      </a:solidFill>
                      <a:prstDash val="solid"/>
                      <a:round/>
                      <a:headEnd type="none" w="med" len="med"/>
                      <a:tailEnd type="none" w="med" len="med"/>
                    </a:lnB>
                    <a:solidFill>
                      <a:srgbClr val="99CCFF"/>
                    </a:solidFill>
                  </a:tcPr>
                </a:tc>
                <a:tc>
                  <a:txBody>
                    <a:bodyPr/>
                    <a:lstStyle/>
                    <a:p>
                      <a:pPr>
                        <a:lnSpc>
                          <a:spcPct val="115000"/>
                        </a:lnSpc>
                        <a:spcAft>
                          <a:spcPts val="0"/>
                        </a:spcAft>
                      </a:pPr>
                      <a:r>
                        <a:rPr lang="en-GB" sz="1200">
                          <a:effectLst/>
                          <a:latin typeface="Cambria" panose="02040503050406030204" pitchFamily="18" charset="0"/>
                          <a:ea typeface="Calibri" panose="020F0502020204030204" pitchFamily="34" charset="0"/>
                          <a:cs typeface="Times New Roman" panose="02020603050405020304" pitchFamily="18" charset="0"/>
                        </a:rPr>
                        <a:t>OS (MoTMC)</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lnL w="47625" cap="flat" cmpd="sng" algn="ctr">
                      <a:solidFill>
                        <a:srgbClr val="0F243E"/>
                      </a:solidFill>
                      <a:prstDash val="solid"/>
                      <a:round/>
                      <a:headEnd type="none" w="med" len="med"/>
                      <a:tailEnd type="none" w="med" len="med"/>
                    </a:lnL>
                    <a:lnR w="47625" cap="flat" cmpd="sng" algn="ctr">
                      <a:solidFill>
                        <a:srgbClr val="0F243E"/>
                      </a:solidFill>
                      <a:prstDash val="solid"/>
                      <a:round/>
                      <a:headEnd type="none" w="med" len="med"/>
                      <a:tailEnd type="none" w="med" len="med"/>
                    </a:lnR>
                    <a:lnT w="47625" cap="flat" cmpd="sng" algn="ctr">
                      <a:solidFill>
                        <a:srgbClr val="0F243E"/>
                      </a:solidFill>
                      <a:prstDash val="solid"/>
                      <a:round/>
                      <a:headEnd type="none" w="med" len="med"/>
                      <a:tailEnd type="none" w="med" len="med"/>
                    </a:lnT>
                    <a:lnB w="47625" cap="flat" cmpd="sng" algn="ctr">
                      <a:solidFill>
                        <a:srgbClr val="0F243E"/>
                      </a:solidFill>
                      <a:prstDash val="solid"/>
                      <a:round/>
                      <a:headEnd type="none" w="med" len="med"/>
                      <a:tailEnd type="none" w="med" len="med"/>
                    </a:lnB>
                  </a:tcPr>
                </a:tc>
              </a:tr>
              <a:tr h="161925">
                <a:tc>
                  <a:txBody>
                    <a:bodyPr/>
                    <a:lstStyle/>
                    <a:p>
                      <a:pPr>
                        <a:lnSpc>
                          <a:spcPct val="115000"/>
                        </a:lnSpc>
                        <a:spcAft>
                          <a:spcPts val="0"/>
                        </a:spcAft>
                      </a:pPr>
                      <a:r>
                        <a:rPr lang="en-GB" sz="1200" b="1">
                          <a:effectLst/>
                          <a:latin typeface="Cambria" panose="02040503050406030204" pitchFamily="18" charset="0"/>
                          <a:ea typeface="Calibri" panose="020F0502020204030204" pitchFamily="34" charset="0"/>
                          <a:cs typeface="Times New Roman" panose="02020603050405020304" pitchFamily="18" charset="0"/>
                        </a:rPr>
                        <a:t>PRIORITY LEVEL</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lnL w="47625" cap="flat" cmpd="sng" algn="ctr">
                      <a:solidFill>
                        <a:srgbClr val="0F243E"/>
                      </a:solidFill>
                      <a:prstDash val="solid"/>
                      <a:round/>
                      <a:headEnd type="none" w="med" len="med"/>
                      <a:tailEnd type="none" w="med" len="med"/>
                    </a:lnL>
                    <a:lnR w="47625" cap="flat" cmpd="sng" algn="ctr">
                      <a:solidFill>
                        <a:srgbClr val="0F243E"/>
                      </a:solidFill>
                      <a:prstDash val="solid"/>
                      <a:round/>
                      <a:headEnd type="none" w="med" len="med"/>
                      <a:tailEnd type="none" w="med" len="med"/>
                    </a:lnR>
                    <a:lnT w="47625" cap="flat" cmpd="sng" algn="ctr">
                      <a:solidFill>
                        <a:srgbClr val="0F243E"/>
                      </a:solidFill>
                      <a:prstDash val="solid"/>
                      <a:round/>
                      <a:headEnd type="none" w="med" len="med"/>
                      <a:tailEnd type="none" w="med" len="med"/>
                    </a:lnT>
                    <a:lnB w="47625" cap="flat" cmpd="sng" algn="ctr">
                      <a:solidFill>
                        <a:srgbClr val="0F243E"/>
                      </a:solidFill>
                      <a:prstDash val="solid"/>
                      <a:round/>
                      <a:headEnd type="none" w="med" len="med"/>
                      <a:tailEnd type="none" w="med" len="med"/>
                    </a:lnB>
                    <a:solidFill>
                      <a:srgbClr val="99CCFF"/>
                    </a:solidFill>
                  </a:tcPr>
                </a:tc>
                <a:tc>
                  <a:txBody>
                    <a:bodyPr/>
                    <a:lstStyle/>
                    <a:p>
                      <a:pPr>
                        <a:lnSpc>
                          <a:spcPct val="115000"/>
                        </a:lnSpc>
                        <a:spcAft>
                          <a:spcPts val="0"/>
                        </a:spcAft>
                      </a:pPr>
                      <a:r>
                        <a:rPr lang="en-GB" sz="1200">
                          <a:effectLst/>
                          <a:latin typeface="Cambria" panose="02040503050406030204" pitchFamily="18" charset="0"/>
                          <a:ea typeface="Calibri" panose="020F0502020204030204" pitchFamily="34" charset="0"/>
                          <a:cs typeface="Times New Roman" panose="02020603050405020304" pitchFamily="18" charset="0"/>
                        </a:rPr>
                        <a:t>Minor</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lnL w="47625" cap="flat" cmpd="sng" algn="ctr">
                      <a:solidFill>
                        <a:srgbClr val="0F243E"/>
                      </a:solidFill>
                      <a:prstDash val="solid"/>
                      <a:round/>
                      <a:headEnd type="none" w="med" len="med"/>
                      <a:tailEnd type="none" w="med" len="med"/>
                    </a:lnL>
                    <a:lnR w="47625" cap="flat" cmpd="sng" algn="ctr">
                      <a:solidFill>
                        <a:srgbClr val="0F243E"/>
                      </a:solidFill>
                      <a:prstDash val="solid"/>
                      <a:round/>
                      <a:headEnd type="none" w="med" len="med"/>
                      <a:tailEnd type="none" w="med" len="med"/>
                    </a:lnR>
                    <a:lnT w="47625" cap="flat" cmpd="sng" algn="ctr">
                      <a:solidFill>
                        <a:srgbClr val="0F243E"/>
                      </a:solidFill>
                      <a:prstDash val="solid"/>
                      <a:round/>
                      <a:headEnd type="none" w="med" len="med"/>
                      <a:tailEnd type="none" w="med" len="med"/>
                    </a:lnT>
                    <a:lnB w="47625" cap="flat" cmpd="sng" algn="ctr">
                      <a:solidFill>
                        <a:srgbClr val="0F243E"/>
                      </a:solidFill>
                      <a:prstDash val="solid"/>
                      <a:round/>
                      <a:headEnd type="none" w="med" len="med"/>
                      <a:tailEnd type="none" w="med" len="med"/>
                    </a:lnB>
                  </a:tcPr>
                </a:tc>
              </a:tr>
              <a:tr h="161925">
                <a:tc>
                  <a:txBody>
                    <a:bodyPr/>
                    <a:lstStyle/>
                    <a:p>
                      <a:pPr>
                        <a:lnSpc>
                          <a:spcPct val="115000"/>
                        </a:lnSpc>
                        <a:spcAft>
                          <a:spcPts val="0"/>
                        </a:spcAft>
                      </a:pPr>
                      <a:r>
                        <a:rPr lang="en-GB" sz="1200" b="1">
                          <a:effectLst/>
                          <a:latin typeface="Cambria" panose="02040503050406030204" pitchFamily="18" charset="0"/>
                          <a:ea typeface="Calibri" panose="020F0502020204030204" pitchFamily="34" charset="0"/>
                          <a:cs typeface="Times New Roman" panose="02020603050405020304" pitchFamily="18" charset="0"/>
                        </a:rPr>
                        <a:t>FINDING </a:t>
                      </a:r>
                      <a:r>
                        <a:rPr lang="en-US" sz="1200" b="1">
                          <a:effectLst/>
                          <a:latin typeface="Cambria" panose="02040503050406030204" pitchFamily="18" charset="0"/>
                          <a:ea typeface="Calibri" panose="020F0502020204030204" pitchFamily="34" charset="0"/>
                          <a:cs typeface="Times New Roman" panose="02020603050405020304" pitchFamily="18" charset="0"/>
                        </a:rPr>
                        <a:t>2017/2_Sys_KR1</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lnL w="47625" cap="flat" cmpd="sng" algn="ctr">
                      <a:solidFill>
                        <a:srgbClr val="0F243E"/>
                      </a:solidFill>
                      <a:prstDash val="solid"/>
                      <a:round/>
                      <a:headEnd type="none" w="med" len="med"/>
                      <a:tailEnd type="none" w="med" len="med"/>
                    </a:lnL>
                    <a:lnR w="47625" cap="flat" cmpd="sng" algn="ctr">
                      <a:solidFill>
                        <a:srgbClr val="0F243E"/>
                      </a:solidFill>
                      <a:prstDash val="solid"/>
                      <a:round/>
                      <a:headEnd type="none" w="med" len="med"/>
                      <a:tailEnd type="none" w="med" len="med"/>
                    </a:lnR>
                    <a:lnT w="47625" cap="flat" cmpd="sng" algn="ctr">
                      <a:solidFill>
                        <a:srgbClr val="0F243E"/>
                      </a:solidFill>
                      <a:prstDash val="solid"/>
                      <a:round/>
                      <a:headEnd type="none" w="med" len="med"/>
                      <a:tailEnd type="none" w="med" len="med"/>
                    </a:lnT>
                    <a:lnB w="47625" cap="flat" cmpd="sng" algn="ctr">
                      <a:solidFill>
                        <a:srgbClr val="0F243E"/>
                      </a:solidFill>
                      <a:prstDash val="solid"/>
                      <a:round/>
                      <a:headEnd type="none" w="med" len="med"/>
                      <a:tailEnd type="none" w="med" len="med"/>
                    </a:lnB>
                    <a:solidFill>
                      <a:srgbClr val="99CCFF"/>
                    </a:solidFill>
                  </a:tcPr>
                </a:tc>
                <a:tc>
                  <a:txBody>
                    <a:bodyPr/>
                    <a:lstStyle/>
                    <a:p>
                      <a:pPr algn="just">
                        <a:lnSpc>
                          <a:spcPct val="115000"/>
                        </a:lnSpc>
                        <a:spcAft>
                          <a:spcPts val="0"/>
                        </a:spcAft>
                      </a:pPr>
                      <a:r>
                        <a:rPr lang="en-GB" sz="1200">
                          <a:effectLst/>
                          <a:latin typeface="Cambria" panose="02040503050406030204" pitchFamily="18" charset="0"/>
                          <a:ea typeface="Calibri" panose="020F0502020204030204" pitchFamily="34" charset="0"/>
                          <a:cs typeface="Times New Roman" panose="02020603050405020304" pitchFamily="18" charset="0"/>
                        </a:rPr>
                        <a:t>Absence of MIS/IMIS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lnL w="47625" cap="flat" cmpd="sng" algn="ctr">
                      <a:solidFill>
                        <a:srgbClr val="0F243E"/>
                      </a:solidFill>
                      <a:prstDash val="solid"/>
                      <a:round/>
                      <a:headEnd type="none" w="med" len="med"/>
                      <a:tailEnd type="none" w="med" len="med"/>
                    </a:lnL>
                    <a:lnR w="47625" cap="flat" cmpd="sng" algn="ctr">
                      <a:solidFill>
                        <a:srgbClr val="0F243E"/>
                      </a:solidFill>
                      <a:prstDash val="solid"/>
                      <a:round/>
                      <a:headEnd type="none" w="med" len="med"/>
                      <a:tailEnd type="none" w="med" len="med"/>
                    </a:lnR>
                    <a:lnT w="47625" cap="flat" cmpd="sng" algn="ctr">
                      <a:solidFill>
                        <a:srgbClr val="0F243E"/>
                      </a:solidFill>
                      <a:prstDash val="solid"/>
                      <a:round/>
                      <a:headEnd type="none" w="med" len="med"/>
                      <a:tailEnd type="none" w="med" len="med"/>
                    </a:lnT>
                    <a:lnB w="47625" cap="flat" cmpd="sng" algn="ctr">
                      <a:solidFill>
                        <a:srgbClr val="0F243E"/>
                      </a:solidFill>
                      <a:prstDash val="solid"/>
                      <a:round/>
                      <a:headEnd type="none" w="med" len="med"/>
                      <a:tailEnd type="none" w="med" len="med"/>
                    </a:lnB>
                  </a:tcPr>
                </a:tc>
              </a:tr>
              <a:tr h="161925">
                <a:tc gridSpan="2">
                  <a:txBody>
                    <a:bodyPr/>
                    <a:lstStyle/>
                    <a:p>
                      <a:pPr>
                        <a:lnSpc>
                          <a:spcPct val="115000"/>
                        </a:lnSpc>
                        <a:spcAft>
                          <a:spcPts val="0"/>
                        </a:spcAft>
                      </a:pPr>
                      <a:r>
                        <a:rPr lang="en-GB" sz="1200" b="1">
                          <a:effectLst/>
                          <a:latin typeface="Cambria" panose="02040503050406030204" pitchFamily="18" charset="0"/>
                          <a:ea typeface="Calibri" panose="020F0502020204030204" pitchFamily="34" charset="0"/>
                          <a:cs typeface="Times New Roman" panose="02020603050405020304" pitchFamily="18" charset="0"/>
                        </a:rPr>
                        <a:t>CONDITION</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lnL w="47625" cap="flat" cmpd="sng" algn="ctr">
                      <a:solidFill>
                        <a:srgbClr val="0F243E"/>
                      </a:solidFill>
                      <a:prstDash val="solid"/>
                      <a:round/>
                      <a:headEnd type="none" w="med" len="med"/>
                      <a:tailEnd type="none" w="med" len="med"/>
                    </a:lnL>
                    <a:lnR w="47625" cap="flat" cmpd="sng" algn="ctr">
                      <a:solidFill>
                        <a:srgbClr val="0F243E"/>
                      </a:solidFill>
                      <a:prstDash val="solid"/>
                      <a:round/>
                      <a:headEnd type="none" w="med" len="med"/>
                      <a:tailEnd type="none" w="med" len="med"/>
                    </a:lnR>
                    <a:lnT w="47625" cap="flat" cmpd="sng" algn="ctr">
                      <a:solidFill>
                        <a:srgbClr val="0F243E"/>
                      </a:solidFill>
                      <a:prstDash val="solid"/>
                      <a:round/>
                      <a:headEnd type="none" w="med" len="med"/>
                      <a:tailEnd type="none" w="med" len="med"/>
                    </a:lnT>
                    <a:lnB w="47625" cap="flat" cmpd="sng" algn="ctr">
                      <a:solidFill>
                        <a:srgbClr val="0F243E"/>
                      </a:solidFill>
                      <a:prstDash val="solid"/>
                      <a:round/>
                      <a:headEnd type="none" w="med" len="med"/>
                      <a:tailEnd type="none" w="med" len="med"/>
                    </a:lnB>
                    <a:solidFill>
                      <a:srgbClr val="99CCFF"/>
                    </a:solidFill>
                  </a:tcPr>
                </a:tc>
                <a:tc hMerge="1">
                  <a:txBody>
                    <a:bodyPr/>
                    <a:lstStyle/>
                    <a:p>
                      <a:endParaRPr lang="tr-TR"/>
                    </a:p>
                  </a:txBody>
                  <a:tcPr/>
                </a:tc>
              </a:tr>
              <a:tr h="161925">
                <a:tc gridSpan="2">
                  <a:txBody>
                    <a:bodyPr/>
                    <a:lstStyle/>
                    <a:p>
                      <a:pPr marL="53975" marR="46990" algn="just">
                        <a:lnSpc>
                          <a:spcPct val="150000"/>
                        </a:lnSpc>
                        <a:spcBef>
                          <a:spcPts val="600"/>
                        </a:spcBef>
                        <a:spcAft>
                          <a:spcPts val="600"/>
                        </a:spcAft>
                        <a:tabLst>
                          <a:tab pos="6057900" algn="l"/>
                        </a:tabLst>
                      </a:pPr>
                      <a:r>
                        <a:rPr lang="en-GB" sz="1200">
                          <a:effectLst/>
                          <a:latin typeface="Cambria" panose="02040503050406030204" pitchFamily="18" charset="0"/>
                          <a:ea typeface="Calibri" panose="020F0502020204030204" pitchFamily="34" charset="0"/>
                          <a:cs typeface="Times New Roman" panose="02020603050405020304" pitchFamily="18" charset="0"/>
                        </a:rPr>
                        <a:t>The</a:t>
                      </a:r>
                      <a:r>
                        <a:rPr lang="en-US" sz="1200">
                          <a:effectLst/>
                          <a:latin typeface="Cambria" panose="02040503050406030204" pitchFamily="18" charset="0"/>
                          <a:ea typeface="Calibri" panose="020F0502020204030204" pitchFamily="34" charset="0"/>
                          <a:cs typeface="Times New Roman" panose="02020603050405020304" pitchFamily="18" charset="0"/>
                        </a:rPr>
                        <a:t> Operating Structure </a:t>
                      </a:r>
                      <a:r>
                        <a:rPr lang="en-GB" sz="1200">
                          <a:effectLst/>
                          <a:latin typeface="Cambria" panose="02040503050406030204" pitchFamily="18" charset="0"/>
                          <a:ea typeface="Calibri" panose="020F0502020204030204" pitchFamily="34" charset="0"/>
                          <a:cs typeface="Times New Roman" panose="02020603050405020304" pitchFamily="18" charset="0"/>
                        </a:rPr>
                        <a:t>has not set a web-based system enabling timely and effectively flow of information to external parties including End Recipients.</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lnL w="47625" cap="flat" cmpd="sng" algn="ctr">
                      <a:solidFill>
                        <a:srgbClr val="0F243E"/>
                      </a:solidFill>
                      <a:prstDash val="solid"/>
                      <a:round/>
                      <a:headEnd type="none" w="med" len="med"/>
                      <a:tailEnd type="none" w="med" len="med"/>
                    </a:lnL>
                    <a:lnR w="47625" cap="flat" cmpd="sng" algn="ctr">
                      <a:solidFill>
                        <a:srgbClr val="0F243E"/>
                      </a:solidFill>
                      <a:prstDash val="solid"/>
                      <a:round/>
                      <a:headEnd type="none" w="med" len="med"/>
                      <a:tailEnd type="none" w="med" len="med"/>
                    </a:lnR>
                    <a:lnT w="47625" cap="flat" cmpd="sng" algn="ctr">
                      <a:solidFill>
                        <a:srgbClr val="0F243E"/>
                      </a:solidFill>
                      <a:prstDash val="solid"/>
                      <a:round/>
                      <a:headEnd type="none" w="med" len="med"/>
                      <a:tailEnd type="none" w="med" len="med"/>
                    </a:lnT>
                    <a:lnB w="47625" cap="flat" cmpd="sng" algn="ctr">
                      <a:solidFill>
                        <a:srgbClr val="0F243E"/>
                      </a:solidFill>
                      <a:prstDash val="solid"/>
                      <a:round/>
                      <a:headEnd type="none" w="med" len="med"/>
                      <a:tailEnd type="none" w="med" len="med"/>
                    </a:lnB>
                  </a:tcPr>
                </a:tc>
                <a:tc hMerge="1">
                  <a:txBody>
                    <a:bodyPr/>
                    <a:lstStyle/>
                    <a:p>
                      <a:endParaRPr lang="tr-TR"/>
                    </a:p>
                  </a:txBody>
                  <a:tcPr/>
                </a:tc>
              </a:tr>
              <a:tr h="161925">
                <a:tc gridSpan="2">
                  <a:txBody>
                    <a:bodyPr/>
                    <a:lstStyle/>
                    <a:p>
                      <a:pPr algn="just">
                        <a:lnSpc>
                          <a:spcPct val="150000"/>
                        </a:lnSpc>
                        <a:spcAft>
                          <a:spcPts val="0"/>
                        </a:spcAft>
                      </a:pPr>
                      <a:r>
                        <a:rPr lang="en-GB" sz="1200" b="1">
                          <a:effectLst/>
                          <a:latin typeface="Cambria" panose="02040503050406030204" pitchFamily="18" charset="0"/>
                          <a:ea typeface="Calibri" panose="020F0502020204030204" pitchFamily="34" charset="0"/>
                          <a:cs typeface="Times New Roman" panose="02020603050405020304" pitchFamily="18" charset="0"/>
                        </a:rPr>
                        <a:t>CRITERIA-CAUSE-</a:t>
                      </a:r>
                      <a:r>
                        <a:rPr lang="en-US" sz="1200" b="1">
                          <a:effectLst/>
                          <a:latin typeface="Cambria" panose="02040503050406030204" pitchFamily="18" charset="0"/>
                          <a:ea typeface="Calibri" panose="020F0502020204030204" pitchFamily="34" charset="0"/>
                          <a:cs typeface="Times New Roman" panose="02020603050405020304" pitchFamily="18" charset="0"/>
                        </a:rPr>
                        <a:t>IMPACT</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lnL w="47625" cap="flat" cmpd="sng" algn="ctr">
                      <a:solidFill>
                        <a:srgbClr val="0F243E"/>
                      </a:solidFill>
                      <a:prstDash val="solid"/>
                      <a:round/>
                      <a:headEnd type="none" w="med" len="med"/>
                      <a:tailEnd type="none" w="med" len="med"/>
                    </a:lnL>
                    <a:lnR w="47625" cap="flat" cmpd="sng" algn="ctr">
                      <a:solidFill>
                        <a:srgbClr val="0F243E"/>
                      </a:solidFill>
                      <a:prstDash val="solid"/>
                      <a:round/>
                      <a:headEnd type="none" w="med" len="med"/>
                      <a:tailEnd type="none" w="med" len="med"/>
                    </a:lnR>
                    <a:lnT w="47625" cap="flat" cmpd="sng" algn="ctr">
                      <a:solidFill>
                        <a:srgbClr val="0F243E"/>
                      </a:solidFill>
                      <a:prstDash val="solid"/>
                      <a:round/>
                      <a:headEnd type="none" w="med" len="med"/>
                      <a:tailEnd type="none" w="med" len="med"/>
                    </a:lnT>
                    <a:lnB w="47625" cap="flat" cmpd="sng" algn="ctr">
                      <a:solidFill>
                        <a:srgbClr val="0F243E"/>
                      </a:solidFill>
                      <a:prstDash val="solid"/>
                      <a:round/>
                      <a:headEnd type="none" w="med" len="med"/>
                      <a:tailEnd type="none" w="med" len="med"/>
                    </a:lnB>
                    <a:solidFill>
                      <a:srgbClr val="99CCFF"/>
                    </a:solidFill>
                  </a:tcPr>
                </a:tc>
                <a:tc hMerge="1">
                  <a:txBody>
                    <a:bodyPr/>
                    <a:lstStyle/>
                    <a:p>
                      <a:endParaRPr lang="tr-TR"/>
                    </a:p>
                  </a:txBody>
                  <a:tcPr/>
                </a:tc>
              </a:tr>
              <a:tr h="161925">
                <a:tc gridSpan="2">
                  <a:txBody>
                    <a:bodyPr/>
                    <a:lstStyle/>
                    <a:p>
                      <a:pPr algn="just">
                        <a:lnSpc>
                          <a:spcPct val="150000"/>
                        </a:lnSpc>
                        <a:spcBef>
                          <a:spcPts val="600"/>
                        </a:spcBef>
                        <a:spcAft>
                          <a:spcPts val="600"/>
                        </a:spcAft>
                      </a:pPr>
                      <a:r>
                        <a:rPr lang="en-US" sz="1200" b="1">
                          <a:effectLst/>
                          <a:latin typeface="Cambria" panose="02040503050406030204" pitchFamily="18" charset="0"/>
                          <a:ea typeface="Calibri" panose="020F0502020204030204" pitchFamily="34" charset="0"/>
                          <a:cs typeface="Times New Roman" panose="02020603050405020304" pitchFamily="18" charset="0"/>
                        </a:rPr>
                        <a:t>According to the Annex B of IPA II Framework Agreement;….</a:t>
                      </a:r>
                      <a:endParaRPr lang="tr-TR" sz="110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Bef>
                          <a:spcPts val="600"/>
                        </a:spcBef>
                        <a:spcAft>
                          <a:spcPts val="600"/>
                        </a:spcAft>
                      </a:pPr>
                      <a:r>
                        <a:rPr lang="en-GB" sz="1200">
                          <a:effectLst/>
                          <a:latin typeface="Cambria" panose="02040503050406030204" pitchFamily="18" charset="0"/>
                          <a:ea typeface="Calibri" panose="020F0502020204030204" pitchFamily="34" charset="0"/>
                          <a:cs typeface="Times New Roman" panose="02020603050405020304" pitchFamily="18" charset="0"/>
                        </a:rPr>
                        <a:t>In case of absence of IMIS or MIS, it is not possible to monitor the programme effectively. Also End Recipients can not prepare, submit and/or enter any data and information on the progress of the implementation of the Projects.</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ctr">
                    <a:lnL w="47625" cap="flat" cmpd="sng" algn="ctr">
                      <a:solidFill>
                        <a:srgbClr val="0F243E"/>
                      </a:solidFill>
                      <a:prstDash val="solid"/>
                      <a:round/>
                      <a:headEnd type="none" w="med" len="med"/>
                      <a:tailEnd type="none" w="med" len="med"/>
                    </a:lnL>
                    <a:lnR w="47625" cap="flat" cmpd="sng" algn="ctr">
                      <a:solidFill>
                        <a:srgbClr val="0F243E"/>
                      </a:solidFill>
                      <a:prstDash val="solid"/>
                      <a:round/>
                      <a:headEnd type="none" w="med" len="med"/>
                      <a:tailEnd type="none" w="med" len="med"/>
                    </a:lnR>
                    <a:lnT w="47625" cap="flat" cmpd="sng" algn="ctr">
                      <a:solidFill>
                        <a:srgbClr val="0F243E"/>
                      </a:solidFill>
                      <a:prstDash val="solid"/>
                      <a:round/>
                      <a:headEnd type="none" w="med" len="med"/>
                      <a:tailEnd type="none" w="med" len="med"/>
                    </a:lnT>
                    <a:lnB w="47625" cap="flat" cmpd="sng" algn="ctr">
                      <a:solidFill>
                        <a:srgbClr val="0F243E"/>
                      </a:solidFill>
                      <a:prstDash val="solid"/>
                      <a:round/>
                      <a:headEnd type="none" w="med" len="med"/>
                      <a:tailEnd type="none" w="med" len="med"/>
                    </a:lnB>
                  </a:tcPr>
                </a:tc>
                <a:tc hMerge="1">
                  <a:txBody>
                    <a:bodyPr/>
                    <a:lstStyle/>
                    <a:p>
                      <a:endParaRPr lang="tr-TR"/>
                    </a:p>
                  </a:txBody>
                  <a:tcPr/>
                </a:tc>
              </a:tr>
              <a:tr h="161925">
                <a:tc gridSpan="2">
                  <a:txBody>
                    <a:bodyPr/>
                    <a:lstStyle/>
                    <a:p>
                      <a:pPr>
                        <a:lnSpc>
                          <a:spcPct val="150000"/>
                        </a:lnSpc>
                        <a:spcAft>
                          <a:spcPts val="0"/>
                        </a:spcAft>
                      </a:pPr>
                      <a:r>
                        <a:rPr lang="en-GB" sz="1200" b="1">
                          <a:effectLst/>
                          <a:latin typeface="Cambria" panose="02040503050406030204" pitchFamily="18" charset="0"/>
                          <a:ea typeface="Calibri" panose="020F0502020204030204" pitchFamily="34" charset="0"/>
                          <a:cs typeface="Times New Roman" panose="02020603050405020304" pitchFamily="18" charset="0"/>
                        </a:rPr>
                        <a:t>RECOMMENDATION</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lnL w="47625" cap="flat" cmpd="sng" algn="ctr">
                      <a:solidFill>
                        <a:srgbClr val="0F243E"/>
                      </a:solidFill>
                      <a:prstDash val="solid"/>
                      <a:round/>
                      <a:headEnd type="none" w="med" len="med"/>
                      <a:tailEnd type="none" w="med" len="med"/>
                    </a:lnL>
                    <a:lnR w="47625" cap="flat" cmpd="sng" algn="ctr">
                      <a:solidFill>
                        <a:srgbClr val="0F243E"/>
                      </a:solidFill>
                      <a:prstDash val="solid"/>
                      <a:round/>
                      <a:headEnd type="none" w="med" len="med"/>
                      <a:tailEnd type="none" w="med" len="med"/>
                    </a:lnR>
                    <a:lnT w="47625" cap="flat" cmpd="sng" algn="ctr">
                      <a:solidFill>
                        <a:srgbClr val="0F243E"/>
                      </a:solidFill>
                      <a:prstDash val="solid"/>
                      <a:round/>
                      <a:headEnd type="none" w="med" len="med"/>
                      <a:tailEnd type="none" w="med" len="med"/>
                    </a:lnT>
                    <a:lnB w="47625" cap="flat" cmpd="sng" algn="ctr">
                      <a:solidFill>
                        <a:srgbClr val="0F243E"/>
                      </a:solidFill>
                      <a:prstDash val="solid"/>
                      <a:round/>
                      <a:headEnd type="none" w="med" len="med"/>
                      <a:tailEnd type="none" w="med" len="med"/>
                    </a:lnB>
                    <a:solidFill>
                      <a:srgbClr val="99CCFF"/>
                    </a:solidFill>
                  </a:tcPr>
                </a:tc>
                <a:tc hMerge="1">
                  <a:txBody>
                    <a:bodyPr/>
                    <a:lstStyle/>
                    <a:p>
                      <a:endParaRPr lang="tr-TR"/>
                    </a:p>
                  </a:txBody>
                  <a:tcPr/>
                </a:tc>
              </a:tr>
              <a:tr h="161925">
                <a:tc gridSpan="2">
                  <a:txBody>
                    <a:bodyPr/>
                    <a:lstStyle/>
                    <a:p>
                      <a:pPr marR="46990" algn="just">
                        <a:lnSpc>
                          <a:spcPct val="150000"/>
                        </a:lnSpc>
                        <a:spcBef>
                          <a:spcPts val="600"/>
                        </a:spcBef>
                        <a:spcAft>
                          <a:spcPts val="600"/>
                        </a:spcAft>
                        <a:tabLst>
                          <a:tab pos="6057900" algn="l"/>
                        </a:tabLst>
                      </a:pPr>
                      <a:r>
                        <a:rPr lang="en-GB" sz="1200">
                          <a:effectLst/>
                          <a:latin typeface="Cambria" panose="02040503050406030204" pitchFamily="18" charset="0"/>
                          <a:ea typeface="Calibri" panose="020F0502020204030204" pitchFamily="34" charset="0"/>
                          <a:cs typeface="Times New Roman" panose="02020603050405020304" pitchFamily="18" charset="0"/>
                        </a:rPr>
                        <a:t>The Operating Structure should set a web-based IMIS or MIS and ensure effective using of this system.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lnL w="47625" cap="flat" cmpd="sng" algn="ctr">
                      <a:solidFill>
                        <a:srgbClr val="0F243E"/>
                      </a:solidFill>
                      <a:prstDash val="solid"/>
                      <a:round/>
                      <a:headEnd type="none" w="med" len="med"/>
                      <a:tailEnd type="none" w="med" len="med"/>
                    </a:lnL>
                    <a:lnR w="47625" cap="flat" cmpd="sng" algn="ctr">
                      <a:solidFill>
                        <a:srgbClr val="0F243E"/>
                      </a:solidFill>
                      <a:prstDash val="solid"/>
                      <a:round/>
                      <a:headEnd type="none" w="med" len="med"/>
                      <a:tailEnd type="none" w="med" len="med"/>
                    </a:lnR>
                    <a:lnT w="47625" cap="flat" cmpd="sng" algn="ctr">
                      <a:solidFill>
                        <a:srgbClr val="0F243E"/>
                      </a:solidFill>
                      <a:prstDash val="solid"/>
                      <a:round/>
                      <a:headEnd type="none" w="med" len="med"/>
                      <a:tailEnd type="none" w="med" len="med"/>
                    </a:lnT>
                    <a:lnB w="47625" cap="flat" cmpd="sng" algn="ctr">
                      <a:solidFill>
                        <a:srgbClr val="0F243E"/>
                      </a:solidFill>
                      <a:prstDash val="solid"/>
                      <a:round/>
                      <a:headEnd type="none" w="med" len="med"/>
                      <a:tailEnd type="none" w="med" len="med"/>
                    </a:lnB>
                  </a:tcPr>
                </a:tc>
                <a:tc hMerge="1">
                  <a:txBody>
                    <a:bodyPr/>
                    <a:lstStyle/>
                    <a:p>
                      <a:endParaRPr lang="tr-TR"/>
                    </a:p>
                  </a:txBody>
                  <a:tcPr/>
                </a:tc>
              </a:tr>
              <a:tr h="161925">
                <a:tc gridSpan="2">
                  <a:txBody>
                    <a:bodyPr/>
                    <a:lstStyle/>
                    <a:p>
                      <a:pPr>
                        <a:lnSpc>
                          <a:spcPct val="150000"/>
                        </a:lnSpc>
                        <a:spcAft>
                          <a:spcPts val="0"/>
                        </a:spcAft>
                      </a:pPr>
                      <a:r>
                        <a:rPr lang="en-GB" sz="1200" b="1">
                          <a:effectLst/>
                          <a:latin typeface="Cambria" panose="02040503050406030204" pitchFamily="18" charset="0"/>
                          <a:ea typeface="Calibri" panose="020F0502020204030204" pitchFamily="34" charset="0"/>
                          <a:cs typeface="Times New Roman" panose="02020603050405020304" pitchFamily="18" charset="0"/>
                        </a:rPr>
                        <a:t>RESPONSE OF </a:t>
                      </a:r>
                      <a:r>
                        <a:rPr lang="en-US" sz="1200" b="1">
                          <a:effectLst/>
                          <a:latin typeface="Cambria" panose="02040503050406030204" pitchFamily="18" charset="0"/>
                          <a:ea typeface="Calibri" panose="020F0502020204030204" pitchFamily="34" charset="0"/>
                          <a:cs typeface="Times New Roman" panose="02020603050405020304" pitchFamily="18" charset="0"/>
                        </a:rPr>
                        <a:t>THE </a:t>
                      </a:r>
                      <a:r>
                        <a:rPr lang="en-GB" sz="1200" b="1">
                          <a:effectLst/>
                          <a:latin typeface="Cambria" panose="02040503050406030204" pitchFamily="18" charset="0"/>
                          <a:ea typeface="Calibri" panose="020F0502020204030204" pitchFamily="34" charset="0"/>
                          <a:cs typeface="Times New Roman" panose="02020603050405020304" pitchFamily="18" charset="0"/>
                        </a:rPr>
                        <a:t>AUDITEE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lnL w="47625" cap="flat" cmpd="sng" algn="ctr">
                      <a:solidFill>
                        <a:srgbClr val="0F243E"/>
                      </a:solidFill>
                      <a:prstDash val="solid"/>
                      <a:round/>
                      <a:headEnd type="none" w="med" len="med"/>
                      <a:tailEnd type="none" w="med" len="med"/>
                    </a:lnL>
                    <a:lnR w="47625" cap="flat" cmpd="sng" algn="ctr">
                      <a:solidFill>
                        <a:srgbClr val="0F243E"/>
                      </a:solidFill>
                      <a:prstDash val="solid"/>
                      <a:round/>
                      <a:headEnd type="none" w="med" len="med"/>
                      <a:tailEnd type="none" w="med" len="med"/>
                    </a:lnR>
                    <a:lnT w="47625" cap="flat" cmpd="sng" algn="ctr">
                      <a:solidFill>
                        <a:srgbClr val="0F243E"/>
                      </a:solidFill>
                      <a:prstDash val="solid"/>
                      <a:round/>
                      <a:headEnd type="none" w="med" len="med"/>
                      <a:tailEnd type="none" w="med" len="med"/>
                    </a:lnT>
                    <a:lnB w="47625" cap="flat" cmpd="sng" algn="ctr">
                      <a:solidFill>
                        <a:srgbClr val="0F243E"/>
                      </a:solidFill>
                      <a:prstDash val="solid"/>
                      <a:round/>
                      <a:headEnd type="none" w="med" len="med"/>
                      <a:tailEnd type="none" w="med" len="med"/>
                    </a:lnB>
                    <a:solidFill>
                      <a:srgbClr val="99CCFF"/>
                    </a:solidFill>
                  </a:tcPr>
                </a:tc>
                <a:tc hMerge="1">
                  <a:txBody>
                    <a:bodyPr/>
                    <a:lstStyle/>
                    <a:p>
                      <a:endParaRPr lang="tr-TR"/>
                    </a:p>
                  </a:txBody>
                  <a:tcPr/>
                </a:tc>
              </a:tr>
              <a:tr h="568960">
                <a:tc gridSpan="2">
                  <a:txBody>
                    <a:bodyPr/>
                    <a:lstStyle/>
                    <a:p>
                      <a:pPr algn="just">
                        <a:lnSpc>
                          <a:spcPct val="150000"/>
                        </a:lnSpc>
                        <a:spcBef>
                          <a:spcPts val="600"/>
                        </a:spcBef>
                        <a:spcAft>
                          <a:spcPts val="600"/>
                        </a:spcAft>
                      </a:pPr>
                      <a:r>
                        <a:rPr lang="en-GB" sz="1200">
                          <a:effectLst/>
                          <a:latin typeface="Cambria" panose="02040503050406030204" pitchFamily="18" charset="0"/>
                          <a:ea typeface="Calibri" panose="020F0502020204030204" pitchFamily="34" charset="0"/>
                          <a:cs typeface="Times New Roman" panose="02020603050405020304" pitchFamily="18" charset="0"/>
                        </a:rPr>
                        <a:t>Establishment of an MIS have been envisaged by the Operating Structure and it has been included in the Operation Identification Sheet of  the “Strengthening the Transport OS and ERAs in IPA II (2014-2020) Period” (</a:t>
                      </a:r>
                      <a:r>
                        <a:rPr lang="en-GB" sz="1200" b="1">
                          <a:effectLst/>
                          <a:latin typeface="Cambria" panose="02040503050406030204" pitchFamily="18" charset="0"/>
                          <a:ea typeface="Calibri" panose="020F0502020204030204" pitchFamily="34" charset="0"/>
                          <a:cs typeface="Times New Roman" panose="02020603050405020304" pitchFamily="18" charset="0"/>
                        </a:rPr>
                        <a:t>Supporting Document No.2</a:t>
                      </a:r>
                      <a:r>
                        <a:rPr lang="en-GB" sz="1200">
                          <a:effectLst/>
                          <a:latin typeface="Cambria" panose="02040503050406030204" pitchFamily="18" charset="0"/>
                          <a:ea typeface="Calibri" panose="020F0502020204030204" pitchFamily="34" charset="0"/>
                          <a:cs typeface="Times New Roman" panose="02020603050405020304" pitchFamily="18" charset="0"/>
                        </a:rPr>
                        <a:t>).</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lnL w="47625" cap="flat" cmpd="sng" algn="ctr">
                      <a:solidFill>
                        <a:srgbClr val="0F243E"/>
                      </a:solidFill>
                      <a:prstDash val="solid"/>
                      <a:round/>
                      <a:headEnd type="none" w="med" len="med"/>
                      <a:tailEnd type="none" w="med" len="med"/>
                    </a:lnL>
                    <a:lnR w="47625" cap="flat" cmpd="sng" algn="ctr">
                      <a:solidFill>
                        <a:srgbClr val="0F243E"/>
                      </a:solidFill>
                      <a:prstDash val="solid"/>
                      <a:round/>
                      <a:headEnd type="none" w="med" len="med"/>
                      <a:tailEnd type="none" w="med" len="med"/>
                    </a:lnR>
                    <a:lnT w="47625" cap="flat" cmpd="sng" algn="ctr">
                      <a:solidFill>
                        <a:srgbClr val="0F243E"/>
                      </a:solidFill>
                      <a:prstDash val="solid"/>
                      <a:round/>
                      <a:headEnd type="none" w="med" len="med"/>
                      <a:tailEnd type="none" w="med" len="med"/>
                    </a:lnT>
                    <a:lnB w="47625" cap="flat" cmpd="sng" algn="ctr">
                      <a:solidFill>
                        <a:srgbClr val="0F243E"/>
                      </a:solidFill>
                      <a:prstDash val="solid"/>
                      <a:round/>
                      <a:headEnd type="none" w="med" len="med"/>
                      <a:tailEnd type="none" w="med" len="med"/>
                    </a:lnB>
                  </a:tcPr>
                </a:tc>
                <a:tc hMerge="1">
                  <a:txBody>
                    <a:bodyPr/>
                    <a:lstStyle/>
                    <a:p>
                      <a:endParaRPr lang="tr-TR"/>
                    </a:p>
                  </a:txBody>
                  <a:tcPr/>
                </a:tc>
              </a:tr>
              <a:tr h="161925">
                <a:tc gridSpan="2">
                  <a:txBody>
                    <a:bodyPr/>
                    <a:lstStyle/>
                    <a:p>
                      <a:pPr>
                        <a:lnSpc>
                          <a:spcPct val="150000"/>
                        </a:lnSpc>
                        <a:spcAft>
                          <a:spcPts val="0"/>
                        </a:spcAft>
                      </a:pPr>
                      <a:r>
                        <a:rPr lang="en-GB" sz="1200" b="1">
                          <a:effectLst/>
                          <a:latin typeface="Cambria" panose="02040503050406030204" pitchFamily="18" charset="0"/>
                          <a:ea typeface="Calibri" panose="020F0502020204030204" pitchFamily="34" charset="0"/>
                          <a:cs typeface="Times New Roman" panose="02020603050405020304" pitchFamily="18" charset="0"/>
                        </a:rPr>
                        <a:t>FINAL OPINION OF AUDITORS</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lnL w="47625" cap="flat" cmpd="sng" algn="ctr">
                      <a:solidFill>
                        <a:srgbClr val="0F243E"/>
                      </a:solidFill>
                      <a:prstDash val="solid"/>
                      <a:round/>
                      <a:headEnd type="none" w="med" len="med"/>
                      <a:tailEnd type="none" w="med" len="med"/>
                    </a:lnL>
                    <a:lnR w="47625" cap="flat" cmpd="sng" algn="ctr">
                      <a:solidFill>
                        <a:srgbClr val="0F243E"/>
                      </a:solidFill>
                      <a:prstDash val="solid"/>
                      <a:round/>
                      <a:headEnd type="none" w="med" len="med"/>
                      <a:tailEnd type="none" w="med" len="med"/>
                    </a:lnR>
                    <a:lnT w="47625" cap="flat" cmpd="sng" algn="ctr">
                      <a:solidFill>
                        <a:srgbClr val="0F243E"/>
                      </a:solidFill>
                      <a:prstDash val="solid"/>
                      <a:round/>
                      <a:headEnd type="none" w="med" len="med"/>
                      <a:tailEnd type="none" w="med" len="med"/>
                    </a:lnT>
                    <a:lnB w="47625" cap="flat" cmpd="sng" algn="ctr">
                      <a:solidFill>
                        <a:srgbClr val="0F243E"/>
                      </a:solidFill>
                      <a:prstDash val="solid"/>
                      <a:round/>
                      <a:headEnd type="none" w="med" len="med"/>
                      <a:tailEnd type="none" w="med" len="med"/>
                    </a:lnB>
                    <a:solidFill>
                      <a:srgbClr val="99CCFF"/>
                    </a:solidFill>
                  </a:tcPr>
                </a:tc>
                <a:tc hMerge="1">
                  <a:txBody>
                    <a:bodyPr/>
                    <a:lstStyle/>
                    <a:p>
                      <a:endParaRPr lang="tr-TR"/>
                    </a:p>
                  </a:txBody>
                  <a:tcPr/>
                </a:tc>
              </a:tr>
              <a:tr h="138430">
                <a:tc gridSpan="2">
                  <a:txBody>
                    <a:bodyPr/>
                    <a:lstStyle/>
                    <a:p>
                      <a:pPr algn="just">
                        <a:lnSpc>
                          <a:spcPct val="150000"/>
                        </a:lnSpc>
                        <a:spcBef>
                          <a:spcPts val="600"/>
                        </a:spcBef>
                        <a:spcAft>
                          <a:spcPts val="600"/>
                        </a:spcAft>
                      </a:pPr>
                      <a:r>
                        <a:rPr lang="en-GB" sz="1200" dirty="0">
                          <a:effectLst/>
                          <a:latin typeface="Cambria" panose="02040503050406030204" pitchFamily="18" charset="0"/>
                          <a:ea typeface="Calibri" panose="020F0502020204030204" pitchFamily="34" charset="0"/>
                          <a:cs typeface="Times New Roman" panose="02020603050405020304" pitchFamily="18" charset="0"/>
                        </a:rPr>
                        <a:t>We remain our position. In line with the given response and submitted supporting document by the MoTMC, the AA will perform a follow-up process whether audit concerns and commitments of the auditee regarding establishment of an MIS are adequately implemented or addressed.</a:t>
                      </a:r>
                      <a:endParaRPr lang="tr-TR" sz="1100" dirty="0">
                        <a:effectLst/>
                        <a:latin typeface="Calibri" panose="020F0502020204030204" pitchFamily="34" charset="0"/>
                        <a:ea typeface="Calibri" panose="020F0502020204030204" pitchFamily="34" charset="0"/>
                        <a:cs typeface="Arial" panose="020B0604020202020204" pitchFamily="34" charset="0"/>
                      </a:endParaRPr>
                    </a:p>
                  </a:txBody>
                  <a:tcPr marL="44450" marR="44450" marT="0" marB="0" anchor="b">
                    <a:lnL w="47625" cap="flat" cmpd="sng" algn="ctr">
                      <a:solidFill>
                        <a:srgbClr val="0F243E"/>
                      </a:solidFill>
                      <a:prstDash val="solid"/>
                      <a:round/>
                      <a:headEnd type="none" w="med" len="med"/>
                      <a:tailEnd type="none" w="med" len="med"/>
                    </a:lnL>
                    <a:lnR w="47625" cap="flat" cmpd="sng" algn="ctr">
                      <a:solidFill>
                        <a:srgbClr val="0F243E"/>
                      </a:solidFill>
                      <a:prstDash val="solid"/>
                      <a:round/>
                      <a:headEnd type="none" w="med" len="med"/>
                      <a:tailEnd type="none" w="med" len="med"/>
                    </a:lnR>
                    <a:lnT w="47625" cap="flat" cmpd="sng" algn="ctr">
                      <a:solidFill>
                        <a:srgbClr val="0F243E"/>
                      </a:solidFill>
                      <a:prstDash val="solid"/>
                      <a:round/>
                      <a:headEnd type="none" w="med" len="med"/>
                      <a:tailEnd type="none" w="med" len="med"/>
                    </a:lnT>
                    <a:lnB w="47625" cap="flat" cmpd="sng" algn="ctr">
                      <a:solidFill>
                        <a:srgbClr val="0F243E"/>
                      </a:solidFill>
                      <a:prstDash val="solid"/>
                      <a:round/>
                      <a:headEnd type="none" w="med" len="med"/>
                      <a:tailEnd type="none" w="med" len="med"/>
                    </a:lnB>
                  </a:tcPr>
                </a:tc>
                <a:tc hMerge="1">
                  <a:txBody>
                    <a:bodyPr/>
                    <a:lstStyle/>
                    <a:p>
                      <a:endParaRPr lang="tr-TR"/>
                    </a:p>
                  </a:txBody>
                  <a:tcPr/>
                </a:tc>
              </a:tr>
            </a:tbl>
          </a:graphicData>
        </a:graphic>
      </p:graphicFrame>
    </p:spTree>
    <p:extLst>
      <p:ext uri="{BB962C8B-B14F-4D97-AF65-F5344CB8AC3E}">
        <p14:creationId xmlns:p14="http://schemas.microsoft.com/office/powerpoint/2010/main" val="42726467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sz="3200" dirty="0" smtClean="0">
                <a:latin typeface="Arial" panose="020B0604020202020204" pitchFamily="34" charset="0"/>
                <a:cs typeface="Arial" panose="020B0604020202020204" pitchFamily="34" charset="0"/>
              </a:rPr>
              <a:t>Example for Action Plan</a:t>
            </a:r>
            <a:endParaRPr lang="en-US" sz="3200" dirty="0">
              <a:latin typeface="Arial" panose="020B0604020202020204" pitchFamily="34" charset="0"/>
              <a:cs typeface="Arial" panose="020B0604020202020204" pitchFamily="34" charset="0"/>
            </a:endParaRP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1237031980"/>
              </p:ext>
            </p:extLst>
          </p:nvPr>
        </p:nvGraphicFramePr>
        <p:xfrm>
          <a:off x="397566" y="1643063"/>
          <a:ext cx="10956234" cy="4641849"/>
        </p:xfrm>
        <a:graphic>
          <a:graphicData uri="http://schemas.openxmlformats.org/drawingml/2006/table">
            <a:tbl>
              <a:tblPr firstRow="1" firstCol="1" bandRow="1"/>
              <a:tblGrid>
                <a:gridCol w="666197"/>
                <a:gridCol w="666197"/>
                <a:gridCol w="666197"/>
                <a:gridCol w="2812022"/>
                <a:gridCol w="2812022"/>
                <a:gridCol w="666197"/>
                <a:gridCol w="739814"/>
                <a:gridCol w="1332396"/>
                <a:gridCol w="595192"/>
              </a:tblGrid>
              <a:tr h="317145">
                <a:tc gridSpan="9">
                  <a:txBody>
                    <a:bodyPr/>
                    <a:lstStyle/>
                    <a:p>
                      <a:pPr algn="ctr">
                        <a:lnSpc>
                          <a:spcPct val="115000"/>
                        </a:lnSpc>
                        <a:spcAft>
                          <a:spcPts val="0"/>
                        </a:spcAft>
                      </a:pPr>
                      <a:r>
                        <a:rPr lang="en-US"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ACTION PLAN of </a:t>
                      </a:r>
                      <a:r>
                        <a:rPr lang="en-GB"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Operating Structure for ‘Transport’ Sector Operational Programme</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regarding the findings in the Annual Audit Activity Report of Audit Authority for 2017</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6562" marR="36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64527">
                <a:tc rowSpan="2">
                  <a:txBody>
                    <a:bodyPr/>
                    <a:lstStyle/>
                    <a:p>
                      <a:pPr>
                        <a:lnSpc>
                          <a:spcPct val="115000"/>
                        </a:lnSpc>
                        <a:spcAft>
                          <a:spcPts val="0"/>
                        </a:spcAft>
                      </a:pPr>
                      <a:r>
                        <a:rPr lang="en-US" sz="8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No</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6562" marR="36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15000"/>
                        </a:lnSpc>
                        <a:spcAft>
                          <a:spcPts val="0"/>
                        </a:spcAft>
                      </a:pPr>
                      <a: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Information on Findings</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6562" marR="36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2">
                  <a:txBody>
                    <a:bodyPr/>
                    <a:lstStyle/>
                    <a:p>
                      <a:pPr>
                        <a:lnSpc>
                          <a:spcPct val="115000"/>
                        </a:lnSpc>
                        <a:spcAft>
                          <a:spcPts val="0"/>
                        </a:spcAft>
                      </a:pPr>
                      <a: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Responsible Department / Unit</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6562" marR="36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Status </a:t>
                      </a:r>
                      <a:b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(Actions taken/to be taken)</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6562" marR="36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Deadline</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6562" marR="36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100">
                <a:tc vMerge="1">
                  <a:txBody>
                    <a:bodyPr/>
                    <a:lstStyle/>
                    <a:p>
                      <a:endParaRPr lang="tr-TR"/>
                    </a:p>
                  </a:txBody>
                  <a:tcPr/>
                </a:tc>
                <a:tc>
                  <a:txBody>
                    <a:bodyPr/>
                    <a:lstStyle/>
                    <a:p>
                      <a:pPr algn="ctr">
                        <a:lnSpc>
                          <a:spcPct val="115000"/>
                        </a:lnSpc>
                        <a:spcAft>
                          <a:spcPts val="0"/>
                        </a:spcAft>
                      </a:pPr>
                      <a: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Audit Type</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6562" marR="36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Finding No</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6562" marR="36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Title</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6562" marR="36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Description</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6562" marR="36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Priority</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6562" marR="36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r>
              <a:tr h="3748077">
                <a:tc>
                  <a:txBody>
                    <a:bodyPr/>
                    <a:lstStyle/>
                    <a:p>
                      <a:pPr>
                        <a:lnSpc>
                          <a:spcPct val="115000"/>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6562" marR="36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Systems Audit</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6562" marR="36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6562" marR="36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Absence of MIS/IMIS</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6562" marR="36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Operating Structure should set a web-based IMIS or MIS and ensure effective using of this system.</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6562" marR="36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Minor</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6562" marR="36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Technical Assistance and Human Resources Unit</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6562" marR="36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n-US" sz="800">
                          <a:effectLst/>
                          <a:latin typeface="Times New Roman" panose="02020603050405020304" pitchFamily="18" charset="0"/>
                          <a:ea typeface="Calibri" panose="020F0502020204030204" pitchFamily="34" charset="0"/>
                          <a:cs typeface="Times New Roman" panose="02020603050405020304" pitchFamily="18" charset="0"/>
                        </a:rPr>
                        <a:t>The Operating Structure will set a web-based MIS. It’s one of the components of OIS for “Strengthening the Transport Operating Structure and ERAs in IPA II (2014-2020) Period” which was submitted to EC on November 2017. The OIS is now on revision process according to EUD’s comments and will be submitted on April 2018 again. Regarding to our procurement plan, contract signature for MIS project is on February 2019 and the duration of the project will be 24 months.</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36562" marR="36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800" baseline="30000" dirty="0">
                          <a:effectLst/>
                          <a:latin typeface="Times New Roman" panose="02020603050405020304" pitchFamily="18" charset="0"/>
                          <a:ea typeface="Calibri" panose="020F0502020204030204" pitchFamily="34" charset="0"/>
                          <a:cs typeface="Times New Roman" panose="02020603050405020304" pitchFamily="18" charset="0"/>
                        </a:rPr>
                        <a:t>st</a:t>
                      </a:r>
                      <a:r>
                        <a:rPr lang="en-US" sz="800" dirty="0">
                          <a:effectLst/>
                          <a:latin typeface="Times New Roman" panose="02020603050405020304" pitchFamily="18" charset="0"/>
                          <a:ea typeface="Calibri" panose="020F0502020204030204" pitchFamily="34" charset="0"/>
                          <a:cs typeface="Times New Roman" panose="02020603050405020304" pitchFamily="18" charset="0"/>
                        </a:rPr>
                        <a:t> Quarter of 2021</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6562" marR="36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fld id="{2FF48200-D8EE-4988-9FAD-F57B29FA0C2A}" type="slidenum">
              <a:rPr lang="tr-TR" smtClean="0"/>
              <a:t>31</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8"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Tree>
    <p:extLst>
      <p:ext uri="{BB962C8B-B14F-4D97-AF65-F5344CB8AC3E}">
        <p14:creationId xmlns:p14="http://schemas.microsoft.com/office/powerpoint/2010/main" val="22909435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endParaRPr lang="tr-TR" dirty="0"/>
          </a:p>
          <a:p>
            <a:endParaRPr lang="tr-TR" dirty="0" smtClean="0"/>
          </a:p>
          <a:p>
            <a:pPr marL="0" indent="0" algn="ctr">
              <a:buNone/>
            </a:pPr>
            <a:r>
              <a:rPr lang="tr-TR" sz="6000" dirty="0" smtClean="0">
                <a:solidFill>
                  <a:srgbClr val="FF0000"/>
                </a:solidFill>
              </a:rPr>
              <a:t>THANKS…</a:t>
            </a:r>
            <a:endParaRPr lang="tr-TR" sz="6000" dirty="0">
              <a:solidFill>
                <a:srgbClr val="FF0000"/>
              </a:solidFill>
            </a:endParaRPr>
          </a:p>
        </p:txBody>
      </p:sp>
      <p:sp>
        <p:nvSpPr>
          <p:cNvPr id="4" name="Slayt Numarası Yer Tutucusu 3"/>
          <p:cNvSpPr>
            <a:spLocks noGrp="1"/>
          </p:cNvSpPr>
          <p:nvPr>
            <p:ph type="sldNum" sz="quarter" idx="12"/>
          </p:nvPr>
        </p:nvSpPr>
        <p:spPr/>
        <p:txBody>
          <a:bodyPr/>
          <a:lstStyle/>
          <a:p>
            <a:fld id="{2FF48200-D8EE-4988-9FAD-F57B29FA0C2A}" type="slidenum">
              <a:rPr lang="tr-TR" smtClean="0"/>
              <a:t>32</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pic>
        <p:nvPicPr>
          <p:cNvPr id="7" name="Resim 6"/>
          <p:cNvPicPr>
            <a:picLocks noChangeAspect="1"/>
          </p:cNvPicPr>
          <p:nvPr/>
        </p:nvPicPr>
        <p:blipFill>
          <a:blip r:embed="rId2"/>
          <a:stretch>
            <a:fillRect/>
          </a:stretch>
        </p:blipFill>
        <p:spPr>
          <a:xfrm>
            <a:off x="4038421" y="6492208"/>
            <a:ext cx="4115157" cy="365792"/>
          </a:xfrm>
          <a:prstGeom prst="rect">
            <a:avLst/>
          </a:prstGeom>
        </p:spPr>
      </p:pic>
    </p:spTree>
    <p:extLst>
      <p:ext uri="{BB962C8B-B14F-4D97-AF65-F5344CB8AC3E}">
        <p14:creationId xmlns:p14="http://schemas.microsoft.com/office/powerpoint/2010/main" val="2227271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lvl="0"/>
            <a:r>
              <a:rPr lang="tr-TR" dirty="0" smtClean="0">
                <a:solidFill>
                  <a:schemeClr val="tx2"/>
                </a:solidFill>
              </a:rPr>
              <a:t/>
            </a:r>
            <a:br>
              <a:rPr lang="tr-TR" dirty="0" smtClean="0">
                <a:solidFill>
                  <a:schemeClr val="tx2"/>
                </a:solidFill>
              </a:rPr>
            </a:br>
            <a:r>
              <a:rPr lang="tr-TR" sz="3600" dirty="0" smtClean="0">
                <a:solidFill>
                  <a:schemeClr val="tx2"/>
                </a:solidFill>
                <a:latin typeface="Arial" panose="020B0604020202020204" pitchFamily="34" charset="0"/>
                <a:cs typeface="Arial" panose="020B0604020202020204" pitchFamily="34" charset="0"/>
              </a:rPr>
              <a:t>O</a:t>
            </a:r>
            <a:r>
              <a:rPr lang="en-US" sz="3600" dirty="0" err="1" smtClean="0">
                <a:solidFill>
                  <a:schemeClr val="tx2"/>
                </a:solidFill>
                <a:latin typeface="Arial" panose="020B0604020202020204" pitchFamily="34" charset="0"/>
                <a:cs typeface="Arial" panose="020B0604020202020204" pitchFamily="34" charset="0"/>
              </a:rPr>
              <a:t>bjectives</a:t>
            </a:r>
            <a:r>
              <a:rPr lang="en-US" sz="3600" dirty="0" smtClean="0">
                <a:solidFill>
                  <a:schemeClr val="tx2"/>
                </a:solidFill>
                <a:latin typeface="Arial" panose="020B0604020202020204" pitchFamily="34" charset="0"/>
                <a:cs typeface="Arial" panose="020B0604020202020204" pitchFamily="34" charset="0"/>
              </a:rPr>
              <a:t> </a:t>
            </a:r>
            <a:r>
              <a:rPr lang="en-US" sz="3600" dirty="0">
                <a:solidFill>
                  <a:schemeClr val="tx2"/>
                </a:solidFill>
                <a:latin typeface="Arial" panose="020B0604020202020204" pitchFamily="34" charset="0"/>
                <a:cs typeface="Arial" panose="020B0604020202020204" pitchFamily="34" charset="0"/>
              </a:rPr>
              <a:t>and </a:t>
            </a:r>
            <a:r>
              <a:rPr lang="tr-TR" sz="3600" dirty="0" smtClean="0">
                <a:solidFill>
                  <a:schemeClr val="tx2"/>
                </a:solidFill>
                <a:latin typeface="Arial" panose="020B0604020202020204" pitchFamily="34" charset="0"/>
                <a:cs typeface="Arial" panose="020B0604020202020204" pitchFamily="34" charset="0"/>
              </a:rPr>
              <a:t>V</a:t>
            </a:r>
            <a:r>
              <a:rPr lang="en-US" sz="3600" dirty="0" err="1" smtClean="0">
                <a:solidFill>
                  <a:schemeClr val="tx2"/>
                </a:solidFill>
                <a:latin typeface="Arial" panose="020B0604020202020204" pitchFamily="34" charset="0"/>
                <a:cs typeface="Arial" panose="020B0604020202020204" pitchFamily="34" charset="0"/>
              </a:rPr>
              <a:t>alues</a:t>
            </a:r>
            <a:r>
              <a:rPr lang="en-US" sz="3600" dirty="0">
                <a:solidFill>
                  <a:schemeClr val="tx2"/>
                </a:solidFill>
                <a:latin typeface="Arial" panose="020B0604020202020204" pitchFamily="34" charset="0"/>
                <a:cs typeface="Arial" panose="020B0604020202020204" pitchFamily="34" charset="0"/>
              </a:rPr>
              <a:t/>
            </a:r>
            <a:br>
              <a:rPr lang="en-US" sz="3600" dirty="0">
                <a:solidFill>
                  <a:schemeClr val="tx2"/>
                </a:solidFill>
                <a:latin typeface="Arial" panose="020B0604020202020204" pitchFamily="34" charset="0"/>
                <a:cs typeface="Arial" panose="020B0604020202020204" pitchFamily="34" charset="0"/>
              </a:rPr>
            </a:br>
            <a:endParaRPr lang="tr-TR" sz="36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lvl="1" algn="just" eaLnBrk="0" fontAlgn="base" hangingPunct="0">
              <a:lnSpc>
                <a:spcPct val="150000"/>
              </a:lnSpc>
              <a:spcBef>
                <a:spcPts val="600"/>
              </a:spcBef>
              <a:spcAft>
                <a:spcPts val="400"/>
              </a:spcAft>
              <a:buFont typeface="+mj-lt"/>
              <a:buAutoNum type="arabicPeriod"/>
              <a:tabLst>
                <a:tab pos="900430" algn="l"/>
                <a:tab pos="1316355" algn="l"/>
                <a:tab pos="1422400" algn="l"/>
                <a:tab pos="1524000" algn="l"/>
                <a:tab pos="1316355" algn="l"/>
                <a:tab pos="1422400" algn="l"/>
                <a:tab pos="1524000" algn="l"/>
              </a:tabLst>
            </a:pPr>
            <a:r>
              <a:rPr lang="en-US" dirty="0">
                <a:solidFill>
                  <a:prstClr val="black"/>
                </a:solidFill>
                <a:latin typeface="Arial" panose="020B0604020202020204" pitchFamily="34" charset="0"/>
                <a:cs typeface="Arial" panose="020B0604020202020204" pitchFamily="34" charset="0"/>
              </a:rPr>
              <a:t>To build sufficient and adequate administrative capacity, systems and procedures in order to fulfil the responsibilities </a:t>
            </a:r>
            <a:endParaRPr lang="tr-TR" dirty="0" smtClean="0">
              <a:solidFill>
                <a:prstClr val="black"/>
              </a:solidFill>
              <a:latin typeface="Arial" panose="020B0604020202020204" pitchFamily="34" charset="0"/>
              <a:cs typeface="Arial" panose="020B0604020202020204" pitchFamily="34" charset="0"/>
            </a:endParaRPr>
          </a:p>
          <a:p>
            <a:pPr lvl="1" algn="just" eaLnBrk="0" fontAlgn="base" hangingPunct="0">
              <a:lnSpc>
                <a:spcPct val="150000"/>
              </a:lnSpc>
              <a:spcBef>
                <a:spcPts val="600"/>
              </a:spcBef>
              <a:spcAft>
                <a:spcPts val="400"/>
              </a:spcAft>
              <a:buFont typeface="+mj-lt"/>
              <a:buAutoNum type="arabicPeriod"/>
              <a:tabLst>
                <a:tab pos="900430" algn="l"/>
                <a:tab pos="1316355" algn="l"/>
                <a:tab pos="1422400" algn="l"/>
                <a:tab pos="1524000" algn="l"/>
                <a:tab pos="1316355" algn="l"/>
                <a:tab pos="1422400" algn="l"/>
                <a:tab pos="1524000" algn="l"/>
              </a:tabLst>
            </a:pPr>
            <a:r>
              <a:rPr lang="en-GB" dirty="0" smtClean="0">
                <a:solidFill>
                  <a:prstClr val="black"/>
                </a:solidFill>
                <a:latin typeface="Arial" panose="020B0604020202020204" pitchFamily="34" charset="0"/>
                <a:cs typeface="Arial" panose="020B0604020202020204" pitchFamily="34" charset="0"/>
              </a:rPr>
              <a:t>To </a:t>
            </a:r>
            <a:r>
              <a:rPr lang="en-GB" dirty="0">
                <a:solidFill>
                  <a:prstClr val="black"/>
                </a:solidFill>
                <a:latin typeface="Arial" panose="020B0604020202020204" pitchFamily="34" charset="0"/>
                <a:cs typeface="Arial" panose="020B0604020202020204" pitchFamily="34" charset="0"/>
              </a:rPr>
              <a:t>design, set up, maintain and optimise an effective quality assurance system over all the activities of the EUID and to ensure that channelling and disbursement of funds are properly planned and </a:t>
            </a:r>
            <a:r>
              <a:rPr lang="en-GB" dirty="0" smtClean="0">
                <a:solidFill>
                  <a:prstClr val="black"/>
                </a:solidFill>
                <a:latin typeface="Arial" panose="020B0604020202020204" pitchFamily="34" charset="0"/>
                <a:cs typeface="Arial" panose="020B0604020202020204" pitchFamily="34" charset="0"/>
              </a:rPr>
              <a:t>operated</a:t>
            </a:r>
            <a:endParaRPr lang="tr-TR" b="1" kern="1400" cap="all" spc="-5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algn="just"/>
            <a:endParaRPr lang="tr-TR"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4</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7"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Tree>
    <p:extLst>
      <p:ext uri="{BB962C8B-B14F-4D97-AF65-F5344CB8AC3E}">
        <p14:creationId xmlns:p14="http://schemas.microsoft.com/office/powerpoint/2010/main" val="1910323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lvl="0"/>
            <a:r>
              <a:rPr lang="tr-TR" sz="3200" spc="-25" dirty="0" smtClean="0">
                <a:latin typeface="Arial" panose="020B0604020202020204" pitchFamily="34" charset="0"/>
                <a:ea typeface="Times New Roman" panose="02020603050405020304" pitchFamily="18" charset="0"/>
                <a:cs typeface="Arial" panose="020B0604020202020204" pitchFamily="34" charset="0"/>
              </a:rPr>
              <a:t/>
            </a:r>
            <a:br>
              <a:rPr lang="tr-TR" sz="3200" spc="-25" dirty="0" smtClean="0">
                <a:latin typeface="Arial" panose="020B0604020202020204" pitchFamily="34" charset="0"/>
                <a:ea typeface="Times New Roman" panose="02020603050405020304" pitchFamily="18" charset="0"/>
                <a:cs typeface="Arial" panose="020B0604020202020204" pitchFamily="34" charset="0"/>
              </a:rPr>
            </a:br>
            <a:r>
              <a:rPr lang="en-GB" sz="3600" spc="-25" dirty="0" smtClean="0">
                <a:latin typeface="Arial" panose="020B0604020202020204" pitchFamily="34" charset="0"/>
                <a:ea typeface="Times New Roman" panose="02020603050405020304" pitchFamily="18" charset="0"/>
                <a:cs typeface="Arial" panose="020B0604020202020204" pitchFamily="34" charset="0"/>
              </a:rPr>
              <a:t>Ethics </a:t>
            </a:r>
            <a:r>
              <a:rPr lang="en-GB" sz="3600" spc="-25" dirty="0">
                <a:latin typeface="Arial" panose="020B0604020202020204" pitchFamily="34" charset="0"/>
                <a:ea typeface="Times New Roman" panose="02020603050405020304" pitchFamily="18" charset="0"/>
                <a:cs typeface="Arial" panose="020B0604020202020204" pitchFamily="34" charset="0"/>
              </a:rPr>
              <a:t>and </a:t>
            </a:r>
            <a:r>
              <a:rPr lang="tr-TR" sz="3600" spc="-25" dirty="0">
                <a:latin typeface="Arial" panose="020B0604020202020204" pitchFamily="34" charset="0"/>
                <a:ea typeface="Times New Roman" panose="02020603050405020304" pitchFamily="18" charset="0"/>
                <a:cs typeface="Arial" panose="020B0604020202020204" pitchFamily="34" charset="0"/>
              </a:rPr>
              <a:t>I</a:t>
            </a:r>
            <a:r>
              <a:rPr lang="en-GB" sz="3600" spc="-25" dirty="0" err="1" smtClean="0">
                <a:latin typeface="Arial" panose="020B0604020202020204" pitchFamily="34" charset="0"/>
                <a:ea typeface="Times New Roman" panose="02020603050405020304" pitchFamily="18" charset="0"/>
                <a:cs typeface="Arial" panose="020B0604020202020204" pitchFamily="34" charset="0"/>
              </a:rPr>
              <a:t>ntegrity</a:t>
            </a:r>
            <a:r>
              <a:rPr lang="tr-TR" sz="3600" spc="-25" dirty="0">
                <a:latin typeface="Arial" panose="020B0604020202020204" pitchFamily="34" charset="0"/>
                <a:ea typeface="Times New Roman" panose="02020603050405020304" pitchFamily="18" charset="0"/>
                <a:cs typeface="Arial" panose="020B0604020202020204" pitchFamily="34" charset="0"/>
              </a:rPr>
              <a:t/>
            </a:r>
            <a:br>
              <a:rPr lang="tr-TR" sz="3600" spc="-25" dirty="0">
                <a:latin typeface="Arial" panose="020B0604020202020204" pitchFamily="34" charset="0"/>
                <a:ea typeface="Times New Roman" panose="02020603050405020304" pitchFamily="18" charset="0"/>
                <a:cs typeface="Arial" panose="020B0604020202020204" pitchFamily="34" charset="0"/>
              </a:rPr>
            </a:br>
            <a:endParaRPr lang="tr-TR" sz="36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lnSpcReduction="10000"/>
          </a:bodyPr>
          <a:lstStyle/>
          <a:p>
            <a:pPr marL="0" indent="0" algn="just">
              <a:buNone/>
            </a:pPr>
            <a:r>
              <a:rPr lang="en-GB" dirty="0">
                <a:solidFill>
                  <a:prstClr val="black"/>
                </a:solidFill>
                <a:latin typeface="Arial" panose="020B0604020202020204" pitchFamily="34" charset="0"/>
                <a:cs typeface="Arial" panose="020B0604020202020204" pitchFamily="34" charset="0"/>
              </a:rPr>
              <a:t>Ethics are the standards of conduct that indicate how people are expected to conduct themselves. </a:t>
            </a:r>
            <a:endParaRPr lang="tr-TR" dirty="0">
              <a:solidFill>
                <a:prstClr val="black"/>
              </a:solidFill>
              <a:latin typeface="Arial" panose="020B0604020202020204" pitchFamily="34" charset="0"/>
              <a:cs typeface="Arial" panose="020B0604020202020204" pitchFamily="34" charset="0"/>
            </a:endParaRPr>
          </a:p>
          <a:p>
            <a:pPr marL="0" indent="0" algn="just">
              <a:buNone/>
            </a:pPr>
            <a:endParaRPr lang="en-US" dirty="0" smtClean="0"/>
          </a:p>
          <a:p>
            <a:pPr algn="just"/>
            <a:r>
              <a:rPr lang="en-US" dirty="0" smtClean="0"/>
              <a:t>Commitment to integrity and ethical values</a:t>
            </a:r>
          </a:p>
          <a:p>
            <a:pPr algn="just"/>
            <a:r>
              <a:rPr lang="en-US" dirty="0" smtClean="0"/>
              <a:t>Ensuring the culture for the organization is understood</a:t>
            </a:r>
          </a:p>
          <a:p>
            <a:pPr algn="just"/>
            <a:r>
              <a:rPr lang="en-US" dirty="0" smtClean="0"/>
              <a:t>Avoid conflict of interest</a:t>
            </a:r>
          </a:p>
          <a:p>
            <a:pPr algn="just"/>
            <a:endParaRPr lang="en-US" dirty="0" smtClean="0"/>
          </a:p>
          <a:p>
            <a:pPr marL="0" indent="0" algn="just">
              <a:buNone/>
            </a:pPr>
            <a:r>
              <a:rPr lang="en-US" dirty="0" smtClean="0"/>
              <a:t>*</a:t>
            </a:r>
            <a:r>
              <a:rPr lang="en-US" u="sng" dirty="0" smtClean="0"/>
              <a:t>Code of Ethics and Conduct and Declaration</a:t>
            </a:r>
            <a:r>
              <a:rPr lang="tr-TR" u="sng" dirty="0" smtClean="0"/>
              <a:t> </a:t>
            </a:r>
            <a:r>
              <a:rPr lang="en-US" u="sng" dirty="0" smtClean="0"/>
              <a:t>of Confidentiality and Impartiality is signed by staff.</a:t>
            </a:r>
            <a:endParaRPr lang="en-US" u="sng"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5</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7"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Tree>
    <p:extLst>
      <p:ext uri="{BB962C8B-B14F-4D97-AF65-F5344CB8AC3E}">
        <p14:creationId xmlns:p14="http://schemas.microsoft.com/office/powerpoint/2010/main" val="685462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sz="3200" dirty="0" smtClean="0">
                <a:latin typeface="Arial" panose="020B0604020202020204" pitchFamily="34" charset="0"/>
                <a:cs typeface="Arial" panose="020B0604020202020204" pitchFamily="34" charset="0"/>
              </a:rPr>
              <a:t>Conflict of Interest</a:t>
            </a:r>
            <a:endParaRPr lang="en-US" sz="32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fontScale="92500" lnSpcReduction="10000"/>
          </a:bodyPr>
          <a:lstStyle/>
          <a:p>
            <a:pPr marL="0" indent="0" algn="just">
              <a:buNone/>
            </a:pPr>
            <a:r>
              <a:rPr lang="en-GB" sz="2600" dirty="0">
                <a:latin typeface="Arial" panose="020B0604020202020204" pitchFamily="34" charset="0"/>
                <a:cs typeface="Arial" panose="020B0604020202020204" pitchFamily="34" charset="0"/>
              </a:rPr>
              <a:t>A conflict of interest arises where an employee is placed in a position in which he or she has the ability or capacity to influence the carrying out of the EUID’s business or decision making according to their own private interests and/or personal circumstances. </a:t>
            </a:r>
            <a:endParaRPr lang="tr-TR" sz="2600" dirty="0">
              <a:latin typeface="Arial" panose="020B0604020202020204" pitchFamily="34" charset="0"/>
              <a:cs typeface="Arial" panose="020B0604020202020204" pitchFamily="34" charset="0"/>
            </a:endParaRPr>
          </a:p>
          <a:p>
            <a:pPr marL="0" indent="0" algn="just">
              <a:buNone/>
            </a:pPr>
            <a:r>
              <a:rPr lang="en-GB" sz="2600" dirty="0">
                <a:latin typeface="Arial" panose="020B0604020202020204" pitchFamily="34" charset="0"/>
                <a:cs typeface="Arial" panose="020B0604020202020204" pitchFamily="34" charset="0"/>
              </a:rPr>
              <a:t>Within this context the situations in which conflicts of interests might arise may be as follows:</a:t>
            </a:r>
            <a:endParaRPr lang="tr-TR" sz="2600" dirty="0">
              <a:latin typeface="Arial" panose="020B0604020202020204" pitchFamily="34" charset="0"/>
              <a:cs typeface="Arial" panose="020B0604020202020204" pitchFamily="34" charset="0"/>
            </a:endParaRPr>
          </a:p>
          <a:p>
            <a:pPr lvl="0" algn="just"/>
            <a:r>
              <a:rPr lang="tr-TR" sz="2600" dirty="0">
                <a:solidFill>
                  <a:srgbClr val="FF0000"/>
                </a:solidFill>
                <a:latin typeface="Arial" panose="020B0604020202020204" pitchFamily="34" charset="0"/>
                <a:cs typeface="Arial" panose="020B0604020202020204" pitchFamily="34" charset="0"/>
              </a:rPr>
              <a:t>P</a:t>
            </a:r>
            <a:r>
              <a:rPr lang="en-GB" sz="2600" dirty="0" err="1" smtClean="0">
                <a:solidFill>
                  <a:srgbClr val="FF0000"/>
                </a:solidFill>
                <a:latin typeface="Arial" panose="020B0604020202020204" pitchFamily="34" charset="0"/>
                <a:cs typeface="Arial" panose="020B0604020202020204" pitchFamily="34" charset="0"/>
              </a:rPr>
              <a:t>ersonal</a:t>
            </a:r>
            <a:r>
              <a:rPr lang="en-GB" sz="2600" dirty="0" smtClean="0">
                <a:solidFill>
                  <a:srgbClr val="FF0000"/>
                </a:solidFill>
                <a:latin typeface="Arial" panose="020B0604020202020204" pitchFamily="34" charset="0"/>
                <a:cs typeface="Arial" panose="020B0604020202020204" pitchFamily="34" charset="0"/>
              </a:rPr>
              <a:t> </a:t>
            </a:r>
            <a:r>
              <a:rPr lang="en-GB" sz="2600" dirty="0">
                <a:solidFill>
                  <a:srgbClr val="FF0000"/>
                </a:solidFill>
                <a:latin typeface="Arial" panose="020B0604020202020204" pitchFamily="34" charset="0"/>
                <a:cs typeface="Arial" panose="020B0604020202020204" pitchFamily="34" charset="0"/>
              </a:rPr>
              <a:t>and family relationships;</a:t>
            </a:r>
            <a:endParaRPr lang="tr-TR" sz="2600" dirty="0">
              <a:solidFill>
                <a:srgbClr val="FF0000"/>
              </a:solidFill>
              <a:latin typeface="Arial" panose="020B0604020202020204" pitchFamily="34" charset="0"/>
              <a:cs typeface="Arial" panose="020B0604020202020204" pitchFamily="34" charset="0"/>
            </a:endParaRPr>
          </a:p>
          <a:p>
            <a:pPr lvl="0" algn="just"/>
            <a:r>
              <a:rPr lang="tr-TR" sz="2600" dirty="0">
                <a:solidFill>
                  <a:srgbClr val="FF0000"/>
                </a:solidFill>
                <a:latin typeface="Arial" panose="020B0604020202020204" pitchFamily="34" charset="0"/>
                <a:cs typeface="Arial" panose="020B0604020202020204" pitchFamily="34" charset="0"/>
              </a:rPr>
              <a:t>F</a:t>
            </a:r>
            <a:r>
              <a:rPr lang="en-GB" sz="2600" dirty="0" err="1" smtClean="0">
                <a:solidFill>
                  <a:srgbClr val="FF0000"/>
                </a:solidFill>
                <a:latin typeface="Arial" panose="020B0604020202020204" pitchFamily="34" charset="0"/>
                <a:cs typeface="Arial" panose="020B0604020202020204" pitchFamily="34" charset="0"/>
              </a:rPr>
              <a:t>inancial</a:t>
            </a:r>
            <a:r>
              <a:rPr lang="en-GB" sz="2600" dirty="0" smtClean="0">
                <a:solidFill>
                  <a:srgbClr val="FF0000"/>
                </a:solidFill>
                <a:latin typeface="Arial" panose="020B0604020202020204" pitchFamily="34" charset="0"/>
                <a:cs typeface="Arial" panose="020B0604020202020204" pitchFamily="34" charset="0"/>
              </a:rPr>
              <a:t> </a:t>
            </a:r>
            <a:r>
              <a:rPr lang="en-GB" sz="2600" dirty="0">
                <a:solidFill>
                  <a:srgbClr val="FF0000"/>
                </a:solidFill>
                <a:latin typeface="Arial" panose="020B0604020202020204" pitchFamily="34" charset="0"/>
                <a:cs typeface="Arial" panose="020B0604020202020204" pitchFamily="34" charset="0"/>
              </a:rPr>
              <a:t>interests and affiliations;</a:t>
            </a:r>
            <a:endParaRPr lang="tr-TR" sz="2600" dirty="0">
              <a:solidFill>
                <a:srgbClr val="FF0000"/>
              </a:solidFill>
              <a:latin typeface="Arial" panose="020B0604020202020204" pitchFamily="34" charset="0"/>
              <a:cs typeface="Arial" panose="020B0604020202020204" pitchFamily="34" charset="0"/>
            </a:endParaRPr>
          </a:p>
          <a:p>
            <a:pPr lvl="0" algn="just"/>
            <a:r>
              <a:rPr lang="tr-TR" sz="2600" dirty="0" smtClean="0">
                <a:solidFill>
                  <a:srgbClr val="FF0000"/>
                </a:solidFill>
                <a:latin typeface="Arial" panose="020B0604020202020204" pitchFamily="34" charset="0"/>
                <a:cs typeface="Arial" panose="020B0604020202020204" pitchFamily="34" charset="0"/>
              </a:rPr>
              <a:t>R</a:t>
            </a:r>
            <a:r>
              <a:rPr lang="en-GB" sz="2600" dirty="0" err="1" smtClean="0">
                <a:solidFill>
                  <a:srgbClr val="FF0000"/>
                </a:solidFill>
                <a:latin typeface="Arial" panose="020B0604020202020204" pitchFamily="34" charset="0"/>
                <a:cs typeface="Arial" panose="020B0604020202020204" pitchFamily="34" charset="0"/>
              </a:rPr>
              <a:t>eceipt</a:t>
            </a:r>
            <a:r>
              <a:rPr lang="en-GB" sz="2600" dirty="0" smtClean="0">
                <a:solidFill>
                  <a:srgbClr val="FF0000"/>
                </a:solidFill>
                <a:latin typeface="Arial" panose="020B0604020202020204" pitchFamily="34" charset="0"/>
                <a:cs typeface="Arial" panose="020B0604020202020204" pitchFamily="34" charset="0"/>
              </a:rPr>
              <a:t> </a:t>
            </a:r>
            <a:r>
              <a:rPr lang="en-GB" sz="2600" dirty="0">
                <a:solidFill>
                  <a:srgbClr val="FF0000"/>
                </a:solidFill>
                <a:latin typeface="Arial" panose="020B0604020202020204" pitchFamily="34" charset="0"/>
                <a:cs typeface="Arial" panose="020B0604020202020204" pitchFamily="34" charset="0"/>
              </a:rPr>
              <a:t>of gifts;</a:t>
            </a:r>
            <a:endParaRPr lang="tr-TR" sz="2600" dirty="0">
              <a:solidFill>
                <a:srgbClr val="FF0000"/>
              </a:solidFill>
              <a:latin typeface="Arial" panose="020B0604020202020204" pitchFamily="34" charset="0"/>
              <a:cs typeface="Arial" panose="020B0604020202020204" pitchFamily="34" charset="0"/>
            </a:endParaRPr>
          </a:p>
          <a:p>
            <a:pPr lvl="0" algn="just"/>
            <a:r>
              <a:rPr lang="tr-TR" sz="2600" dirty="0">
                <a:solidFill>
                  <a:srgbClr val="FF0000"/>
                </a:solidFill>
                <a:latin typeface="Arial" panose="020B0604020202020204" pitchFamily="34" charset="0"/>
                <a:cs typeface="Arial" panose="020B0604020202020204" pitchFamily="34" charset="0"/>
              </a:rPr>
              <a:t>A</a:t>
            </a:r>
            <a:r>
              <a:rPr lang="en-GB" sz="2600" dirty="0" err="1" smtClean="0">
                <a:solidFill>
                  <a:srgbClr val="FF0000"/>
                </a:solidFill>
                <a:latin typeface="Arial" panose="020B0604020202020204" pitchFamily="34" charset="0"/>
                <a:cs typeface="Arial" panose="020B0604020202020204" pitchFamily="34" charset="0"/>
              </a:rPr>
              <a:t>cceptance</a:t>
            </a:r>
            <a:r>
              <a:rPr lang="en-GB" sz="2600" dirty="0" smtClean="0">
                <a:solidFill>
                  <a:srgbClr val="FF0000"/>
                </a:solidFill>
                <a:latin typeface="Arial" panose="020B0604020202020204" pitchFamily="34" charset="0"/>
                <a:cs typeface="Arial" panose="020B0604020202020204" pitchFamily="34" charset="0"/>
              </a:rPr>
              <a:t> </a:t>
            </a:r>
            <a:r>
              <a:rPr lang="en-GB" sz="2600" dirty="0">
                <a:solidFill>
                  <a:srgbClr val="FF0000"/>
                </a:solidFill>
                <a:latin typeface="Arial" panose="020B0604020202020204" pitchFamily="34" charset="0"/>
                <a:cs typeface="Arial" panose="020B0604020202020204" pitchFamily="34" charset="0"/>
              </a:rPr>
              <a:t>of outside professional work or secondary employment;</a:t>
            </a:r>
            <a:endParaRPr lang="tr-TR" sz="2600" dirty="0">
              <a:solidFill>
                <a:srgbClr val="FF0000"/>
              </a:solidFill>
              <a:latin typeface="Arial" panose="020B0604020202020204" pitchFamily="34" charset="0"/>
              <a:cs typeface="Arial" panose="020B0604020202020204" pitchFamily="34" charset="0"/>
            </a:endParaRPr>
          </a:p>
          <a:p>
            <a:pPr lvl="0" algn="just"/>
            <a:r>
              <a:rPr lang="tr-TR" sz="2600" dirty="0">
                <a:solidFill>
                  <a:srgbClr val="FF0000"/>
                </a:solidFill>
                <a:latin typeface="Arial" panose="020B0604020202020204" pitchFamily="34" charset="0"/>
                <a:cs typeface="Arial" panose="020B0604020202020204" pitchFamily="34" charset="0"/>
              </a:rPr>
              <a:t>U</a:t>
            </a:r>
            <a:r>
              <a:rPr lang="en-GB" sz="2600" dirty="0" smtClean="0">
                <a:solidFill>
                  <a:srgbClr val="FF0000"/>
                </a:solidFill>
                <a:latin typeface="Arial" panose="020B0604020202020204" pitchFamily="34" charset="0"/>
                <a:cs typeface="Arial" panose="020B0604020202020204" pitchFamily="34" charset="0"/>
              </a:rPr>
              <a:t>se </a:t>
            </a:r>
            <a:r>
              <a:rPr lang="en-GB" sz="2600" dirty="0">
                <a:solidFill>
                  <a:srgbClr val="FF0000"/>
                </a:solidFill>
                <a:latin typeface="Arial" panose="020B0604020202020204" pitchFamily="34" charset="0"/>
                <a:cs typeface="Arial" panose="020B0604020202020204" pitchFamily="34" charset="0"/>
              </a:rPr>
              <a:t>of the EUID related information for his/her own interests;</a:t>
            </a:r>
            <a:endParaRPr lang="tr-TR" sz="2600" dirty="0">
              <a:solidFill>
                <a:srgbClr val="FF0000"/>
              </a:solidFill>
              <a:latin typeface="Arial" panose="020B0604020202020204" pitchFamily="34" charset="0"/>
              <a:cs typeface="Arial" panose="020B0604020202020204" pitchFamily="34" charset="0"/>
            </a:endParaRPr>
          </a:p>
          <a:p>
            <a:pPr algn="just"/>
            <a:endParaRPr lang="tr-TR"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6</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7"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Tree>
    <p:extLst>
      <p:ext uri="{BB962C8B-B14F-4D97-AF65-F5344CB8AC3E}">
        <p14:creationId xmlns:p14="http://schemas.microsoft.com/office/powerpoint/2010/main" val="4019971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marL="900430">
              <a:lnSpc>
                <a:spcPct val="150000"/>
              </a:lnSpc>
              <a:spcBef>
                <a:spcPts val="400"/>
              </a:spcBef>
              <a:spcAft>
                <a:spcPts val="0"/>
              </a:spcAft>
            </a:pPr>
            <a:r>
              <a:rPr lang="tr-TR" spc="-25" dirty="0" smtClean="0">
                <a:latin typeface="Garamond" panose="02020404030301010803" pitchFamily="18" charset="0"/>
                <a:ea typeface="Times New Roman" panose="02020603050405020304" pitchFamily="18" charset="0"/>
                <a:cs typeface="Garamond" panose="02020404030301010803" pitchFamily="18" charset="0"/>
              </a:rPr>
              <a:t/>
            </a:r>
            <a:br>
              <a:rPr lang="tr-TR" spc="-25" dirty="0" smtClean="0">
                <a:latin typeface="Garamond" panose="02020404030301010803" pitchFamily="18" charset="0"/>
                <a:ea typeface="Times New Roman" panose="02020603050405020304" pitchFamily="18" charset="0"/>
                <a:cs typeface="Garamond" panose="02020404030301010803" pitchFamily="18" charset="0"/>
              </a:rPr>
            </a:br>
            <a:r>
              <a:rPr lang="en-GB" sz="3600" spc="-25" dirty="0" smtClean="0">
                <a:latin typeface="Arial" panose="020B0604020202020204" pitchFamily="34" charset="0"/>
                <a:ea typeface="Times New Roman" panose="02020603050405020304" pitchFamily="18" charset="0"/>
                <a:cs typeface="Arial" panose="020B0604020202020204" pitchFamily="34" charset="0"/>
              </a:rPr>
              <a:t>In </a:t>
            </a:r>
            <a:r>
              <a:rPr lang="en-GB" sz="3600" spc="-25" dirty="0">
                <a:latin typeface="Arial" panose="020B0604020202020204" pitchFamily="34" charset="0"/>
                <a:ea typeface="Times New Roman" panose="02020603050405020304" pitchFamily="18" charset="0"/>
                <a:cs typeface="Arial" panose="020B0604020202020204" pitchFamily="34" charset="0"/>
              </a:rPr>
              <a:t>case of any </a:t>
            </a:r>
            <a:r>
              <a:rPr lang="tr-TR" sz="3600" spc="-25" dirty="0" smtClean="0">
                <a:latin typeface="Arial" panose="020B0604020202020204" pitchFamily="34" charset="0"/>
                <a:ea typeface="Times New Roman" panose="02020603050405020304" pitchFamily="18" charset="0"/>
                <a:cs typeface="Arial" panose="020B0604020202020204" pitchFamily="34" charset="0"/>
              </a:rPr>
              <a:t>C</a:t>
            </a:r>
            <a:r>
              <a:rPr lang="en-GB" sz="3600" spc="-25" dirty="0" err="1" smtClean="0">
                <a:latin typeface="Arial" panose="020B0604020202020204" pitchFamily="34" charset="0"/>
                <a:ea typeface="Times New Roman" panose="02020603050405020304" pitchFamily="18" charset="0"/>
                <a:cs typeface="Arial" panose="020B0604020202020204" pitchFamily="34" charset="0"/>
              </a:rPr>
              <a:t>onflict</a:t>
            </a:r>
            <a:r>
              <a:rPr lang="en-GB" sz="3600" spc="-25" dirty="0" smtClean="0">
                <a:latin typeface="Arial" panose="020B0604020202020204" pitchFamily="34" charset="0"/>
                <a:ea typeface="Times New Roman" panose="02020603050405020304" pitchFamily="18" charset="0"/>
                <a:cs typeface="Arial" panose="020B0604020202020204" pitchFamily="34" charset="0"/>
              </a:rPr>
              <a:t> </a:t>
            </a:r>
            <a:r>
              <a:rPr lang="en-GB" sz="3600" spc="-25" dirty="0">
                <a:latin typeface="Arial" panose="020B0604020202020204" pitchFamily="34" charset="0"/>
                <a:ea typeface="Times New Roman" panose="02020603050405020304" pitchFamily="18" charset="0"/>
                <a:cs typeface="Arial" panose="020B0604020202020204" pitchFamily="34" charset="0"/>
              </a:rPr>
              <a:t>of </a:t>
            </a:r>
            <a:r>
              <a:rPr lang="tr-TR" sz="3600" spc="-25" dirty="0" smtClean="0">
                <a:latin typeface="Arial" panose="020B0604020202020204" pitchFamily="34" charset="0"/>
                <a:ea typeface="Times New Roman" panose="02020603050405020304" pitchFamily="18" charset="0"/>
                <a:cs typeface="Arial" panose="020B0604020202020204" pitchFamily="34" charset="0"/>
              </a:rPr>
              <a:t>I</a:t>
            </a:r>
            <a:r>
              <a:rPr lang="en-GB" sz="3600" spc="-25" smtClean="0">
                <a:latin typeface="Arial" panose="020B0604020202020204" pitchFamily="34" charset="0"/>
                <a:ea typeface="Times New Roman" panose="02020603050405020304" pitchFamily="18" charset="0"/>
                <a:cs typeface="Arial" panose="020B0604020202020204" pitchFamily="34" charset="0"/>
              </a:rPr>
              <a:t>nterest</a:t>
            </a:r>
            <a:r>
              <a:rPr lang="tr-TR" sz="3600" dirty="0">
                <a:latin typeface="Arial" panose="020B0604020202020204" pitchFamily="34" charset="0"/>
                <a:ea typeface="Times New Roman" panose="02020603050405020304" pitchFamily="18" charset="0"/>
                <a:cs typeface="Arial" panose="020B0604020202020204" pitchFamily="34" charset="0"/>
              </a:rPr>
              <a:t/>
            </a:r>
            <a:br>
              <a:rPr lang="tr-TR" sz="3600" dirty="0">
                <a:latin typeface="Arial" panose="020B0604020202020204" pitchFamily="34" charset="0"/>
                <a:ea typeface="Times New Roman" panose="02020603050405020304" pitchFamily="18" charset="0"/>
                <a:cs typeface="Arial" panose="020B0604020202020204" pitchFamily="34" charset="0"/>
              </a:rPr>
            </a:br>
            <a:endParaRPr lang="tr-TR" sz="36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fontScale="92500" lnSpcReduction="10000"/>
          </a:bodyPr>
          <a:lstStyle/>
          <a:p>
            <a:pPr marL="1129030" indent="-457200" algn="just">
              <a:lnSpc>
                <a:spcPct val="150000"/>
              </a:lnSpc>
              <a:spcBef>
                <a:spcPts val="400"/>
              </a:spcBef>
              <a:spcAft>
                <a:spcPts val="400"/>
              </a:spcAft>
            </a:pPr>
            <a:r>
              <a:rPr lang="tr-TR" sz="2600" spc="-25" dirty="0">
                <a:latin typeface="Arial" panose="020B0604020202020204" pitchFamily="34" charset="0"/>
                <a:ea typeface="Times New Roman" panose="02020603050405020304" pitchFamily="18" charset="0"/>
                <a:cs typeface="Arial" panose="020B0604020202020204" pitchFamily="34" charset="0"/>
              </a:rPr>
              <a:t>I</a:t>
            </a:r>
            <a:r>
              <a:rPr lang="en-GB" sz="2600" spc="-25" dirty="0" err="1" smtClean="0">
                <a:latin typeface="Arial" panose="020B0604020202020204" pitchFamily="34" charset="0"/>
                <a:ea typeface="Times New Roman" panose="02020603050405020304" pitchFamily="18" charset="0"/>
                <a:cs typeface="Arial" panose="020B0604020202020204" pitchFamily="34" charset="0"/>
              </a:rPr>
              <a:t>nform</a:t>
            </a:r>
            <a:r>
              <a:rPr lang="en-GB" sz="2600" spc="-25" dirty="0" smtClean="0">
                <a:latin typeface="Arial" panose="020B0604020202020204" pitchFamily="34" charset="0"/>
                <a:ea typeface="Times New Roman" panose="02020603050405020304" pitchFamily="18" charset="0"/>
                <a:cs typeface="Arial" panose="020B0604020202020204" pitchFamily="34" charset="0"/>
              </a:rPr>
              <a:t> </a:t>
            </a:r>
            <a:r>
              <a:rPr lang="en-GB" sz="2600" spc="-25" dirty="0">
                <a:latin typeface="Arial" panose="020B0604020202020204" pitchFamily="34" charset="0"/>
                <a:ea typeface="Times New Roman" panose="02020603050405020304" pitchFamily="18" charset="0"/>
                <a:cs typeface="Arial" panose="020B0604020202020204" pitchFamily="34" charset="0"/>
              </a:rPr>
              <a:t>their superior about a suspicious implementation.</a:t>
            </a:r>
            <a:endParaRPr lang="tr-TR" sz="2600" spc="-25" dirty="0">
              <a:latin typeface="Arial" panose="020B0604020202020204" pitchFamily="34" charset="0"/>
              <a:ea typeface="Times New Roman" panose="02020603050405020304" pitchFamily="18" charset="0"/>
              <a:cs typeface="Arial" panose="020B0604020202020204" pitchFamily="34" charset="0"/>
            </a:endParaRPr>
          </a:p>
          <a:p>
            <a:pPr marL="900430" algn="just">
              <a:lnSpc>
                <a:spcPct val="150000"/>
              </a:lnSpc>
              <a:spcBef>
                <a:spcPts val="400"/>
              </a:spcBef>
              <a:spcAft>
                <a:spcPts val="400"/>
              </a:spcAft>
            </a:pPr>
            <a:r>
              <a:rPr lang="en-GB" sz="2600" spc="-25" dirty="0">
                <a:latin typeface="Arial" panose="020B0604020202020204" pitchFamily="34" charset="0"/>
                <a:ea typeface="Times New Roman" panose="02020603050405020304" pitchFamily="18" charset="0"/>
                <a:cs typeface="Arial" panose="020B0604020202020204" pitchFamily="34" charset="0"/>
              </a:rPr>
              <a:t>The staff shall document their report on conflict of interests in a written memo to the EUID. </a:t>
            </a:r>
            <a:endParaRPr lang="tr-TR" sz="2600" spc="-25" dirty="0" smtClean="0">
              <a:latin typeface="Arial" panose="020B0604020202020204" pitchFamily="34" charset="0"/>
              <a:ea typeface="Times New Roman" panose="02020603050405020304" pitchFamily="18" charset="0"/>
              <a:cs typeface="Arial" panose="020B0604020202020204" pitchFamily="34" charset="0"/>
            </a:endParaRPr>
          </a:p>
          <a:p>
            <a:pPr marL="900430" algn="just">
              <a:lnSpc>
                <a:spcPct val="150000"/>
              </a:lnSpc>
              <a:spcBef>
                <a:spcPts val="400"/>
              </a:spcBef>
              <a:spcAft>
                <a:spcPts val="400"/>
              </a:spcAft>
            </a:pPr>
            <a:r>
              <a:rPr lang="en-GB" sz="2600" spc="-25" dirty="0" smtClean="0">
                <a:latin typeface="Arial" panose="020B0604020202020204" pitchFamily="34" charset="0"/>
                <a:ea typeface="Times New Roman" panose="02020603050405020304" pitchFamily="18" charset="0"/>
                <a:cs typeface="Arial" panose="020B0604020202020204" pitchFamily="34" charset="0"/>
              </a:rPr>
              <a:t>After </a:t>
            </a:r>
            <a:r>
              <a:rPr lang="en-GB" sz="2600" spc="-25" dirty="0">
                <a:latin typeface="Arial" panose="020B0604020202020204" pitchFamily="34" charset="0"/>
                <a:ea typeface="Times New Roman" panose="02020603050405020304" pitchFamily="18" charset="0"/>
                <a:cs typeface="Arial" panose="020B0604020202020204" pitchFamily="34" charset="0"/>
              </a:rPr>
              <a:t>the staff reports the situation to his/her superior, relevant superior assess the existing situation and decides whether a potential or an actual conflict of interest may arise. </a:t>
            </a:r>
            <a:endParaRPr lang="tr-TR" sz="2600" spc="-25" dirty="0" smtClean="0">
              <a:latin typeface="Arial" panose="020B0604020202020204" pitchFamily="34" charset="0"/>
              <a:ea typeface="Times New Roman" panose="02020603050405020304" pitchFamily="18" charset="0"/>
              <a:cs typeface="Arial" panose="020B0604020202020204" pitchFamily="34" charset="0"/>
            </a:endParaRPr>
          </a:p>
          <a:p>
            <a:pPr marL="900430" algn="just">
              <a:lnSpc>
                <a:spcPct val="150000"/>
              </a:lnSpc>
              <a:spcBef>
                <a:spcPts val="400"/>
              </a:spcBef>
              <a:spcAft>
                <a:spcPts val="400"/>
              </a:spcAft>
            </a:pPr>
            <a:r>
              <a:rPr lang="en-GB" sz="2600" spc="-25" dirty="0" smtClean="0">
                <a:latin typeface="Arial" panose="020B0604020202020204" pitchFamily="34" charset="0"/>
                <a:ea typeface="Times New Roman" panose="02020603050405020304" pitchFamily="18" charset="0"/>
                <a:cs typeface="Arial" panose="020B0604020202020204" pitchFamily="34" charset="0"/>
              </a:rPr>
              <a:t>In </a:t>
            </a:r>
            <a:r>
              <a:rPr lang="en-GB" sz="2600" spc="-25" dirty="0">
                <a:latin typeface="Arial" panose="020B0604020202020204" pitchFamily="34" charset="0"/>
                <a:ea typeface="Times New Roman" panose="02020603050405020304" pitchFamily="18" charset="0"/>
                <a:cs typeface="Arial" panose="020B0604020202020204" pitchFamily="34" charset="0"/>
              </a:rPr>
              <a:t>such a conflict he/she designates another staff to disclose the conflict of interest.</a:t>
            </a:r>
            <a:endParaRPr lang="tr-TR" sz="2600" spc="-25" dirty="0">
              <a:latin typeface="Arial" panose="020B0604020202020204" pitchFamily="34" charset="0"/>
              <a:ea typeface="Times New Roman" panose="02020603050405020304" pitchFamily="18" charset="0"/>
              <a:cs typeface="Arial" panose="020B0604020202020204" pitchFamily="34" charset="0"/>
            </a:endParaRPr>
          </a:p>
          <a:p>
            <a:endParaRPr lang="tr-TR"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7</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7"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Tree>
    <p:extLst>
      <p:ext uri="{BB962C8B-B14F-4D97-AF65-F5344CB8AC3E}">
        <p14:creationId xmlns:p14="http://schemas.microsoft.com/office/powerpoint/2010/main" val="3713701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latin typeface="Arial" panose="020B0604020202020204" pitchFamily="34" charset="0"/>
                <a:cs typeface="Arial" panose="020B0604020202020204" pitchFamily="34" charset="0"/>
              </a:rPr>
              <a:t>INTERNAL CONTROL SYSTEM</a:t>
            </a:r>
            <a:endParaRPr lang="tr-TR" sz="3200" dirty="0"/>
          </a:p>
        </p:txBody>
      </p:sp>
      <p:sp>
        <p:nvSpPr>
          <p:cNvPr id="3" name="İçerik Yer Tutucusu 2"/>
          <p:cNvSpPr>
            <a:spLocks noGrp="1"/>
          </p:cNvSpPr>
          <p:nvPr>
            <p:ph idx="1"/>
          </p:nvPr>
        </p:nvSpPr>
        <p:spPr/>
        <p:txBody>
          <a:bodyPr/>
          <a:lstStyle/>
          <a:p>
            <a:pPr marL="0" indent="0" algn="ctr">
              <a:buNone/>
            </a:pPr>
            <a:r>
              <a:rPr lang="en-US" dirty="0" smtClean="0">
                <a:latin typeface="Arial" panose="020B0604020202020204" pitchFamily="34" charset="0"/>
                <a:cs typeface="Arial" panose="020B0604020202020204" pitchFamily="34" charset="0"/>
              </a:rPr>
              <a:t>To protect the financial interests of the Union; </a:t>
            </a:r>
          </a:p>
          <a:p>
            <a:pPr marL="0" indent="0" algn="ctr">
              <a:buNone/>
            </a:pPr>
            <a:r>
              <a:rPr lang="en-US" dirty="0" smtClean="0">
                <a:solidFill>
                  <a:srgbClr val="FF0000"/>
                </a:solidFill>
                <a:latin typeface="Arial" panose="020B0604020202020204" pitchFamily="34" charset="0"/>
                <a:cs typeface="Arial" panose="020B0604020202020204" pitchFamily="34" charset="0"/>
              </a:rPr>
              <a:t>Operating Structure shall set up and ensure functioning of an effective and efficient </a:t>
            </a:r>
            <a:r>
              <a:rPr lang="en-US" u="sng" dirty="0" smtClean="0">
                <a:solidFill>
                  <a:srgbClr val="FF0000"/>
                </a:solidFill>
                <a:latin typeface="Arial" panose="020B0604020202020204" pitchFamily="34" charset="0"/>
                <a:cs typeface="Arial" panose="020B0604020202020204" pitchFamily="34" charset="0"/>
              </a:rPr>
              <a:t>internal control system</a:t>
            </a:r>
            <a:endParaRPr lang="tr-TR" u="sng" dirty="0" smtClean="0">
              <a:solidFill>
                <a:srgbClr val="FF0000"/>
              </a:solidFill>
              <a:latin typeface="Arial" panose="020B0604020202020204" pitchFamily="34" charset="0"/>
              <a:cs typeface="Arial" panose="020B0604020202020204" pitchFamily="34" charset="0"/>
            </a:endParaRPr>
          </a:p>
          <a:p>
            <a:pPr marL="0" indent="0" algn="ctr">
              <a:buNone/>
            </a:pPr>
            <a:endParaRPr lang="en-US" u="sng" dirty="0" smtClean="0">
              <a:solidFill>
                <a:srgbClr val="FF0000"/>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smtClean="0"/>
              <a:t>To obtain and maintain the </a:t>
            </a:r>
            <a:r>
              <a:rPr lang="en-US" u="sng" dirty="0" smtClean="0">
                <a:solidFill>
                  <a:srgbClr val="C00000"/>
                </a:solidFill>
              </a:rPr>
              <a:t>entrustment of budget implementation tasks </a:t>
            </a:r>
            <a:r>
              <a:rPr lang="en-US" dirty="0" smtClean="0"/>
              <a:t>from the EC under Indirect Management in the IPA II Transport </a:t>
            </a:r>
            <a:r>
              <a:rPr lang="en-US" dirty="0" err="1" smtClean="0"/>
              <a:t>Sectoral</a:t>
            </a:r>
            <a:r>
              <a:rPr lang="en-US" dirty="0" smtClean="0"/>
              <a:t> Operational </a:t>
            </a:r>
            <a:r>
              <a:rPr lang="en-US" dirty="0" err="1" smtClean="0"/>
              <a:t>Programme</a:t>
            </a:r>
            <a:r>
              <a:rPr lang="en-US" dirty="0" smtClean="0"/>
              <a:t> shall demonstrate effective system of internal control.</a:t>
            </a:r>
          </a:p>
          <a:p>
            <a:endParaRPr lang="tr-TR" dirty="0"/>
          </a:p>
        </p:txBody>
      </p:sp>
      <p:sp>
        <p:nvSpPr>
          <p:cNvPr id="4" name="Slayt Numarası Yer Tutucusu 3"/>
          <p:cNvSpPr>
            <a:spLocks noGrp="1"/>
          </p:cNvSpPr>
          <p:nvPr>
            <p:ph type="sldNum" sz="quarter" idx="12"/>
          </p:nvPr>
        </p:nvSpPr>
        <p:spPr/>
        <p:txBody>
          <a:bodyPr/>
          <a:lstStyle/>
          <a:p>
            <a:fld id="{2FF48200-D8EE-4988-9FAD-F57B29FA0C2A}" type="slidenum">
              <a:rPr lang="tr-TR" smtClean="0"/>
              <a:t>8</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7"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spTree>
    <p:extLst>
      <p:ext uri="{BB962C8B-B14F-4D97-AF65-F5344CB8AC3E}">
        <p14:creationId xmlns:p14="http://schemas.microsoft.com/office/powerpoint/2010/main" val="1699874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latin typeface="Arial" panose="020B0604020202020204" pitchFamily="34" charset="0"/>
                <a:cs typeface="Arial" panose="020B0604020202020204" pitchFamily="34" charset="0"/>
              </a:rPr>
              <a:t>INTERNAL CONTROL SYSTEM</a:t>
            </a:r>
            <a:endParaRPr lang="tr-TR" sz="32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buNone/>
            </a:pPr>
            <a:r>
              <a:rPr lang="tr-TR" u="sng" dirty="0" err="1" smtClean="0">
                <a:solidFill>
                  <a:srgbClr val="FF0000"/>
                </a:solidFill>
              </a:rPr>
              <a:t>Areas</a:t>
            </a:r>
            <a:r>
              <a:rPr lang="tr-TR" u="sng" dirty="0" smtClean="0">
                <a:solidFill>
                  <a:srgbClr val="FF0000"/>
                </a:solidFill>
              </a:rPr>
              <a:t> </a:t>
            </a:r>
            <a:r>
              <a:rPr lang="tr-TR" u="sng" dirty="0" err="1" smtClean="0">
                <a:solidFill>
                  <a:srgbClr val="FF0000"/>
                </a:solidFill>
              </a:rPr>
              <a:t>and</a:t>
            </a:r>
            <a:r>
              <a:rPr lang="tr-TR" u="sng" dirty="0" smtClean="0">
                <a:solidFill>
                  <a:srgbClr val="FF0000"/>
                </a:solidFill>
              </a:rPr>
              <a:t> </a:t>
            </a:r>
            <a:r>
              <a:rPr lang="tr-TR" u="sng" dirty="0" err="1" smtClean="0">
                <a:solidFill>
                  <a:srgbClr val="FF0000"/>
                </a:solidFill>
              </a:rPr>
              <a:t>Related</a:t>
            </a:r>
            <a:r>
              <a:rPr lang="tr-TR" u="sng" dirty="0" smtClean="0">
                <a:solidFill>
                  <a:srgbClr val="FF0000"/>
                </a:solidFill>
              </a:rPr>
              <a:t> </a:t>
            </a:r>
            <a:r>
              <a:rPr lang="tr-TR" u="sng" dirty="0" err="1" smtClean="0">
                <a:solidFill>
                  <a:srgbClr val="FF0000"/>
                </a:solidFill>
              </a:rPr>
              <a:t>Requirements</a:t>
            </a:r>
            <a:endParaRPr lang="tr-TR" u="sng" dirty="0" smtClean="0">
              <a:solidFill>
                <a:srgbClr val="FF0000"/>
              </a:solidFill>
            </a:endParaRPr>
          </a:p>
          <a:p>
            <a:pPr marL="0" indent="0">
              <a:buNone/>
            </a:pPr>
            <a:endParaRPr lang="tr-TR" u="sng" dirty="0">
              <a:solidFill>
                <a:srgbClr val="FF0000"/>
              </a:solidFill>
            </a:endParaRPr>
          </a:p>
        </p:txBody>
      </p:sp>
      <p:sp>
        <p:nvSpPr>
          <p:cNvPr id="4" name="Slayt Numarası Yer Tutucusu 3"/>
          <p:cNvSpPr>
            <a:spLocks noGrp="1"/>
          </p:cNvSpPr>
          <p:nvPr>
            <p:ph type="sldNum" sz="quarter" idx="12"/>
          </p:nvPr>
        </p:nvSpPr>
        <p:spPr/>
        <p:txBody>
          <a:bodyPr/>
          <a:lstStyle/>
          <a:p>
            <a:fld id="{2FF48200-D8EE-4988-9FAD-F57B29FA0C2A}" type="slidenum">
              <a:rPr lang="tr-TR" smtClean="0"/>
              <a:t>9</a:t>
            </a:fld>
            <a:endParaRPr lang="tr-TR"/>
          </a:p>
        </p:txBody>
      </p:sp>
      <p:sp>
        <p:nvSpPr>
          <p:cNvPr id="5" name="Veri Yer Tutucusu 4"/>
          <p:cNvSpPr>
            <a:spLocks noGrp="1"/>
          </p:cNvSpPr>
          <p:nvPr>
            <p:ph type="dt" sz="half" idx="2"/>
          </p:nvPr>
        </p:nvSpPr>
        <p:spPr/>
        <p:txBody>
          <a:bodyPr/>
          <a:lstStyle/>
          <a:p>
            <a:fld id="{5AC3A359-E6D6-4EF5-AF70-D80B550D1BC7}" type="datetime1">
              <a:rPr lang="tr-TR" smtClean="0"/>
              <a:t>26.03.2019</a:t>
            </a:fld>
            <a:endParaRPr lang="tr-TR" dirty="0"/>
          </a:p>
        </p:txBody>
      </p:sp>
      <p:sp>
        <p:nvSpPr>
          <p:cNvPr id="12" name="Altbilgi Yer Tutucusu 5"/>
          <p:cNvSpPr>
            <a:spLocks noGrp="1"/>
          </p:cNvSpPr>
          <p:nvPr>
            <p:ph type="ftr" sz="quarter" idx="3"/>
          </p:nvPr>
        </p:nvSpPr>
        <p:spPr>
          <a:xfrm>
            <a:off x="4038600" y="6356350"/>
            <a:ext cx="4114800" cy="365125"/>
          </a:xfrm>
        </p:spPr>
        <p:txBody>
          <a:bodyPr/>
          <a:lstStyle/>
          <a:p>
            <a:r>
              <a:rPr lang="tr-TR" dirty="0" err="1" smtClean="0"/>
              <a:t>Ministry</a:t>
            </a:r>
            <a:r>
              <a:rPr lang="tr-TR" dirty="0" smtClean="0"/>
              <a:t> of Transport </a:t>
            </a:r>
            <a:r>
              <a:rPr lang="tr-TR" dirty="0" err="1" smtClean="0"/>
              <a:t>and</a:t>
            </a:r>
            <a:r>
              <a:rPr lang="tr-TR" dirty="0" smtClean="0"/>
              <a:t> </a:t>
            </a:r>
            <a:r>
              <a:rPr lang="tr-TR" dirty="0" err="1" smtClean="0"/>
              <a:t>Infrastructure</a:t>
            </a:r>
            <a:endParaRPr lang="tr-TR" dirty="0"/>
          </a:p>
        </p:txBody>
      </p:sp>
      <p:pic>
        <p:nvPicPr>
          <p:cNvPr id="13" name="Resim 12"/>
          <p:cNvPicPr>
            <a:picLocks noChangeAspect="1"/>
          </p:cNvPicPr>
          <p:nvPr/>
        </p:nvPicPr>
        <p:blipFill>
          <a:blip r:embed="rId2"/>
          <a:stretch>
            <a:fillRect/>
          </a:stretch>
        </p:blipFill>
        <p:spPr>
          <a:xfrm>
            <a:off x="602914" y="2186588"/>
            <a:ext cx="3213771" cy="3213771"/>
          </a:xfrm>
          <a:prstGeom prst="rect">
            <a:avLst/>
          </a:prstGeom>
        </p:spPr>
      </p:pic>
      <p:sp>
        <p:nvSpPr>
          <p:cNvPr id="14" name="Dikdörtgen 13"/>
          <p:cNvSpPr/>
          <p:nvPr/>
        </p:nvSpPr>
        <p:spPr>
          <a:xfrm>
            <a:off x="4585252" y="2409339"/>
            <a:ext cx="6563139" cy="242117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lvl="0" indent="-342900" algn="just">
              <a:lnSpc>
                <a:spcPct val="115000"/>
              </a:lnSpc>
              <a:spcAft>
                <a:spcPts val="400"/>
              </a:spcAft>
              <a:buFont typeface="Times New Roman" panose="02020603050405020304" pitchFamily="18" charset="0"/>
              <a:buChar char="-"/>
              <a:tabLst>
                <a:tab pos="1943100" algn="l"/>
                <a:tab pos="449580" algn="l"/>
              </a:tabLst>
            </a:pPr>
            <a:r>
              <a:rPr lang="en-GB" sz="2400" spc="-25" dirty="0">
                <a:latin typeface="Arial" panose="020B0604020202020204" pitchFamily="34" charset="0"/>
                <a:ea typeface="Times New Roman" panose="02020603050405020304" pitchFamily="18" charset="0"/>
                <a:cs typeface="Arial" panose="020B0604020202020204" pitchFamily="34" charset="0"/>
              </a:rPr>
              <a:t>Control Environment, </a:t>
            </a:r>
            <a:endParaRPr lang="tr-TR" sz="2400" spc="-25"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400"/>
              </a:spcAft>
              <a:buFont typeface="Times New Roman" panose="02020603050405020304" pitchFamily="18" charset="0"/>
              <a:buChar char="-"/>
              <a:tabLst>
                <a:tab pos="1943100" algn="l"/>
                <a:tab pos="449580" algn="l"/>
              </a:tabLst>
            </a:pPr>
            <a:r>
              <a:rPr lang="en-GB" sz="2400" spc="-25" dirty="0">
                <a:latin typeface="Arial" panose="020B0604020202020204" pitchFamily="34" charset="0"/>
                <a:ea typeface="Times New Roman" panose="02020603050405020304" pitchFamily="18" charset="0"/>
                <a:cs typeface="Arial" panose="020B0604020202020204" pitchFamily="34" charset="0"/>
              </a:rPr>
              <a:t>Risk Management, </a:t>
            </a:r>
            <a:endParaRPr lang="tr-TR" sz="2400" spc="-25"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400"/>
              </a:spcAft>
              <a:buFont typeface="Times New Roman" panose="02020603050405020304" pitchFamily="18" charset="0"/>
              <a:buChar char="-"/>
              <a:tabLst>
                <a:tab pos="1943100" algn="l"/>
                <a:tab pos="449580" algn="l"/>
              </a:tabLst>
            </a:pPr>
            <a:r>
              <a:rPr lang="en-GB" sz="2400" spc="-25" dirty="0">
                <a:latin typeface="Arial" panose="020B0604020202020204" pitchFamily="34" charset="0"/>
                <a:ea typeface="Times New Roman" panose="02020603050405020304" pitchFamily="18" charset="0"/>
                <a:cs typeface="Arial" panose="020B0604020202020204" pitchFamily="34" charset="0"/>
              </a:rPr>
              <a:t>Control Activities, </a:t>
            </a:r>
            <a:endParaRPr lang="tr-TR" sz="2400" spc="-25"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400"/>
              </a:spcAft>
              <a:buFont typeface="Times New Roman" panose="02020603050405020304" pitchFamily="18" charset="0"/>
              <a:buChar char="-"/>
              <a:tabLst>
                <a:tab pos="1943100" algn="l"/>
                <a:tab pos="449580" algn="l"/>
              </a:tabLst>
            </a:pPr>
            <a:r>
              <a:rPr lang="en-GB" sz="2400" spc="-25" dirty="0">
                <a:latin typeface="Arial" panose="020B0604020202020204" pitchFamily="34" charset="0"/>
                <a:ea typeface="Times New Roman" panose="02020603050405020304" pitchFamily="18" charset="0"/>
                <a:cs typeface="Arial" panose="020B0604020202020204" pitchFamily="34" charset="0"/>
              </a:rPr>
              <a:t>Information and Communication, </a:t>
            </a:r>
            <a:endParaRPr lang="tr-TR" sz="2400" spc="-25"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400"/>
              </a:spcAft>
              <a:buFont typeface="Times New Roman" panose="02020603050405020304" pitchFamily="18" charset="0"/>
              <a:buChar char="-"/>
              <a:tabLst>
                <a:tab pos="1943100" algn="l"/>
                <a:tab pos="449580" algn="l"/>
              </a:tabLst>
            </a:pPr>
            <a:r>
              <a:rPr lang="en-GB" sz="2400" spc="-25" dirty="0">
                <a:latin typeface="Arial" panose="020B0604020202020204" pitchFamily="34" charset="0"/>
                <a:ea typeface="Times New Roman" panose="02020603050405020304" pitchFamily="18" charset="0"/>
                <a:cs typeface="Arial" panose="020B0604020202020204" pitchFamily="34" charset="0"/>
              </a:rPr>
              <a:t>Monitoring of Internal Control Framework. </a:t>
            </a:r>
            <a:endParaRPr lang="tr-TR" sz="2400" spc="-25"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76020966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TM03457496[[fn=Paralaks]]</Template>
  <TotalTime>4971</TotalTime>
  <Words>2450</Words>
  <Application>Microsoft Office PowerPoint</Application>
  <PresentationFormat>Geniş ekran</PresentationFormat>
  <Paragraphs>321</Paragraphs>
  <Slides>32</Slides>
  <Notes>6</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32</vt:i4>
      </vt:variant>
    </vt:vector>
  </HeadingPairs>
  <TitlesOfParts>
    <vt:vector size="40" baseType="lpstr">
      <vt:lpstr>Arial</vt:lpstr>
      <vt:lpstr>Arial Black</vt:lpstr>
      <vt:lpstr>Calibri</vt:lpstr>
      <vt:lpstr>Cambria</vt:lpstr>
      <vt:lpstr>Garamond</vt:lpstr>
      <vt:lpstr>Times New Roman</vt:lpstr>
      <vt:lpstr>Wingdings</vt:lpstr>
      <vt:lpstr>Office Teması</vt:lpstr>
      <vt:lpstr>PowerPoint Sunusu</vt:lpstr>
      <vt:lpstr>PowerPoint Sunusu</vt:lpstr>
      <vt:lpstr> Mission </vt:lpstr>
      <vt:lpstr> Objectives and Values </vt:lpstr>
      <vt:lpstr> Ethics and Integrity </vt:lpstr>
      <vt:lpstr>Conflict of Interest</vt:lpstr>
      <vt:lpstr> In case of any Conflict of Interest </vt:lpstr>
      <vt:lpstr>INTERNAL CONTROL SYSTEM</vt:lpstr>
      <vt:lpstr>INTERNAL CONTROL SYSTEM</vt:lpstr>
      <vt:lpstr>CONTROL ENVIRONMENT</vt:lpstr>
      <vt:lpstr>CONTROL ENVIRONMENT</vt:lpstr>
      <vt:lpstr>Control Activities</vt:lpstr>
      <vt:lpstr>Control Activities</vt:lpstr>
      <vt:lpstr>Application of Control-QUALITY ASSURANCE</vt:lpstr>
      <vt:lpstr>Application of Control-QUALITY ASSURANCE</vt:lpstr>
      <vt:lpstr>  RISK MANAGEMENT  </vt:lpstr>
      <vt:lpstr>RISK MANAGEMENT  </vt:lpstr>
      <vt:lpstr>INFORMATION AND COMMUNICATION</vt:lpstr>
      <vt:lpstr>MONITORING</vt:lpstr>
      <vt:lpstr>REGULAR REVIEW </vt:lpstr>
      <vt:lpstr>AUDIT</vt:lpstr>
      <vt:lpstr>INTERNAL AUDIT</vt:lpstr>
      <vt:lpstr>EXTERNAL AUDIT-European Commission </vt:lpstr>
      <vt:lpstr>EXTERNAL AUDIT-Audit Authority </vt:lpstr>
      <vt:lpstr>EXTERNAL AUDIT-Sayıştay </vt:lpstr>
      <vt:lpstr>AUDIT TRAIL</vt:lpstr>
      <vt:lpstr> Draft Audıt Report   </vt:lpstr>
      <vt:lpstr> Final Audit Report  </vt:lpstr>
      <vt:lpstr> Follow–Up of Audit Recommendations </vt:lpstr>
      <vt:lpstr>Example for Finding of Audit Authority</vt:lpstr>
      <vt:lpstr>Example for Action Plan</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Eroglu</dc:creator>
  <cp:lastModifiedBy>Ozlem Aydogdu</cp:lastModifiedBy>
  <cp:revision>457</cp:revision>
  <cp:lastPrinted>2018-10-02T09:26:28Z</cp:lastPrinted>
  <dcterms:created xsi:type="dcterms:W3CDTF">2018-04-27T12:37:51Z</dcterms:created>
  <dcterms:modified xsi:type="dcterms:W3CDTF">2019-03-26T06:28:44Z</dcterms:modified>
</cp:coreProperties>
</file>