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0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25" r:id="rId3"/>
    <p:sldId id="257" r:id="rId4"/>
    <p:sldId id="290" r:id="rId5"/>
    <p:sldId id="306" r:id="rId6"/>
    <p:sldId id="307" r:id="rId7"/>
    <p:sldId id="310" r:id="rId8"/>
    <p:sldId id="308" r:id="rId9"/>
    <p:sldId id="299" r:id="rId10"/>
    <p:sldId id="270" r:id="rId11"/>
    <p:sldId id="301" r:id="rId12"/>
    <p:sldId id="274" r:id="rId13"/>
    <p:sldId id="276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3" r:id="rId26"/>
    <p:sldId id="324" r:id="rId27"/>
    <p:sldId id="260" r:id="rId28"/>
  </p:sldIdLst>
  <p:sldSz cx="9144000" cy="6858000" type="screen4x3"/>
  <p:notesSz cx="6797675" cy="9926638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5"/>
    <p:restoredTop sz="84201" autoAdjust="0"/>
  </p:normalViewPr>
  <p:slideViewPr>
    <p:cSldViewPr>
      <p:cViewPr varScale="1">
        <p:scale>
          <a:sx n="63" d="100"/>
          <a:sy n="63" d="100"/>
        </p:scale>
        <p:origin x="17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32BA9-D165-46E0-8BEA-40E716D1CA2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EEAF1FD-CEAA-4B28-B52C-B279A3A3704C}">
      <dgm:prSet phldrT="[Metin]" custT="1"/>
      <dgm:spPr/>
      <dgm:t>
        <a:bodyPr/>
        <a:lstStyle/>
        <a:p>
          <a:r>
            <a:rPr lang="tr-TR" sz="2400" b="1" dirty="0" smtClean="0">
              <a:latin typeface="Arial" panose="020B0604020202020204" pitchFamily="34" charset="0"/>
              <a:cs typeface="Arial" panose="020B0604020202020204" pitchFamily="34" charset="0"/>
            </a:rPr>
            <a:t>Kanunlar</a:t>
          </a:r>
          <a:endParaRPr lang="tr-TR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F0E0CC-7FDC-43FA-A4BB-C69A855BDB61}" type="parTrans" cxnId="{F35B2188-E37E-4373-93C4-A82F0477EF6E}">
      <dgm:prSet/>
      <dgm:spPr/>
      <dgm:t>
        <a:bodyPr/>
        <a:lstStyle/>
        <a:p>
          <a:endParaRPr lang="tr-TR"/>
        </a:p>
      </dgm:t>
    </dgm:pt>
    <dgm:pt modelId="{9057BE8E-7C86-4973-B0AF-7740E03BE532}" type="sibTrans" cxnId="{F35B2188-E37E-4373-93C4-A82F0477EF6E}">
      <dgm:prSet/>
      <dgm:spPr/>
      <dgm:t>
        <a:bodyPr/>
        <a:lstStyle/>
        <a:p>
          <a:endParaRPr lang="tr-TR"/>
        </a:p>
      </dgm:t>
    </dgm:pt>
    <dgm:pt modelId="{8CAB15D0-AD41-4C93-A095-A9CF7821F578}">
      <dgm:prSet phldrT="[Metin]" custT="1"/>
      <dgm:spPr/>
      <dgm:t>
        <a:bodyPr/>
        <a:lstStyle/>
        <a:p>
          <a:r>
            <a:rPr lang="tr-TR" sz="2400" b="1" dirty="0" smtClean="0">
              <a:latin typeface="Arial" panose="020B0604020202020204" pitchFamily="34" charset="0"/>
              <a:cs typeface="Arial" panose="020B0604020202020204" pitchFamily="34" charset="0"/>
            </a:rPr>
            <a:t>Tüzükler</a:t>
          </a:r>
          <a:endParaRPr lang="tr-TR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029983-361F-4F54-939C-C1E413289C5C}" type="parTrans" cxnId="{8E673E0B-9571-46C7-99DA-17715CFDDE2F}">
      <dgm:prSet/>
      <dgm:spPr/>
      <dgm:t>
        <a:bodyPr/>
        <a:lstStyle/>
        <a:p>
          <a:endParaRPr lang="tr-TR"/>
        </a:p>
      </dgm:t>
    </dgm:pt>
    <dgm:pt modelId="{D7A485DA-295E-47B7-80CF-63D4C40114DC}" type="sibTrans" cxnId="{8E673E0B-9571-46C7-99DA-17715CFDDE2F}">
      <dgm:prSet/>
      <dgm:spPr/>
      <dgm:t>
        <a:bodyPr/>
        <a:lstStyle/>
        <a:p>
          <a:endParaRPr lang="tr-TR"/>
        </a:p>
      </dgm:t>
    </dgm:pt>
    <dgm:pt modelId="{C51F63DB-3663-48BA-A699-54B67762C105}">
      <dgm:prSet phldrT="[Metin]" custT="1"/>
      <dgm:spPr/>
      <dgm:t>
        <a:bodyPr/>
        <a:lstStyle/>
        <a:p>
          <a:r>
            <a:rPr lang="tr-TR" sz="2400" b="1" dirty="0" smtClean="0">
              <a:latin typeface="Arial" panose="020B0604020202020204" pitchFamily="34" charset="0"/>
              <a:cs typeface="Arial" panose="020B0604020202020204" pitchFamily="34" charset="0"/>
            </a:rPr>
            <a:t>Yönetmelikler</a:t>
          </a:r>
          <a:endParaRPr lang="tr-TR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927BBD-1951-48BE-B724-EC2A7E2DBD95}" type="parTrans" cxnId="{469083AC-E339-4581-9F19-971DA144A6A6}">
      <dgm:prSet/>
      <dgm:spPr/>
      <dgm:t>
        <a:bodyPr/>
        <a:lstStyle/>
        <a:p>
          <a:endParaRPr lang="tr-TR"/>
        </a:p>
      </dgm:t>
    </dgm:pt>
    <dgm:pt modelId="{5135C533-864C-4D04-917E-54356811B807}" type="sibTrans" cxnId="{469083AC-E339-4581-9F19-971DA144A6A6}">
      <dgm:prSet/>
      <dgm:spPr/>
      <dgm:t>
        <a:bodyPr/>
        <a:lstStyle/>
        <a:p>
          <a:endParaRPr lang="tr-TR"/>
        </a:p>
      </dgm:t>
    </dgm:pt>
    <dgm:pt modelId="{FCC21505-1FF0-4A21-AF6D-EE719933118C}">
      <dgm:prSet phldrT="[Metin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tr-TR" sz="28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İş Güvenliği Mevzuatı</a:t>
          </a:r>
          <a:endParaRPr lang="tr-TR" sz="2800" b="1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87F799-7D60-4A99-BC00-B94866FBCC1F}" type="sibTrans" cxnId="{426F56EA-46B7-4134-A854-03E3866804B0}">
      <dgm:prSet/>
      <dgm:spPr/>
      <dgm:t>
        <a:bodyPr/>
        <a:lstStyle/>
        <a:p>
          <a:endParaRPr lang="tr-TR"/>
        </a:p>
      </dgm:t>
    </dgm:pt>
    <dgm:pt modelId="{D546E05E-93FB-4DCD-9654-2AC88BEE68C3}" type="parTrans" cxnId="{426F56EA-46B7-4134-A854-03E3866804B0}">
      <dgm:prSet/>
      <dgm:spPr/>
      <dgm:t>
        <a:bodyPr/>
        <a:lstStyle/>
        <a:p>
          <a:endParaRPr lang="tr-TR"/>
        </a:p>
      </dgm:t>
    </dgm:pt>
    <dgm:pt modelId="{0F56C7C8-337C-4E69-8ECC-6385B36D91FC}" type="pres">
      <dgm:prSet presAssocID="{B5832BA9-D165-46E0-8BEA-40E716D1CA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E1C83CA8-C252-4750-B92B-348215FE4C8A}" type="pres">
      <dgm:prSet presAssocID="{FCC21505-1FF0-4A21-AF6D-EE719933118C}" presName="hierRoot1" presStyleCnt="0"/>
      <dgm:spPr/>
    </dgm:pt>
    <dgm:pt modelId="{2FB1D2D3-A506-4188-B22F-D631FEB6F90B}" type="pres">
      <dgm:prSet presAssocID="{FCC21505-1FF0-4A21-AF6D-EE719933118C}" presName="composite" presStyleCnt="0"/>
      <dgm:spPr/>
    </dgm:pt>
    <dgm:pt modelId="{A2857B29-33B3-48E1-90AA-BCB8E45AD288}" type="pres">
      <dgm:prSet presAssocID="{FCC21505-1FF0-4A21-AF6D-EE719933118C}" presName="background" presStyleLbl="node0" presStyleIdx="0" presStyleCnt="1"/>
      <dgm:spPr/>
    </dgm:pt>
    <dgm:pt modelId="{BAF56406-C55F-4ACC-A51E-658476F97468}" type="pres">
      <dgm:prSet presAssocID="{FCC21505-1FF0-4A21-AF6D-EE719933118C}" presName="text" presStyleLbl="fgAcc0" presStyleIdx="0" presStyleCnt="1" custScaleX="210245" custScaleY="64575" custLinFactNeighborX="-13361" custLinFactNeighborY="-4330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8CEF88F-9195-4785-9E88-ED806628243D}" type="pres">
      <dgm:prSet presAssocID="{FCC21505-1FF0-4A21-AF6D-EE719933118C}" presName="hierChild2" presStyleCnt="0"/>
      <dgm:spPr/>
    </dgm:pt>
    <dgm:pt modelId="{B6161336-D85A-4FFD-A0A5-7B9A0271F48C}" type="pres">
      <dgm:prSet presAssocID="{C3F0E0CC-7FDC-43FA-A4BB-C69A855BDB61}" presName="Name10" presStyleLbl="parChTrans1D2" presStyleIdx="0" presStyleCnt="3"/>
      <dgm:spPr/>
      <dgm:t>
        <a:bodyPr/>
        <a:lstStyle/>
        <a:p>
          <a:endParaRPr lang="tr-TR"/>
        </a:p>
      </dgm:t>
    </dgm:pt>
    <dgm:pt modelId="{4241CC1D-CC5E-4B8B-A1EB-0AAA79DFF6F2}" type="pres">
      <dgm:prSet presAssocID="{9EEAF1FD-CEAA-4B28-B52C-B279A3A3704C}" presName="hierRoot2" presStyleCnt="0"/>
      <dgm:spPr/>
    </dgm:pt>
    <dgm:pt modelId="{EFF65F34-8AC8-49DB-8893-F15A6CE6F499}" type="pres">
      <dgm:prSet presAssocID="{9EEAF1FD-CEAA-4B28-B52C-B279A3A3704C}" presName="composite2" presStyleCnt="0"/>
      <dgm:spPr/>
    </dgm:pt>
    <dgm:pt modelId="{ED19196F-26D8-43A6-9390-4CF97C6618BB}" type="pres">
      <dgm:prSet presAssocID="{9EEAF1FD-CEAA-4B28-B52C-B279A3A3704C}" presName="background2" presStyleLbl="node2" presStyleIdx="0" presStyleCnt="3"/>
      <dgm:spPr>
        <a:solidFill>
          <a:schemeClr val="accent1">
            <a:hueOff val="0"/>
            <a:satOff val="0"/>
            <a:lumOff val="0"/>
          </a:schemeClr>
        </a:solidFill>
      </dgm:spPr>
    </dgm:pt>
    <dgm:pt modelId="{97C55E91-995C-4727-AC89-D498DFA326A6}" type="pres">
      <dgm:prSet presAssocID="{9EEAF1FD-CEAA-4B28-B52C-B279A3A3704C}" presName="text2" presStyleLbl="fgAcc2" presStyleIdx="0" presStyleCnt="3" custScaleX="114296" custLinFactNeighborX="5254" custLinFactNeighborY="129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BE3864B-1631-4138-8CAA-20C289A378B8}" type="pres">
      <dgm:prSet presAssocID="{9EEAF1FD-CEAA-4B28-B52C-B279A3A3704C}" presName="hierChild3" presStyleCnt="0"/>
      <dgm:spPr/>
    </dgm:pt>
    <dgm:pt modelId="{1A86DEA5-91A5-451D-97CD-47F9C7F2436A}" type="pres">
      <dgm:prSet presAssocID="{66029983-361F-4F54-939C-C1E413289C5C}" presName="Name10" presStyleLbl="parChTrans1D2" presStyleIdx="1" presStyleCnt="3"/>
      <dgm:spPr/>
      <dgm:t>
        <a:bodyPr/>
        <a:lstStyle/>
        <a:p>
          <a:endParaRPr lang="tr-TR"/>
        </a:p>
      </dgm:t>
    </dgm:pt>
    <dgm:pt modelId="{D9EA2231-7ADC-4264-8C1A-3C49C2A4B926}" type="pres">
      <dgm:prSet presAssocID="{8CAB15D0-AD41-4C93-A095-A9CF7821F578}" presName="hierRoot2" presStyleCnt="0"/>
      <dgm:spPr/>
    </dgm:pt>
    <dgm:pt modelId="{7BA62CD5-406C-42B4-AD57-0ADB6CF76897}" type="pres">
      <dgm:prSet presAssocID="{8CAB15D0-AD41-4C93-A095-A9CF7821F578}" presName="composite2" presStyleCnt="0"/>
      <dgm:spPr/>
    </dgm:pt>
    <dgm:pt modelId="{F0E9E02B-14A5-4B46-8A0B-98F1975AAB95}" type="pres">
      <dgm:prSet presAssocID="{8CAB15D0-AD41-4C93-A095-A9CF7821F578}" presName="background2" presStyleLbl="node2" presStyleIdx="1" presStyleCnt="3"/>
      <dgm:spPr/>
    </dgm:pt>
    <dgm:pt modelId="{1D37E57B-149A-44E6-970E-8C2004085D7B}" type="pres">
      <dgm:prSet presAssocID="{8CAB15D0-AD41-4C93-A095-A9CF7821F578}" presName="text2" presStyleLbl="fgAcc2" presStyleIdx="1" presStyleCnt="3" custScaleX="117015" custLinFactNeighborX="-4342" custLinFactNeighborY="667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46627C9-63E6-46C3-BC39-5694F66E028D}" type="pres">
      <dgm:prSet presAssocID="{8CAB15D0-AD41-4C93-A095-A9CF7821F578}" presName="hierChild3" presStyleCnt="0"/>
      <dgm:spPr/>
    </dgm:pt>
    <dgm:pt modelId="{0284A121-C563-4DFB-91EA-9147F485A5D8}" type="pres">
      <dgm:prSet presAssocID="{2E927BBD-1951-48BE-B724-EC2A7E2DBD95}" presName="Name10" presStyleLbl="parChTrans1D2" presStyleIdx="2" presStyleCnt="3"/>
      <dgm:spPr/>
      <dgm:t>
        <a:bodyPr/>
        <a:lstStyle/>
        <a:p>
          <a:endParaRPr lang="tr-TR"/>
        </a:p>
      </dgm:t>
    </dgm:pt>
    <dgm:pt modelId="{EA0EB027-F150-46CF-9ECC-457D45973CF2}" type="pres">
      <dgm:prSet presAssocID="{C51F63DB-3663-48BA-A699-54B67762C105}" presName="hierRoot2" presStyleCnt="0"/>
      <dgm:spPr/>
    </dgm:pt>
    <dgm:pt modelId="{024E3619-A57B-4A1A-90A9-26B21E01A537}" type="pres">
      <dgm:prSet presAssocID="{C51F63DB-3663-48BA-A699-54B67762C105}" presName="composite2" presStyleCnt="0"/>
      <dgm:spPr/>
    </dgm:pt>
    <dgm:pt modelId="{D9180B2D-265A-4D65-B7C1-3DA40D8667D1}" type="pres">
      <dgm:prSet presAssocID="{C51F63DB-3663-48BA-A699-54B67762C105}" presName="background2" presStyleLbl="node2" presStyleIdx="2" presStyleCnt="3"/>
      <dgm:spPr/>
    </dgm:pt>
    <dgm:pt modelId="{F7CC369B-6F95-42D3-A47D-63A15427EC45}" type="pres">
      <dgm:prSet presAssocID="{C51F63DB-3663-48BA-A699-54B67762C105}" presName="text2" presStyleLbl="fgAcc2" presStyleIdx="2" presStyleCnt="3" custScaleX="166292" custLinFactNeighborX="2248" custLinFactNeighborY="253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7F89B5D-B649-4FDE-948B-AF3067AE4797}" type="pres">
      <dgm:prSet presAssocID="{C51F63DB-3663-48BA-A699-54B67762C105}" presName="hierChild3" presStyleCnt="0"/>
      <dgm:spPr/>
    </dgm:pt>
  </dgm:ptLst>
  <dgm:cxnLst>
    <dgm:cxn modelId="{7F469FEE-0797-408A-A9C5-2B420E3B5622}" type="presOf" srcId="{C3F0E0CC-7FDC-43FA-A4BB-C69A855BDB61}" destId="{B6161336-D85A-4FFD-A0A5-7B9A0271F48C}" srcOrd="0" destOrd="0" presId="urn:microsoft.com/office/officeart/2005/8/layout/hierarchy1"/>
    <dgm:cxn modelId="{54E9E649-4991-4485-8AF3-31B08253FC40}" type="presOf" srcId="{B5832BA9-D165-46E0-8BEA-40E716D1CA2F}" destId="{0F56C7C8-337C-4E69-8ECC-6385B36D91FC}" srcOrd="0" destOrd="0" presId="urn:microsoft.com/office/officeart/2005/8/layout/hierarchy1"/>
    <dgm:cxn modelId="{7474738C-9BE5-4468-AF6F-5C15EDA3ED4F}" type="presOf" srcId="{66029983-361F-4F54-939C-C1E413289C5C}" destId="{1A86DEA5-91A5-451D-97CD-47F9C7F2436A}" srcOrd="0" destOrd="0" presId="urn:microsoft.com/office/officeart/2005/8/layout/hierarchy1"/>
    <dgm:cxn modelId="{469083AC-E339-4581-9F19-971DA144A6A6}" srcId="{FCC21505-1FF0-4A21-AF6D-EE719933118C}" destId="{C51F63DB-3663-48BA-A699-54B67762C105}" srcOrd="2" destOrd="0" parTransId="{2E927BBD-1951-48BE-B724-EC2A7E2DBD95}" sibTransId="{5135C533-864C-4D04-917E-54356811B807}"/>
    <dgm:cxn modelId="{426F56EA-46B7-4134-A854-03E3866804B0}" srcId="{B5832BA9-D165-46E0-8BEA-40E716D1CA2F}" destId="{FCC21505-1FF0-4A21-AF6D-EE719933118C}" srcOrd="0" destOrd="0" parTransId="{D546E05E-93FB-4DCD-9654-2AC88BEE68C3}" sibTransId="{1087F799-7D60-4A99-BC00-B94866FBCC1F}"/>
    <dgm:cxn modelId="{8E673E0B-9571-46C7-99DA-17715CFDDE2F}" srcId="{FCC21505-1FF0-4A21-AF6D-EE719933118C}" destId="{8CAB15D0-AD41-4C93-A095-A9CF7821F578}" srcOrd="1" destOrd="0" parTransId="{66029983-361F-4F54-939C-C1E413289C5C}" sibTransId="{D7A485DA-295E-47B7-80CF-63D4C40114DC}"/>
    <dgm:cxn modelId="{B2E362DE-5F1B-4DC8-BDCE-1CD0E607F357}" type="presOf" srcId="{C51F63DB-3663-48BA-A699-54B67762C105}" destId="{F7CC369B-6F95-42D3-A47D-63A15427EC45}" srcOrd="0" destOrd="0" presId="urn:microsoft.com/office/officeart/2005/8/layout/hierarchy1"/>
    <dgm:cxn modelId="{16141322-7729-4E81-AC70-931C01938345}" type="presOf" srcId="{9EEAF1FD-CEAA-4B28-B52C-B279A3A3704C}" destId="{97C55E91-995C-4727-AC89-D498DFA326A6}" srcOrd="0" destOrd="0" presId="urn:microsoft.com/office/officeart/2005/8/layout/hierarchy1"/>
    <dgm:cxn modelId="{286DFC77-17F8-479E-B1F4-25677571E380}" type="presOf" srcId="{FCC21505-1FF0-4A21-AF6D-EE719933118C}" destId="{BAF56406-C55F-4ACC-A51E-658476F97468}" srcOrd="0" destOrd="0" presId="urn:microsoft.com/office/officeart/2005/8/layout/hierarchy1"/>
    <dgm:cxn modelId="{CBCC3252-F048-4A57-990F-992231E90C3C}" type="presOf" srcId="{8CAB15D0-AD41-4C93-A095-A9CF7821F578}" destId="{1D37E57B-149A-44E6-970E-8C2004085D7B}" srcOrd="0" destOrd="0" presId="urn:microsoft.com/office/officeart/2005/8/layout/hierarchy1"/>
    <dgm:cxn modelId="{8395CDA8-8F85-4226-A9FF-F19B024D69FB}" type="presOf" srcId="{2E927BBD-1951-48BE-B724-EC2A7E2DBD95}" destId="{0284A121-C563-4DFB-91EA-9147F485A5D8}" srcOrd="0" destOrd="0" presId="urn:microsoft.com/office/officeart/2005/8/layout/hierarchy1"/>
    <dgm:cxn modelId="{F35B2188-E37E-4373-93C4-A82F0477EF6E}" srcId="{FCC21505-1FF0-4A21-AF6D-EE719933118C}" destId="{9EEAF1FD-CEAA-4B28-B52C-B279A3A3704C}" srcOrd="0" destOrd="0" parTransId="{C3F0E0CC-7FDC-43FA-A4BB-C69A855BDB61}" sibTransId="{9057BE8E-7C86-4973-B0AF-7740E03BE532}"/>
    <dgm:cxn modelId="{3A19B2D2-53E9-4715-A006-80309F79BAAB}" type="presParOf" srcId="{0F56C7C8-337C-4E69-8ECC-6385B36D91FC}" destId="{E1C83CA8-C252-4750-B92B-348215FE4C8A}" srcOrd="0" destOrd="0" presId="urn:microsoft.com/office/officeart/2005/8/layout/hierarchy1"/>
    <dgm:cxn modelId="{B23EF863-5AEB-4501-AA2C-0C9BE0DD19AF}" type="presParOf" srcId="{E1C83CA8-C252-4750-B92B-348215FE4C8A}" destId="{2FB1D2D3-A506-4188-B22F-D631FEB6F90B}" srcOrd="0" destOrd="0" presId="urn:microsoft.com/office/officeart/2005/8/layout/hierarchy1"/>
    <dgm:cxn modelId="{B06C033B-041F-4BEA-9F27-8D6C89CD7041}" type="presParOf" srcId="{2FB1D2D3-A506-4188-B22F-D631FEB6F90B}" destId="{A2857B29-33B3-48E1-90AA-BCB8E45AD288}" srcOrd="0" destOrd="0" presId="urn:microsoft.com/office/officeart/2005/8/layout/hierarchy1"/>
    <dgm:cxn modelId="{D20C7975-0ABE-4E47-AE25-DBD4DF4D89DF}" type="presParOf" srcId="{2FB1D2D3-A506-4188-B22F-D631FEB6F90B}" destId="{BAF56406-C55F-4ACC-A51E-658476F97468}" srcOrd="1" destOrd="0" presId="urn:microsoft.com/office/officeart/2005/8/layout/hierarchy1"/>
    <dgm:cxn modelId="{B8A7A3E4-3867-411E-868A-ED17A5C8CE4C}" type="presParOf" srcId="{E1C83CA8-C252-4750-B92B-348215FE4C8A}" destId="{B8CEF88F-9195-4785-9E88-ED806628243D}" srcOrd="1" destOrd="0" presId="urn:microsoft.com/office/officeart/2005/8/layout/hierarchy1"/>
    <dgm:cxn modelId="{8A1A432A-C500-489F-A9D4-456CAC68D4CB}" type="presParOf" srcId="{B8CEF88F-9195-4785-9E88-ED806628243D}" destId="{B6161336-D85A-4FFD-A0A5-7B9A0271F48C}" srcOrd="0" destOrd="0" presId="urn:microsoft.com/office/officeart/2005/8/layout/hierarchy1"/>
    <dgm:cxn modelId="{DF6F8691-909C-4AB0-8EB8-F259856D5139}" type="presParOf" srcId="{B8CEF88F-9195-4785-9E88-ED806628243D}" destId="{4241CC1D-CC5E-4B8B-A1EB-0AAA79DFF6F2}" srcOrd="1" destOrd="0" presId="urn:microsoft.com/office/officeart/2005/8/layout/hierarchy1"/>
    <dgm:cxn modelId="{F21010E0-33D7-4E25-8DED-7670C3B2DE8C}" type="presParOf" srcId="{4241CC1D-CC5E-4B8B-A1EB-0AAA79DFF6F2}" destId="{EFF65F34-8AC8-49DB-8893-F15A6CE6F499}" srcOrd="0" destOrd="0" presId="urn:microsoft.com/office/officeart/2005/8/layout/hierarchy1"/>
    <dgm:cxn modelId="{B42AAB07-567C-4E18-949A-1BD497811EFF}" type="presParOf" srcId="{EFF65F34-8AC8-49DB-8893-F15A6CE6F499}" destId="{ED19196F-26D8-43A6-9390-4CF97C6618BB}" srcOrd="0" destOrd="0" presId="urn:microsoft.com/office/officeart/2005/8/layout/hierarchy1"/>
    <dgm:cxn modelId="{F3210A42-5AA2-4690-96A9-CF3B9FDBA9AB}" type="presParOf" srcId="{EFF65F34-8AC8-49DB-8893-F15A6CE6F499}" destId="{97C55E91-995C-4727-AC89-D498DFA326A6}" srcOrd="1" destOrd="0" presId="urn:microsoft.com/office/officeart/2005/8/layout/hierarchy1"/>
    <dgm:cxn modelId="{B2550902-B9E1-4698-8DC8-E17D7587A8BD}" type="presParOf" srcId="{4241CC1D-CC5E-4B8B-A1EB-0AAA79DFF6F2}" destId="{FBE3864B-1631-4138-8CAA-20C289A378B8}" srcOrd="1" destOrd="0" presId="urn:microsoft.com/office/officeart/2005/8/layout/hierarchy1"/>
    <dgm:cxn modelId="{A22BC1A3-222C-4A42-A7AA-EA9A375DB1A3}" type="presParOf" srcId="{B8CEF88F-9195-4785-9E88-ED806628243D}" destId="{1A86DEA5-91A5-451D-97CD-47F9C7F2436A}" srcOrd="2" destOrd="0" presId="urn:microsoft.com/office/officeart/2005/8/layout/hierarchy1"/>
    <dgm:cxn modelId="{427E7267-C92B-44FB-9C68-5FAC112E0FB6}" type="presParOf" srcId="{B8CEF88F-9195-4785-9E88-ED806628243D}" destId="{D9EA2231-7ADC-4264-8C1A-3C49C2A4B926}" srcOrd="3" destOrd="0" presId="urn:microsoft.com/office/officeart/2005/8/layout/hierarchy1"/>
    <dgm:cxn modelId="{D16E3C59-0B7D-4560-84E3-22237B5D7D62}" type="presParOf" srcId="{D9EA2231-7ADC-4264-8C1A-3C49C2A4B926}" destId="{7BA62CD5-406C-42B4-AD57-0ADB6CF76897}" srcOrd="0" destOrd="0" presId="urn:microsoft.com/office/officeart/2005/8/layout/hierarchy1"/>
    <dgm:cxn modelId="{86923E31-A47C-4FC2-BEBE-6DBFCC7B1058}" type="presParOf" srcId="{7BA62CD5-406C-42B4-AD57-0ADB6CF76897}" destId="{F0E9E02B-14A5-4B46-8A0B-98F1975AAB95}" srcOrd="0" destOrd="0" presId="urn:microsoft.com/office/officeart/2005/8/layout/hierarchy1"/>
    <dgm:cxn modelId="{3C65908F-62F6-4688-B9E9-7F7A6AB951F5}" type="presParOf" srcId="{7BA62CD5-406C-42B4-AD57-0ADB6CF76897}" destId="{1D37E57B-149A-44E6-970E-8C2004085D7B}" srcOrd="1" destOrd="0" presId="urn:microsoft.com/office/officeart/2005/8/layout/hierarchy1"/>
    <dgm:cxn modelId="{25D2EE0F-B898-4503-8B95-A47E3C578A7D}" type="presParOf" srcId="{D9EA2231-7ADC-4264-8C1A-3C49C2A4B926}" destId="{646627C9-63E6-46C3-BC39-5694F66E028D}" srcOrd="1" destOrd="0" presId="urn:microsoft.com/office/officeart/2005/8/layout/hierarchy1"/>
    <dgm:cxn modelId="{01672E87-0FB8-49E5-823D-22088D830CF2}" type="presParOf" srcId="{B8CEF88F-9195-4785-9E88-ED806628243D}" destId="{0284A121-C563-4DFB-91EA-9147F485A5D8}" srcOrd="4" destOrd="0" presId="urn:microsoft.com/office/officeart/2005/8/layout/hierarchy1"/>
    <dgm:cxn modelId="{0AE56E58-8BF8-4B53-8375-DB15AD262CBE}" type="presParOf" srcId="{B8CEF88F-9195-4785-9E88-ED806628243D}" destId="{EA0EB027-F150-46CF-9ECC-457D45973CF2}" srcOrd="5" destOrd="0" presId="urn:microsoft.com/office/officeart/2005/8/layout/hierarchy1"/>
    <dgm:cxn modelId="{3F76AEC8-BF61-4B0D-BD7D-54918B4F6320}" type="presParOf" srcId="{EA0EB027-F150-46CF-9ECC-457D45973CF2}" destId="{024E3619-A57B-4A1A-90A9-26B21E01A537}" srcOrd="0" destOrd="0" presId="urn:microsoft.com/office/officeart/2005/8/layout/hierarchy1"/>
    <dgm:cxn modelId="{F194C142-B3C4-4520-A805-28863D61D5FE}" type="presParOf" srcId="{024E3619-A57B-4A1A-90A9-26B21E01A537}" destId="{D9180B2D-265A-4D65-B7C1-3DA40D8667D1}" srcOrd="0" destOrd="0" presId="urn:microsoft.com/office/officeart/2005/8/layout/hierarchy1"/>
    <dgm:cxn modelId="{932FAF62-0B1E-4FA3-8C06-41B4B125F75B}" type="presParOf" srcId="{024E3619-A57B-4A1A-90A9-26B21E01A537}" destId="{F7CC369B-6F95-42D3-A47D-63A15427EC45}" srcOrd="1" destOrd="0" presId="urn:microsoft.com/office/officeart/2005/8/layout/hierarchy1"/>
    <dgm:cxn modelId="{2D596E65-77F2-456B-8BA5-B5C2457E25CE}" type="presParOf" srcId="{EA0EB027-F150-46CF-9ECC-457D45973CF2}" destId="{67F89B5D-B649-4FDE-948B-AF3067AE4797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4A121-C563-4DFB-91EA-9147F485A5D8}">
      <dsp:nvSpPr>
        <dsp:cNvPr id="0" name=""/>
        <dsp:cNvSpPr/>
      </dsp:nvSpPr>
      <dsp:spPr>
        <a:xfrm>
          <a:off x="3804722" y="557699"/>
          <a:ext cx="2771288" cy="993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102"/>
              </a:lnTo>
              <a:lnTo>
                <a:pt x="2771288" y="824102"/>
              </a:lnTo>
              <a:lnTo>
                <a:pt x="2771288" y="993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6DEA5-91A5-451D-97CD-47F9C7F2436A}">
      <dsp:nvSpPr>
        <dsp:cNvPr id="0" name=""/>
        <dsp:cNvSpPr/>
      </dsp:nvSpPr>
      <dsp:spPr>
        <a:xfrm>
          <a:off x="3493743" y="557699"/>
          <a:ext cx="310978" cy="1041971"/>
        </a:xfrm>
        <a:custGeom>
          <a:avLst/>
          <a:gdLst/>
          <a:ahLst/>
          <a:cxnLst/>
          <a:rect l="0" t="0" r="0" b="0"/>
          <a:pathLst>
            <a:path>
              <a:moveTo>
                <a:pt x="310978" y="0"/>
              </a:moveTo>
              <a:lnTo>
                <a:pt x="310978" y="872298"/>
              </a:lnTo>
              <a:lnTo>
                <a:pt x="0" y="872298"/>
              </a:lnTo>
              <a:lnTo>
                <a:pt x="0" y="1041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61336-D85A-4FFD-A0A5-7B9A0271F48C}">
      <dsp:nvSpPr>
        <dsp:cNvPr id="0" name=""/>
        <dsp:cNvSpPr/>
      </dsp:nvSpPr>
      <dsp:spPr>
        <a:xfrm>
          <a:off x="1144199" y="557699"/>
          <a:ext cx="2660522" cy="1114614"/>
        </a:xfrm>
        <a:custGeom>
          <a:avLst/>
          <a:gdLst/>
          <a:ahLst/>
          <a:cxnLst/>
          <a:rect l="0" t="0" r="0" b="0"/>
          <a:pathLst>
            <a:path>
              <a:moveTo>
                <a:pt x="2660522" y="0"/>
              </a:moveTo>
              <a:lnTo>
                <a:pt x="2660522" y="944942"/>
              </a:lnTo>
              <a:lnTo>
                <a:pt x="0" y="944942"/>
              </a:lnTo>
              <a:lnTo>
                <a:pt x="0" y="11146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57B29-33B3-48E1-90AA-BCB8E45AD288}">
      <dsp:nvSpPr>
        <dsp:cNvPr id="0" name=""/>
        <dsp:cNvSpPr/>
      </dsp:nvSpPr>
      <dsp:spPr>
        <a:xfrm>
          <a:off x="1879351" y="-193330"/>
          <a:ext cx="3850741" cy="751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56406-C55F-4ACC-A51E-658476F97468}">
      <dsp:nvSpPr>
        <dsp:cNvPr id="0" name=""/>
        <dsp:cNvSpPr/>
      </dsp:nvSpPr>
      <dsp:spPr>
        <a:xfrm>
          <a:off x="2082856" y="0"/>
          <a:ext cx="3850741" cy="75102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İş Güvenliği Mevzuatı</a:t>
          </a:r>
          <a:endParaRPr lang="tr-TR" sz="2800" b="1" kern="1200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4853" y="21997"/>
        <a:ext cx="3806747" cy="707035"/>
      </dsp:txXfrm>
    </dsp:sp>
    <dsp:sp modelId="{ED19196F-26D8-43A6-9390-4CF97C6618BB}">
      <dsp:nvSpPr>
        <dsp:cNvPr id="0" name=""/>
        <dsp:cNvSpPr/>
      </dsp:nvSpPr>
      <dsp:spPr>
        <a:xfrm>
          <a:off x="97505" y="1672313"/>
          <a:ext cx="2093388" cy="11630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55E91-995C-4727-AC89-D498DFA326A6}">
      <dsp:nvSpPr>
        <dsp:cNvPr id="0" name=""/>
        <dsp:cNvSpPr/>
      </dsp:nvSpPr>
      <dsp:spPr>
        <a:xfrm>
          <a:off x="301011" y="1865644"/>
          <a:ext cx="2093388" cy="1163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Kanunlar</a:t>
          </a:r>
          <a:endParaRPr lang="tr-TR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075" y="1899708"/>
        <a:ext cx="2025260" cy="1094906"/>
      </dsp:txXfrm>
    </dsp:sp>
    <dsp:sp modelId="{F0E9E02B-14A5-4B46-8A0B-98F1975AAB95}">
      <dsp:nvSpPr>
        <dsp:cNvPr id="0" name=""/>
        <dsp:cNvSpPr/>
      </dsp:nvSpPr>
      <dsp:spPr>
        <a:xfrm>
          <a:off x="2422149" y="1599670"/>
          <a:ext cx="2143187" cy="11630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7E57B-149A-44E6-970E-8C2004085D7B}">
      <dsp:nvSpPr>
        <dsp:cNvPr id="0" name=""/>
        <dsp:cNvSpPr/>
      </dsp:nvSpPr>
      <dsp:spPr>
        <a:xfrm>
          <a:off x="2625655" y="1793000"/>
          <a:ext cx="2143187" cy="1163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Tüzükler</a:t>
          </a:r>
          <a:endParaRPr lang="tr-TR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9719" y="1827064"/>
        <a:ext cx="2075059" cy="1094906"/>
      </dsp:txXfrm>
    </dsp:sp>
    <dsp:sp modelId="{D9180B2D-265A-4D65-B7C1-3DA40D8667D1}">
      <dsp:nvSpPr>
        <dsp:cNvPr id="0" name=""/>
        <dsp:cNvSpPr/>
      </dsp:nvSpPr>
      <dsp:spPr>
        <a:xfrm>
          <a:off x="5053150" y="1551474"/>
          <a:ext cx="3045720" cy="11630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C369B-6F95-42D3-A47D-63A15427EC45}">
      <dsp:nvSpPr>
        <dsp:cNvPr id="0" name=""/>
        <dsp:cNvSpPr/>
      </dsp:nvSpPr>
      <dsp:spPr>
        <a:xfrm>
          <a:off x="5256656" y="1744804"/>
          <a:ext cx="3045720" cy="1163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Yönetmelikler</a:t>
          </a:r>
          <a:endParaRPr lang="tr-TR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0720" y="1778868"/>
        <a:ext cx="2977592" cy="1094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DDB43-56BD-41C1-98B2-DA300E4B10A6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72887-EBB7-4819-956F-A5715569AB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70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B794A-C912-6C48-B4D8-C4882F9BD983}" type="datetimeFigureOut">
              <a:rPr lang="x-none" smtClean="0"/>
              <a:t>2.12.2020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0F965-C998-2E4B-8292-17E1C674643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974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 </a:t>
            </a:r>
            <a:endParaRPr lang="x-non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8710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dirty="0" smtClean="0"/>
              <a:t> </a:t>
            </a:r>
            <a:endParaRPr lang="x-none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0389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8632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3038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tr-TR" altLang="tr-TR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7542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tr-TR" altLang="tr-TR" sz="4800" b="1" dirty="0" smtClean="0">
                <a:solidFill>
                  <a:srgbClr val="FF0000"/>
                </a:solidFill>
              </a:rPr>
              <a:t> </a:t>
            </a:r>
            <a:endParaRPr lang="tr-TR" altLang="tr-TR" sz="4800" dirty="0" smtClean="0"/>
          </a:p>
          <a:p>
            <a:pPr algn="just"/>
            <a:endParaRPr lang="tr-TR" altLang="tr-TR" sz="4800" dirty="0" smtClean="0"/>
          </a:p>
          <a:p>
            <a:pPr algn="just"/>
            <a:r>
              <a:rPr lang="tr-TR" altLang="tr-TR" sz="48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6826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tr-TR" altLang="tr-TR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5294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tr-TR" altLang="tr-TR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702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tr-TR" altLang="tr-TR" sz="4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3594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tr-TR" altLang="tr-TR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5267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tr-TR" altLang="tr-TR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794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4325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altLang="tr-TR" sz="4800" dirty="0" smtClean="0"/>
              <a:t> </a:t>
            </a:r>
          </a:p>
          <a:p>
            <a:pPr algn="just">
              <a:buFont typeface="Arial" panose="020B0604020202020204" pitchFamily="34" charset="0"/>
              <a:buNone/>
            </a:pPr>
            <a:endParaRPr lang="tr-TR" altLang="tr-TR" sz="4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54289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altLang="tr-TR" sz="4800" dirty="0" smtClean="0"/>
              <a:t> </a:t>
            </a:r>
          </a:p>
          <a:p>
            <a:pPr algn="just">
              <a:buFont typeface="Arial" panose="020B0604020202020204" pitchFamily="34" charset="0"/>
              <a:buNone/>
            </a:pPr>
            <a:endParaRPr lang="tr-TR" altLang="tr-TR" sz="4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7268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altLang="tr-TR" sz="4800" dirty="0" smtClean="0"/>
              <a:t> </a:t>
            </a:r>
          </a:p>
          <a:p>
            <a:pPr algn="just">
              <a:buFont typeface="Arial" panose="020B0604020202020204" pitchFamily="34" charset="0"/>
              <a:buNone/>
            </a:pPr>
            <a:endParaRPr lang="tr-TR" altLang="tr-TR" sz="4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2203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altLang="tr-TR" sz="48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5263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tr-TR" altLang="tr-TR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5126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tr-TR" altLang="tr-TR" sz="4800" b="1" dirty="0" smtClean="0"/>
              <a:t> </a:t>
            </a:r>
            <a:endParaRPr lang="tr-TR" altLang="tr-TR" sz="4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52394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26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6481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1930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1937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445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dirty="0" smtClean="0"/>
              <a:t>  </a:t>
            </a:r>
            <a:endParaRPr lang="x-none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7248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73249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0464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3428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endParaRPr lang="tr-TR" altLang="tr-T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0F965-C998-2E4B-8292-17E1C6746432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052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A487-D35A-471F-861A-AFAD34F6A92B}" type="datetime1">
              <a:rPr lang="en-GB" smtClean="0"/>
              <a:t>02/12/2020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50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54DF-FE9B-4FF2-B58C-A27A2B128F44}" type="datetime1">
              <a:rPr lang="en-GB" smtClean="0"/>
              <a:t>02/12/2020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77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C182-4DB4-48EA-AA3E-AA827E4C4683}" type="datetime1">
              <a:rPr lang="en-GB" smtClean="0"/>
              <a:t>02/12/2020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93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F57D-BBAC-4E12-AC59-AED21235E5D4}" type="datetime1">
              <a:rPr lang="en-GB" smtClean="0"/>
              <a:t>02/12/2020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2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5B23-FD45-493D-BDE8-43DC76E55830}" type="datetime1">
              <a:rPr lang="en-GB" smtClean="0"/>
              <a:t>02/12/2020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5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A5C4-C6B8-4A47-BF7A-6C89AA6B0699}" type="datetime1">
              <a:rPr lang="en-GB" smtClean="0"/>
              <a:t>02/12/2020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21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6A7-033B-45DB-BCBA-8467028449B5}" type="datetime1">
              <a:rPr lang="en-GB" smtClean="0"/>
              <a:t>02/12/2020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74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3D1B-6653-469D-81C9-99BEACD409AF}" type="datetime1">
              <a:rPr lang="en-GB" smtClean="0"/>
              <a:t>02/12/2020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1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6ADA-2165-4AFA-A14F-CA13045FA0F1}" type="datetime1">
              <a:rPr lang="en-GB" smtClean="0"/>
              <a:t>02/12/2020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04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9F18-ECFE-43EA-AC49-EC8F0219FB1F}" type="datetime1">
              <a:rPr lang="en-GB" smtClean="0"/>
              <a:t>02/12/2020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74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20DD-E30B-4463-9168-E215EC7FFEC9}" type="datetime1">
              <a:rPr lang="en-GB" smtClean="0"/>
              <a:t>02/12/2020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53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Nesne 7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234940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think-cell Slide" r:id="rId16" imgW="444" imgH="446" progId="TCLayout.ActiveDocument.1">
                  <p:embed/>
                </p:oleObj>
              </mc:Choice>
              <mc:Fallback>
                <p:oleObj name="think-cell Slide" r:id="rId1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ikdörtgen 6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GB" sz="3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46856" y="1637928"/>
            <a:ext cx="8229600" cy="960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Fare </a:t>
            </a:r>
            <a:r>
              <a:rPr lang="en-GB" noProof="0" dirty="0" err="1"/>
              <a:t>clic</a:t>
            </a:r>
            <a:r>
              <a:rPr lang="en-GB" noProof="0" dirty="0"/>
              <a:t> per </a:t>
            </a:r>
            <a:r>
              <a:rPr lang="en-GB" noProof="0" dirty="0" err="1"/>
              <a:t>modificare</a:t>
            </a:r>
            <a:r>
              <a:rPr lang="en-GB" noProof="0" dirty="0"/>
              <a:t> lo stile del </a:t>
            </a:r>
            <a:r>
              <a:rPr lang="en-GB" noProof="0" dirty="0" err="1"/>
              <a:t>titolo</a:t>
            </a:r>
            <a:endParaRPr lang="en-GB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733569"/>
            <a:ext cx="8229600" cy="334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Fare </a:t>
            </a:r>
            <a:r>
              <a:rPr lang="en-GB" noProof="0" dirty="0" err="1"/>
              <a:t>clic</a:t>
            </a:r>
            <a:r>
              <a:rPr lang="en-GB" noProof="0" dirty="0"/>
              <a:t> per </a:t>
            </a:r>
            <a:r>
              <a:rPr lang="en-GB" noProof="0" dirty="0" err="1"/>
              <a:t>modificare</a:t>
            </a:r>
            <a:r>
              <a:rPr lang="en-GB" noProof="0" dirty="0"/>
              <a:t> </a:t>
            </a:r>
            <a:r>
              <a:rPr lang="en-GB" noProof="0" dirty="0" err="1"/>
              <a:t>stili</a:t>
            </a:r>
            <a:r>
              <a:rPr lang="en-GB" noProof="0" dirty="0"/>
              <a:t> del </a:t>
            </a:r>
            <a:r>
              <a:rPr lang="en-GB" noProof="0" dirty="0" err="1"/>
              <a:t>testo</a:t>
            </a:r>
            <a:r>
              <a:rPr lang="en-GB" noProof="0" dirty="0"/>
              <a:t> </a:t>
            </a:r>
            <a:r>
              <a:rPr lang="en-GB" noProof="0" dirty="0" err="1"/>
              <a:t>dello</a:t>
            </a:r>
            <a:r>
              <a:rPr lang="en-GB" noProof="0" dirty="0"/>
              <a:t> schema</a:t>
            </a:r>
          </a:p>
          <a:p>
            <a:pPr lvl="1"/>
            <a:r>
              <a:rPr lang="en-GB" noProof="0" dirty="0"/>
              <a:t>Secondo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2"/>
            <a:r>
              <a:rPr lang="en-GB" noProof="0" dirty="0" err="1"/>
              <a:t>Terzo</a:t>
            </a:r>
            <a:r>
              <a:rPr lang="en-GB" noProof="0" dirty="0"/>
              <a:t>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3"/>
            <a:r>
              <a:rPr lang="en-GB" noProof="0" dirty="0"/>
              <a:t>Quarto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livello</a:t>
            </a:r>
            <a:endParaRPr lang="en-GB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5E41F-09D4-4177-97F8-F356ECDCD46D}" type="datetime1">
              <a:rPr lang="en-GB" smtClean="0"/>
              <a:t>02/12/2020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4A4AE-51EB-4116-B044-226B305A372C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6B84ABF-F603-7E4C-9F01-C03AE76759F1}"/>
              </a:ext>
            </a:extLst>
          </p:cNvPr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672" y="6265862"/>
            <a:ext cx="414655" cy="2730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86DEF9D-13E4-9B42-B920-12BA95721D34}"/>
              </a:ext>
            </a:extLst>
          </p:cNvPr>
          <p:cNvGrpSpPr/>
          <p:nvPr userDrawn="1"/>
        </p:nvGrpSpPr>
        <p:grpSpPr>
          <a:xfrm>
            <a:off x="0" y="1541474"/>
            <a:ext cx="9143999" cy="176400"/>
            <a:chOff x="0" y="6392"/>
            <a:chExt cx="7640068" cy="3768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7B2678B4-A82F-E848-9797-A3B5133FC663}"/>
                </a:ext>
              </a:extLst>
            </p:cNvPr>
            <p:cNvCxnSpPr/>
            <p:nvPr userDrawn="1"/>
          </p:nvCxnSpPr>
          <p:spPr>
            <a:xfrm>
              <a:off x="6816" y="23854"/>
              <a:ext cx="7633252" cy="7951"/>
            </a:xfrm>
            <a:prstGeom prst="line">
              <a:avLst/>
            </a:prstGeom>
            <a:noFill/>
            <a:ln w="3175" cap="flat" cmpd="sng" algn="ctr">
              <a:solidFill>
                <a:srgbClr val="4372AF"/>
              </a:solidFill>
              <a:prstDash val="solid"/>
              <a:miter lim="800000"/>
            </a:ln>
            <a:effectLst/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C85FC20-0993-9147-A912-5DEC4906071F}"/>
                </a:ext>
              </a:extLst>
            </p:cNvPr>
            <p:cNvSpPr/>
            <p:nvPr userDrawn="1"/>
          </p:nvSpPr>
          <p:spPr>
            <a:xfrm>
              <a:off x="0" y="6392"/>
              <a:ext cx="1894764" cy="37680"/>
            </a:xfrm>
            <a:prstGeom prst="rect">
              <a:avLst/>
            </a:prstGeom>
            <a:solidFill>
              <a:srgbClr val="00449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AE7D6A-C96D-A743-A43B-9FD5484B9955}"/>
              </a:ext>
            </a:extLst>
          </p:cNvPr>
          <p:cNvGrpSpPr/>
          <p:nvPr userDrawn="1"/>
        </p:nvGrpSpPr>
        <p:grpSpPr>
          <a:xfrm rot="10800000">
            <a:off x="0" y="5949282"/>
            <a:ext cx="9144000" cy="176881"/>
            <a:chOff x="0" y="11335"/>
            <a:chExt cx="7633252" cy="4648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C723E1C3-0D28-E342-AEC9-80C2326D2E98}"/>
                </a:ext>
              </a:extLst>
            </p:cNvPr>
            <p:cNvCxnSpPr/>
            <p:nvPr userDrawn="1"/>
          </p:nvCxnSpPr>
          <p:spPr>
            <a:xfrm>
              <a:off x="0" y="25951"/>
              <a:ext cx="7633252" cy="7951"/>
            </a:xfrm>
            <a:prstGeom prst="line">
              <a:avLst/>
            </a:prstGeom>
            <a:ln w="3175">
              <a:solidFill>
                <a:srgbClr val="B5D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4AC8B5C-ECE5-1448-9CA1-373575C1B7ED}"/>
                </a:ext>
              </a:extLst>
            </p:cNvPr>
            <p:cNvSpPr/>
            <p:nvPr userDrawn="1"/>
          </p:nvSpPr>
          <p:spPr>
            <a:xfrm>
              <a:off x="5" y="11335"/>
              <a:ext cx="1652625" cy="46488"/>
            </a:xfrm>
            <a:prstGeom prst="rect">
              <a:avLst/>
            </a:prstGeom>
            <a:solidFill>
              <a:srgbClr val="8DC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C5BB8B2-F7CB-1646-9F23-8801523C4FC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15" y="116000"/>
            <a:ext cx="4344670" cy="13830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C8DF21-BAA7-4540-866D-50D0B56DC50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" y="6116461"/>
            <a:ext cx="540000" cy="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EBC79ED-6569-3C46-AE3C-AE6E5B6D344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52" y="6112061"/>
            <a:ext cx="1313804" cy="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1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9.e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Microsoft_Excel_97-2003__al__ma_Sayfas_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tags" Target="../tags/tag29.xml"/><Relationship Id="rId7" Type="http://schemas.openxmlformats.org/officeDocument/2006/relationships/image" Target="../media/image1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5.xml"/><Relationship Id="rId7" Type="http://schemas.openxmlformats.org/officeDocument/2006/relationships/image" Target="../media/image1.emf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1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9.xml"/><Relationship Id="rId7" Type="http://schemas.openxmlformats.org/officeDocument/2006/relationships/image" Target="../media/image1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1.emf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1.bin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tags" Target="../tags/tag43.xml"/><Relationship Id="rId7" Type="http://schemas.openxmlformats.org/officeDocument/2006/relationships/image" Target="../media/image1.emf"/><Relationship Id="rId12" Type="http://schemas.microsoft.com/office/2007/relationships/diagramDrawing" Target="../diagrams/drawing1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2.bin"/><Relationship Id="rId11" Type="http://schemas.openxmlformats.org/officeDocument/2006/relationships/diagramColors" Target="../diagrams/colors1.xml"/><Relationship Id="rId5" Type="http://schemas.openxmlformats.org/officeDocument/2006/relationships/notesSlide" Target="../notesSlides/notesSlide22.xml"/><Relationship Id="rId10" Type="http://schemas.openxmlformats.org/officeDocument/2006/relationships/diagramQuickStyle" Target="../diagrams/quickStyle1.xml"/><Relationship Id="rId4" Type="http://schemas.openxmlformats.org/officeDocument/2006/relationships/slideLayout" Target="../slideLayouts/slideLayout2.xml"/><Relationship Id="rId9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1.emf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1.emf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4.bin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1.emf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5.xml"/><Relationship Id="rId7" Type="http://schemas.openxmlformats.org/officeDocument/2006/relationships/image" Target="../media/image1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047692"/>
            <a:ext cx="7772400" cy="190207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800" b="1" dirty="0"/>
              <a:t>IPA II (2014-2020) Döneminde Ulaştırma Program Otoritesi ve Nihai Faydalanıcıların Güçlendirilmesi için Teknik Destek </a:t>
            </a:r>
            <a:r>
              <a:rPr lang="tr-TR" dirty="0">
                <a:latin typeface="Franklin Gothic Heavy" panose="020B0903020102020204" pitchFamily="34" charset="0"/>
              </a:rPr>
              <a:t/>
            </a:r>
            <a:br>
              <a:rPr lang="tr-TR" dirty="0">
                <a:latin typeface="Franklin Gothic Heavy" panose="020B0903020102020204" pitchFamily="34" charset="0"/>
              </a:rPr>
            </a:br>
            <a:r>
              <a:rPr lang="tr-TR" sz="2000" b="1" dirty="0" err="1"/>
              <a:t>EuropeAid</a:t>
            </a:r>
            <a:r>
              <a:rPr lang="tr-TR" sz="2000" b="1" dirty="0"/>
              <a:t>/139809/IH/SER/TR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373443"/>
            <a:ext cx="6400800" cy="1359812"/>
          </a:xfrm>
        </p:spPr>
        <p:txBody>
          <a:bodyPr>
            <a:normAutofit fontScale="92500" lnSpcReduction="10000"/>
          </a:bodyPr>
          <a:lstStyle/>
          <a:p>
            <a:r>
              <a:rPr lang="tr-TR" altLang="tr-TR" b="1" dirty="0">
                <a:solidFill>
                  <a:srgbClr val="0070C0"/>
                </a:solidFill>
              </a:rPr>
              <a:t>İNSAN SAĞLIĞI VE İŞ GÜVENLİĞİ </a:t>
            </a:r>
          </a:p>
          <a:p>
            <a:endParaRPr lang="tr-TR" b="1" dirty="0" smtClean="0">
              <a:solidFill>
                <a:srgbClr val="0070C0"/>
              </a:solidFill>
            </a:endParaRPr>
          </a:p>
          <a:p>
            <a:r>
              <a:rPr lang="tr-TR" b="1" dirty="0" smtClean="0">
                <a:solidFill>
                  <a:srgbClr val="0070C0"/>
                </a:solidFill>
              </a:rPr>
              <a:t>2 Aralık 2020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xmlns="" id="{E354AA4D-07F3-4765-8877-1A572DC2E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1120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r-T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xmlns="" id="{F1F9A69A-5CFE-4B26-BEA2-8B7BCAD27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1624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35794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1700808"/>
            <a:ext cx="8229600" cy="576064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altLang="tr-TR" sz="2800" b="1" dirty="0">
                <a:solidFill>
                  <a:srgbClr val="0070C0"/>
                </a:solidFill>
              </a:rPr>
              <a:t>İş Kazasını Meydana Getiren Nedenler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340381"/>
              </p:ext>
            </p:extLst>
          </p:nvPr>
        </p:nvGraphicFramePr>
        <p:xfrm>
          <a:off x="1619672" y="2276872"/>
          <a:ext cx="5851688" cy="3738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Çizelge" r:id="rId9" imgW="7648651" imgH="4372051" progId="Excel.Chart.8">
                  <p:embed/>
                </p:oleObj>
              </mc:Choice>
              <mc:Fallback>
                <p:oleObj name="Çizelge" r:id="rId9" imgW="7648651" imgH="437205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276872"/>
                        <a:ext cx="5851688" cy="3738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2756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772815"/>
            <a:ext cx="8784976" cy="93610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altLang="tr-TR" sz="2800" b="1" dirty="0">
                <a:solidFill>
                  <a:srgbClr val="0070C0"/>
                </a:solidFill>
              </a:rPr>
              <a:t>İş Kazalarının ve Meslek Hastalıklarının Sebep Olduğu Kayıplar ve Ekonomiye Etkileri Nelerdir?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597A3-997F-F54D-B056-E165F718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919"/>
            <a:ext cx="8229600" cy="3312369"/>
          </a:xfrm>
        </p:spPr>
        <p:txBody>
          <a:bodyPr>
            <a:noAutofit/>
          </a:bodyPr>
          <a:lstStyle/>
          <a:p>
            <a:pPr algn="just"/>
            <a:r>
              <a:rPr lang="tr-TR" altLang="tr-TR" sz="2400" b="1" dirty="0" smtClean="0"/>
              <a:t>İş </a:t>
            </a:r>
            <a:r>
              <a:rPr lang="tr-TR" altLang="tr-TR" sz="2400" b="1" dirty="0"/>
              <a:t>kazalarının ve meslek hastalıklarının maliyetini, çalışan ve işveren açısından ayrı ayrı </a:t>
            </a:r>
            <a:r>
              <a:rPr lang="tr-TR" altLang="tr-TR" sz="2400" b="1" dirty="0" smtClean="0"/>
              <a:t>değerlendirelim:</a:t>
            </a:r>
          </a:p>
          <a:p>
            <a:pPr marL="0" indent="0" algn="just">
              <a:buNone/>
            </a:pPr>
            <a:endParaRPr lang="tr-TR" altLang="tr-TR" sz="2400" dirty="0"/>
          </a:p>
          <a:p>
            <a:pPr algn="just"/>
            <a:r>
              <a:rPr lang="tr-TR" altLang="tr-TR" sz="2400" dirty="0"/>
              <a:t>İş kazaları ve meslek hastalıklarının </a:t>
            </a:r>
            <a:r>
              <a:rPr lang="tr-TR" altLang="tr-TR" sz="2400" u="sng" dirty="0"/>
              <a:t>işverene maliyetini</a:t>
            </a:r>
            <a:r>
              <a:rPr lang="tr-TR" altLang="tr-TR" sz="2400" dirty="0"/>
              <a:t>, genel olarak iki başlık altında toplayabiliriz</a:t>
            </a:r>
            <a:r>
              <a:rPr lang="tr-TR" altLang="tr-TR" sz="2400" dirty="0" smtClean="0"/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altLang="tr-TR" sz="2400" dirty="0" smtClean="0"/>
              <a:t>Doğrudan </a:t>
            </a:r>
            <a:r>
              <a:rPr lang="tr-TR" altLang="tr-TR" sz="2400" dirty="0"/>
              <a:t>Kayıplar,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altLang="tr-TR" sz="2400" dirty="0"/>
              <a:t>Dolaylı Kayıplar.</a:t>
            </a:r>
            <a:endParaRPr lang="tr-TR" altLang="tr-TR" sz="2400" i="1" dirty="0"/>
          </a:p>
          <a:p>
            <a:pPr marL="0" indent="0">
              <a:spcBef>
                <a:spcPct val="50000"/>
              </a:spcBef>
              <a:buNone/>
              <a:defRPr/>
            </a:pPr>
            <a:endParaRPr lang="tr-TR" altLang="tr-TR" sz="2400" dirty="0" smtClean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2780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19" y="1734084"/>
            <a:ext cx="8229600" cy="1046844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altLang="tr-TR" sz="2800" b="1" dirty="0">
                <a:solidFill>
                  <a:srgbClr val="0070C0"/>
                </a:solidFill>
              </a:rPr>
              <a:t>İş Kazalarının ve Meslek Hastalıklarının </a:t>
            </a:r>
            <a:r>
              <a:rPr lang="tr-TR" altLang="tr-TR" sz="2800" b="1" u="sng" dirty="0">
                <a:solidFill>
                  <a:srgbClr val="0070C0"/>
                </a:solidFill>
              </a:rPr>
              <a:t>Çalışan Açısından</a:t>
            </a:r>
            <a:r>
              <a:rPr lang="tr-TR" altLang="tr-TR" sz="2800" b="1" dirty="0">
                <a:solidFill>
                  <a:srgbClr val="0070C0"/>
                </a:solidFill>
              </a:rPr>
              <a:t> </a:t>
            </a:r>
            <a:r>
              <a:rPr lang="tr-TR" altLang="tr-TR" sz="2800" b="1" dirty="0" smtClean="0">
                <a:solidFill>
                  <a:srgbClr val="0070C0"/>
                </a:solidFill>
              </a:rPr>
              <a:t>Maliyetleri </a:t>
            </a:r>
            <a:r>
              <a:rPr lang="tr-TR" altLang="tr-TR" sz="2800" b="1" dirty="0">
                <a:solidFill>
                  <a:srgbClr val="0070C0"/>
                </a:solidFill>
              </a:rPr>
              <a:t>Nelerdir?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597A3-997F-F54D-B056-E165F718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295232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tr-TR" altLang="tr-TR" sz="2400" dirty="0"/>
              <a:t>İş kazalarının ve meslek hastalıklarının çalışan açısından en önemli sonucu, çalışanın hayatını kaybetmesidir.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altLang="tr-TR" sz="2400" dirty="0"/>
              <a:t>İnsan yaşamının değerini ölçmek ve maliyetini değerlendirmek mümkün değildir.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altLang="tr-TR" sz="2400" dirty="0"/>
              <a:t>Hayatını kaybeden </a:t>
            </a:r>
            <a:r>
              <a:rPr lang="tr-TR" altLang="tr-TR" sz="2400" dirty="0" smtClean="0"/>
              <a:t>çalışanın </a:t>
            </a:r>
            <a:r>
              <a:rPr lang="tr-TR" altLang="tr-TR" sz="2400" dirty="0"/>
              <a:t>ailesi maddi ve manevi yıkıma </a:t>
            </a:r>
            <a:r>
              <a:rPr lang="tr-TR" altLang="tr-TR" sz="2400" dirty="0" smtClean="0"/>
              <a:t>uğramaktadır…</a:t>
            </a:r>
            <a:endParaRPr lang="tr-TR" altLang="tr-TR" sz="24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1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58976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1700808"/>
            <a:ext cx="8229600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800" b="1" dirty="0" smtClean="0">
                <a:solidFill>
                  <a:srgbClr val="0070C0"/>
                </a:solidFill>
              </a:rPr>
              <a:t>ÇALIŞMA GÜVENLİĞİNİN ÇEVRESEL TEHDİTLERİ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597A3-997F-F54D-B056-E165F718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28083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400" dirty="0" smtClean="0"/>
              <a:t>Biyolojik Tehditler</a:t>
            </a:r>
          </a:p>
          <a:p>
            <a:pPr>
              <a:defRPr/>
            </a:pPr>
            <a:r>
              <a:rPr lang="tr-TR" sz="2400" dirty="0" smtClean="0">
                <a:solidFill>
                  <a:srgbClr val="4D4D4D"/>
                </a:solidFill>
              </a:rPr>
              <a:t>Kimyasal Tehditler</a:t>
            </a:r>
          </a:p>
          <a:p>
            <a:pPr>
              <a:defRPr/>
            </a:pPr>
            <a:r>
              <a:rPr lang="tr-TR" sz="2400" dirty="0" err="1" smtClean="0">
                <a:solidFill>
                  <a:srgbClr val="4D4D4D"/>
                </a:solidFill>
              </a:rPr>
              <a:t>Partiküler</a:t>
            </a:r>
            <a:r>
              <a:rPr lang="tr-TR" sz="2400" dirty="0" smtClean="0">
                <a:solidFill>
                  <a:srgbClr val="4D4D4D"/>
                </a:solidFill>
              </a:rPr>
              <a:t> Maddeler</a:t>
            </a:r>
          </a:p>
          <a:p>
            <a:pPr>
              <a:defRPr/>
            </a:pPr>
            <a:r>
              <a:rPr lang="tr-TR" sz="2400" dirty="0" smtClean="0">
                <a:solidFill>
                  <a:srgbClr val="4D4D4D"/>
                </a:solidFill>
              </a:rPr>
              <a:t>Fiziki Tehditler</a:t>
            </a:r>
          </a:p>
          <a:p>
            <a:pPr>
              <a:defRPr/>
            </a:pPr>
            <a:r>
              <a:rPr lang="tr-TR" sz="2400" dirty="0" smtClean="0">
                <a:solidFill>
                  <a:srgbClr val="4D4D4D"/>
                </a:solidFill>
              </a:rPr>
              <a:t>Ses ve Gürültü</a:t>
            </a:r>
          </a:p>
          <a:p>
            <a:pPr marL="0" indent="0">
              <a:buNone/>
              <a:defRPr/>
            </a:pPr>
            <a:endParaRPr lang="tr-TR" sz="2400" dirty="0">
              <a:solidFill>
                <a:srgbClr val="4D4D4D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4819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1700808"/>
            <a:ext cx="8229600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800" b="1" dirty="0" smtClean="0">
                <a:solidFill>
                  <a:srgbClr val="0070C0"/>
                </a:solidFill>
              </a:rPr>
              <a:t>BİYOLOJİK TEHDİTLER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597A3-997F-F54D-B056-E165F718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168352"/>
          </a:xfrm>
        </p:spPr>
        <p:txBody>
          <a:bodyPr>
            <a:normAutofit lnSpcReduction="10000"/>
          </a:bodyPr>
          <a:lstStyle/>
          <a:p>
            <a:r>
              <a:rPr lang="tr-TR" altLang="tr-TR" sz="2400" dirty="0"/>
              <a:t>Biyolojik zararlılar, yapılan işin niteliğinden kaynaklandığı gibi, işyerinde bulunan hasta insanlardan da bulaşabilirler. </a:t>
            </a:r>
          </a:p>
          <a:p>
            <a:r>
              <a:rPr lang="tr-TR" altLang="tr-TR" sz="2400" dirty="0"/>
              <a:t>Değişik iş alanlarında karşılaşılan biyolojik zararlılar, işyerlerindeki olumsuz şartlardan dolayı daha fazla etki gösterirler. </a:t>
            </a:r>
            <a:endParaRPr lang="tr-TR" altLang="tr-TR" sz="2400" dirty="0" smtClean="0"/>
          </a:p>
          <a:p>
            <a:pPr algn="just"/>
            <a:r>
              <a:rPr lang="tr-TR" altLang="tr-TR" sz="2400" dirty="0" smtClean="0"/>
              <a:t>Mikroorganizmalar</a:t>
            </a:r>
            <a:r>
              <a:rPr lang="tr-TR" altLang="tr-TR" sz="2400" dirty="0"/>
              <a:t>, </a:t>
            </a:r>
            <a:endParaRPr lang="tr-TR" altLang="tr-TR" sz="2400" dirty="0" smtClean="0"/>
          </a:p>
          <a:p>
            <a:pPr algn="just"/>
            <a:r>
              <a:rPr lang="tr-TR" altLang="tr-TR" sz="2400" dirty="0" smtClean="0"/>
              <a:t>Hasta </a:t>
            </a:r>
            <a:r>
              <a:rPr lang="tr-TR" altLang="tr-TR" sz="2400" dirty="0"/>
              <a:t>insan ve </a:t>
            </a:r>
            <a:r>
              <a:rPr lang="tr-TR" altLang="tr-TR" sz="2400" dirty="0" smtClean="0"/>
              <a:t>hayvanlar.</a:t>
            </a:r>
            <a:endParaRPr lang="tr-TR" altLang="tr-TR" sz="2400" dirty="0"/>
          </a:p>
          <a:p>
            <a:pPr marL="0" indent="0">
              <a:buNone/>
              <a:defRPr/>
            </a:pPr>
            <a:endParaRPr lang="tr-TR" sz="2400" dirty="0">
              <a:solidFill>
                <a:srgbClr val="4D4D4D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75008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6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1700808"/>
            <a:ext cx="8229600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800" b="1" dirty="0" smtClean="0">
                <a:solidFill>
                  <a:srgbClr val="0070C0"/>
                </a:solidFill>
              </a:rPr>
              <a:t>KİMYASAL TEHDİTLER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597A3-997F-F54D-B056-E165F718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168352"/>
          </a:xfrm>
        </p:spPr>
        <p:txBody>
          <a:bodyPr>
            <a:normAutofit/>
          </a:bodyPr>
          <a:lstStyle/>
          <a:p>
            <a:pPr algn="just"/>
            <a:r>
              <a:rPr lang="tr-TR" altLang="tr-TR" sz="2400" dirty="0" smtClean="0"/>
              <a:t>Tahriş Edici Kimyasallar,</a:t>
            </a:r>
          </a:p>
          <a:p>
            <a:pPr algn="just"/>
            <a:r>
              <a:rPr lang="tr-TR" altLang="tr-TR" sz="2400" dirty="0" smtClean="0"/>
              <a:t>Boğucu Kimyasal Maddeler, </a:t>
            </a:r>
          </a:p>
          <a:p>
            <a:pPr algn="just"/>
            <a:r>
              <a:rPr lang="tr-TR" altLang="tr-TR" sz="2400" dirty="0" smtClean="0"/>
              <a:t>Anestetik ve Narkotik Kimyasal Maddeler,</a:t>
            </a:r>
          </a:p>
          <a:p>
            <a:pPr algn="just"/>
            <a:r>
              <a:rPr lang="tr-TR" altLang="tr-TR" sz="2400" dirty="0" smtClean="0"/>
              <a:t>Sistemik Zehirler,</a:t>
            </a:r>
          </a:p>
          <a:p>
            <a:pPr algn="just"/>
            <a:r>
              <a:rPr lang="tr-TR" altLang="tr-TR" sz="2400" dirty="0" err="1" smtClean="0"/>
              <a:t>Partiküler</a:t>
            </a:r>
            <a:r>
              <a:rPr lang="tr-TR" altLang="tr-TR" sz="2400" dirty="0" smtClean="0"/>
              <a:t> Maddeler (Tozlar).</a:t>
            </a:r>
          </a:p>
          <a:p>
            <a:pPr algn="just"/>
            <a:endParaRPr lang="tr-TR" altLang="tr-TR" sz="2400" dirty="0" smtClean="0"/>
          </a:p>
        </p:txBody>
      </p:sp>
      <p:pic>
        <p:nvPicPr>
          <p:cNvPr id="6" name="Picture 2" descr="D:\Belgelerim\Resimlerim\Microsoft Clip Organizer\j0411490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7" y="3367310"/>
            <a:ext cx="1973263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7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6890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1700808"/>
            <a:ext cx="8229600" cy="12961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800" b="1" dirty="0" smtClean="0">
                <a:solidFill>
                  <a:srgbClr val="0070C0"/>
                </a:solidFill>
              </a:rPr>
              <a:t>YANGIN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597A3-997F-F54D-B056-E165F718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2952328"/>
          </a:xfrm>
        </p:spPr>
        <p:txBody>
          <a:bodyPr>
            <a:normAutofit/>
          </a:bodyPr>
          <a:lstStyle/>
          <a:p>
            <a:pPr algn="just"/>
            <a:endParaRPr lang="tr-TR" altLang="tr-TR" sz="2400" dirty="0" smtClean="0"/>
          </a:p>
          <a:p>
            <a:pPr>
              <a:defRPr/>
            </a:pPr>
            <a:r>
              <a:rPr lang="tr-TR" altLang="tr-TR" sz="2400" dirty="0"/>
              <a:t>Herhangi bir yanıcı maddenin, çeşitli nedenlerle oksijenle kimyasal reaksiyona girmesi sonucu ısının açığa çıkmasına </a:t>
            </a:r>
            <a:r>
              <a:rPr lang="tr-TR" altLang="tr-TR" sz="2400" b="1" i="1" dirty="0"/>
              <a:t>“yanma” </a:t>
            </a:r>
            <a:r>
              <a:rPr lang="tr-TR" altLang="tr-TR" sz="2400" dirty="0"/>
              <a:t>denir.</a:t>
            </a:r>
          </a:p>
          <a:p>
            <a:pPr>
              <a:defRPr/>
            </a:pPr>
            <a:r>
              <a:rPr lang="tr-TR" altLang="tr-TR" sz="2400" dirty="0"/>
              <a:t>İstenmeyen ve zarar </a:t>
            </a:r>
            <a:r>
              <a:rPr lang="tr-TR" altLang="tr-TR" sz="2400" dirty="0" smtClean="0"/>
              <a:t>veren</a:t>
            </a:r>
            <a:r>
              <a:rPr lang="tr-TR" altLang="tr-TR" sz="2400" dirty="0"/>
              <a:t>, kontrolden </a:t>
            </a:r>
            <a:r>
              <a:rPr lang="tr-TR" altLang="tr-TR" sz="2400" dirty="0" smtClean="0"/>
              <a:t> çıkmış </a:t>
            </a:r>
            <a:r>
              <a:rPr lang="tr-TR" altLang="tr-TR" sz="2400" dirty="0"/>
              <a:t>yanma </a:t>
            </a:r>
            <a:r>
              <a:rPr lang="tr-TR" altLang="tr-TR" sz="2400" dirty="0" smtClean="0"/>
              <a:t>olayına </a:t>
            </a:r>
            <a:r>
              <a:rPr lang="tr-TR" altLang="tr-TR" sz="2400" b="1" i="1" dirty="0" smtClean="0"/>
              <a:t>“yangın</a:t>
            </a:r>
            <a:r>
              <a:rPr lang="tr-TR" altLang="tr-TR" sz="2400" b="1" i="1" dirty="0"/>
              <a:t>” </a:t>
            </a:r>
            <a:r>
              <a:rPr lang="tr-TR" altLang="tr-TR" sz="2400" dirty="0"/>
              <a:t>denir.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7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7067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1700808"/>
            <a:ext cx="8229600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800" b="1" dirty="0" smtClean="0">
                <a:solidFill>
                  <a:srgbClr val="0070C0"/>
                </a:solidFill>
              </a:rPr>
              <a:t>YANGINA KARŞI ALINABİLECEK ÖNLEMLER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597A3-997F-F54D-B056-E165F718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384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altLang="tr-TR" sz="2400" b="1" dirty="0" smtClean="0"/>
              <a:t>Yapısal Olarak Alınabilecek Önlemler:</a:t>
            </a:r>
          </a:p>
          <a:p>
            <a:r>
              <a:rPr lang="tr-TR" altLang="tr-TR" sz="2400" dirty="0"/>
              <a:t>Yapılarda yanmaz veya yanması güç yapı malzemeleri kullanılmalı,</a:t>
            </a:r>
          </a:p>
          <a:p>
            <a:r>
              <a:rPr lang="tr-TR" altLang="tr-TR" sz="2400" dirty="0"/>
              <a:t>Yangının yayılmasını önlemek amacıyla, yangın bölümleri oluşturulmalı,</a:t>
            </a:r>
          </a:p>
          <a:p>
            <a:r>
              <a:rPr lang="tr-TR" altLang="tr-TR" sz="2400" dirty="0"/>
              <a:t>Dumanların yayılmasını önlemek için duvardan sızmalar önlenmeli,</a:t>
            </a:r>
          </a:p>
          <a:p>
            <a:r>
              <a:rPr lang="tr-TR" altLang="tr-TR" sz="2400" dirty="0"/>
              <a:t>Yangına yüksek derecede dayanıklı yapı oluşturulmalı,</a:t>
            </a:r>
          </a:p>
          <a:p>
            <a:pPr algn="just"/>
            <a:endParaRPr lang="tr-TR" altLang="tr-TR" sz="2400" dirty="0" smtClean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9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7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1700808"/>
            <a:ext cx="8229600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800" b="1" dirty="0" smtClean="0">
                <a:solidFill>
                  <a:srgbClr val="0070C0"/>
                </a:solidFill>
              </a:rPr>
              <a:t>YANGINA KARŞI ALINABİLECEK ÖNLEMLER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597A3-997F-F54D-B056-E165F718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2564904"/>
            <a:ext cx="8229600" cy="3096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altLang="tr-TR" sz="2400" b="1" dirty="0" smtClean="0"/>
              <a:t>Yapısal Olarak Alınabilecek Önlemler:</a:t>
            </a:r>
          </a:p>
          <a:p>
            <a:r>
              <a:rPr lang="tr-TR" altLang="tr-TR" sz="2400" dirty="0"/>
              <a:t>Yangının etkilerinden korunmuş, kaçış yolları sağlanmalı,</a:t>
            </a:r>
          </a:p>
          <a:p>
            <a:r>
              <a:rPr lang="tr-TR" altLang="tr-TR" sz="2400" dirty="0"/>
              <a:t>Ateşleyici ve yanıcı malzeme </a:t>
            </a:r>
            <a:r>
              <a:rPr lang="tr-TR" altLang="tr-TR" sz="2400" dirty="0" smtClean="0"/>
              <a:t>kaynakları</a:t>
            </a:r>
          </a:p>
          <a:p>
            <a:pPr marL="0" indent="0">
              <a:buNone/>
            </a:pPr>
            <a:r>
              <a:rPr lang="tr-TR" altLang="tr-TR" sz="2400" dirty="0"/>
              <a:t> </a:t>
            </a:r>
            <a:r>
              <a:rPr lang="tr-TR" altLang="tr-TR" sz="2400" dirty="0" smtClean="0"/>
              <a:t>   </a:t>
            </a:r>
            <a:r>
              <a:rPr lang="tr-TR" altLang="tr-TR" sz="2400" dirty="0"/>
              <a:t>binalardan ayrılmalı,</a:t>
            </a:r>
          </a:p>
          <a:p>
            <a:r>
              <a:rPr lang="tr-TR" altLang="tr-TR" sz="2400" dirty="0" smtClean="0"/>
              <a:t>Her an çalışabilecek durumda yangın söndürme</a:t>
            </a:r>
          </a:p>
          <a:p>
            <a:pPr marL="0" indent="0">
              <a:buNone/>
            </a:pPr>
            <a:r>
              <a:rPr lang="tr-TR" altLang="tr-TR" sz="2400" dirty="0"/>
              <a:t> </a:t>
            </a:r>
            <a:r>
              <a:rPr lang="tr-TR" altLang="tr-TR" sz="2400" dirty="0" smtClean="0"/>
              <a:t>   cihazları bulundurulmalıdır</a:t>
            </a:r>
            <a:r>
              <a:rPr lang="tr-TR" altLang="tr-TR" sz="2400" dirty="0"/>
              <a:t>.</a:t>
            </a:r>
            <a:endParaRPr lang="tr-TR" altLang="tr-TR" sz="2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tr-TR" altLang="tr-TR" sz="2400" b="1" dirty="0" smtClean="0"/>
          </a:p>
          <a:p>
            <a:pPr algn="just"/>
            <a:endParaRPr lang="tr-TR" altLang="tr-TR" sz="2400" dirty="0" smtClean="0"/>
          </a:p>
        </p:txBody>
      </p:sp>
      <p:pic>
        <p:nvPicPr>
          <p:cNvPr id="6" name="Picture 3" descr="C:\Documents and Settings\User\Desktop\urun1_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85393"/>
            <a:ext cx="1548763" cy="25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5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1700808"/>
            <a:ext cx="8229600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800" b="1" dirty="0" smtClean="0">
                <a:solidFill>
                  <a:srgbClr val="0070C0"/>
                </a:solidFill>
              </a:rPr>
              <a:t>YANGINA KARŞI ALINABİLECEK ÖNLEMLER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597A3-997F-F54D-B056-E165F718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3843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altLang="tr-TR" sz="2400" b="1" dirty="0" smtClean="0"/>
              <a:t>İşyerlerinde Alınabilecek Önlemler:</a:t>
            </a:r>
          </a:p>
          <a:p>
            <a:r>
              <a:rPr lang="tr-TR" altLang="tr-TR" sz="2400" dirty="0"/>
              <a:t>Yangın talimatnamesi hazırlanarak uygun bir yere </a:t>
            </a:r>
            <a:r>
              <a:rPr lang="tr-TR" altLang="tr-TR" sz="2400" dirty="0" smtClean="0"/>
              <a:t>asılmalı,</a:t>
            </a:r>
          </a:p>
          <a:p>
            <a:r>
              <a:rPr lang="tr-TR" altLang="tr-TR" sz="2400" dirty="0" smtClean="0"/>
              <a:t> Yangın </a:t>
            </a:r>
            <a:r>
              <a:rPr lang="tr-TR" altLang="tr-TR" sz="2400" dirty="0"/>
              <a:t>söndürme cihazlarının mutlaka bulundurulmalı, bakımları zamanında </a:t>
            </a:r>
            <a:r>
              <a:rPr lang="tr-TR" altLang="tr-TR" sz="2400" dirty="0" smtClean="0"/>
              <a:t>yapılmalı,</a:t>
            </a:r>
            <a:endParaRPr lang="tr-TR" altLang="tr-TR" sz="2400" dirty="0"/>
          </a:p>
          <a:p>
            <a:r>
              <a:rPr lang="tr-TR" altLang="tr-TR" sz="2400" dirty="0"/>
              <a:t>Çalışanlar arasında, söndürme, kurtarma, koruma ve ilk yardım ekipleri </a:t>
            </a:r>
            <a:r>
              <a:rPr lang="tr-TR" altLang="tr-TR" sz="2400" dirty="0" smtClean="0"/>
              <a:t>kurulmalı,</a:t>
            </a:r>
            <a:endParaRPr lang="tr-TR" altLang="tr-TR" sz="2400" dirty="0"/>
          </a:p>
          <a:p>
            <a:r>
              <a:rPr lang="tr-TR" altLang="tr-TR" sz="2400" dirty="0"/>
              <a:t>Yanıcı maddeler iş yerinin uygun bir yerinde bulundurulmalıdır.</a:t>
            </a:r>
          </a:p>
          <a:p>
            <a:pPr algn="just"/>
            <a:endParaRPr lang="tr-TR" altLang="tr-TR" sz="2400" dirty="0" smtClean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="" xmlns:a16="http://schemas.microsoft.com/office/drawing/2014/main" id="{3964F783-94BF-B94C-A502-45B2506AED1F}"/>
              </a:ext>
            </a:extLst>
          </p:cNvPr>
          <p:cNvSpPr txBox="1">
            <a:spLocks/>
          </p:cNvSpPr>
          <p:nvPr/>
        </p:nvSpPr>
        <p:spPr>
          <a:xfrm>
            <a:off x="689687" y="1988841"/>
            <a:ext cx="7772400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4500" b="1" dirty="0" smtClean="0"/>
              <a:t>Öz </a:t>
            </a:r>
            <a:r>
              <a:rPr lang="tr-TR" sz="4500" b="1" dirty="0"/>
              <a:t>Değerlendirme </a:t>
            </a:r>
            <a:endParaRPr lang="tr-TR" sz="4500" b="1" dirty="0" smtClean="0"/>
          </a:p>
          <a:p>
            <a:r>
              <a:rPr lang="tr-TR" sz="4500" b="1" dirty="0" smtClean="0"/>
              <a:t>Formunu</a:t>
            </a:r>
            <a:endParaRPr lang="tr-TR" sz="4500" dirty="0">
              <a:latin typeface="Franklin Gothic Heavy" panose="020B09030201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0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47652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747684"/>
            <a:ext cx="8229600" cy="57606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tr-TR" sz="2800" b="1" dirty="0" smtClean="0">
                <a:solidFill>
                  <a:srgbClr val="0070C0"/>
                </a:solidFill>
              </a:rPr>
              <a:t>                            İLK YARDIM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597A3-997F-F54D-B056-E165F718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2403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altLang="tr-TR" sz="2400" b="1" dirty="0" smtClean="0"/>
              <a:t>İlk Yardımda Amaç Nedir?</a:t>
            </a:r>
          </a:p>
          <a:p>
            <a:pPr algn="just"/>
            <a:r>
              <a:rPr lang="tr-TR" altLang="tr-TR" sz="2400" dirty="0"/>
              <a:t>Yaşamı koruma ve  </a:t>
            </a:r>
            <a:r>
              <a:rPr lang="tr-TR" altLang="tr-TR" sz="2400" dirty="0" smtClean="0"/>
              <a:t>sürdürülmesini</a:t>
            </a:r>
          </a:p>
          <a:p>
            <a:pPr marL="0" indent="0" algn="just">
              <a:buNone/>
            </a:pPr>
            <a:r>
              <a:rPr lang="tr-TR" altLang="tr-TR" sz="2400" dirty="0"/>
              <a:t> </a:t>
            </a:r>
            <a:r>
              <a:rPr lang="tr-TR" altLang="tr-TR" sz="2400" dirty="0" smtClean="0"/>
              <a:t>     </a:t>
            </a:r>
            <a:r>
              <a:rPr lang="tr-TR" altLang="tr-TR" sz="2400" dirty="0"/>
              <a:t>sağlama,</a:t>
            </a:r>
          </a:p>
          <a:p>
            <a:pPr algn="just"/>
            <a:r>
              <a:rPr lang="tr-TR" altLang="tr-TR" sz="2400" dirty="0"/>
              <a:t>Durumun kötüleşmesini engelleme, </a:t>
            </a:r>
          </a:p>
          <a:p>
            <a:pPr algn="just"/>
            <a:r>
              <a:rPr lang="tr-TR" altLang="tr-TR" sz="2400" dirty="0"/>
              <a:t>İyileşmesini kolaylaştırma</a:t>
            </a:r>
            <a:r>
              <a:rPr lang="tr-TR" altLang="tr-TR" sz="2400" dirty="0" smtClean="0"/>
              <a:t>.</a:t>
            </a:r>
          </a:p>
          <a:p>
            <a:pPr marL="0" indent="0" algn="just">
              <a:buNone/>
            </a:pPr>
            <a:endParaRPr lang="tr-TR" altLang="tr-TR" sz="2400" dirty="0" smtClean="0"/>
          </a:p>
          <a:p>
            <a:pPr marL="0" indent="0" algn="ctr">
              <a:buNone/>
            </a:pPr>
            <a:r>
              <a:rPr lang="tr-TR" altLang="tr-TR" sz="2400" dirty="0" smtClean="0"/>
              <a:t> </a:t>
            </a:r>
            <a:r>
              <a:rPr lang="tr-TR" altLang="tr-TR" sz="2400" b="1" dirty="0" smtClean="0">
                <a:solidFill>
                  <a:srgbClr val="0070C0"/>
                </a:solidFill>
              </a:rPr>
              <a:t>İLK </a:t>
            </a:r>
            <a:r>
              <a:rPr lang="tr-TR" altLang="tr-TR" sz="2400" b="1" dirty="0">
                <a:solidFill>
                  <a:srgbClr val="0070C0"/>
                </a:solidFill>
              </a:rPr>
              <a:t>YARDIM UYGULAMASINDA KESİNLİKLE İLAÇ </a:t>
            </a:r>
            <a:r>
              <a:rPr lang="tr-TR" altLang="tr-TR" sz="2400" b="1" dirty="0" smtClean="0">
                <a:solidFill>
                  <a:srgbClr val="0070C0"/>
                </a:solidFill>
              </a:rPr>
              <a:t>KULLANILMAMALIDIR…</a:t>
            </a:r>
            <a:endParaRPr lang="tr-TR" altLang="tr-TR" sz="2400" dirty="0"/>
          </a:p>
          <a:p>
            <a:pPr algn="just"/>
            <a:endParaRPr lang="tr-TR" altLang="tr-TR" sz="2400" dirty="0" smtClean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47684"/>
            <a:ext cx="2088232" cy="30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2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4901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44824"/>
            <a:ext cx="8229600" cy="6480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800" b="1" dirty="0" smtClean="0">
                <a:solidFill>
                  <a:srgbClr val="0070C0"/>
                </a:solidFill>
              </a:rPr>
              <a:t> </a:t>
            </a:r>
            <a:r>
              <a:rPr lang="tr-TR" altLang="tr-TR" sz="2800" b="1" dirty="0" smtClean="0">
                <a:solidFill>
                  <a:srgbClr val="0070C0"/>
                </a:solidFill>
              </a:rPr>
              <a:t>İlk Yardımın </a:t>
            </a:r>
            <a:r>
              <a:rPr lang="tr-TR" altLang="tr-TR" sz="2800" b="1" dirty="0" smtClean="0">
                <a:solidFill>
                  <a:srgbClr val="FF0000"/>
                </a:solidFill>
              </a:rPr>
              <a:t>T</a:t>
            </a:r>
            <a:r>
              <a:rPr lang="tr-TR" altLang="tr-TR" sz="2800" b="1" dirty="0" smtClean="0">
                <a:solidFill>
                  <a:srgbClr val="0070C0"/>
                </a:solidFill>
              </a:rPr>
              <a:t>emeli Sayılan İlkeler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8" name="8 İçerik Yer Tutucusu"/>
          <p:cNvSpPr>
            <a:spLocks noGrp="1"/>
          </p:cNvSpPr>
          <p:nvPr>
            <p:ph idx="1"/>
          </p:nvPr>
        </p:nvSpPr>
        <p:spPr>
          <a:xfrm>
            <a:off x="0" y="2507764"/>
            <a:ext cx="8964488" cy="322560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altLang="tr-TR" sz="2600" b="1" dirty="0" smtClean="0">
                <a:solidFill>
                  <a:srgbClr val="FF0000"/>
                </a:solidFill>
              </a:rPr>
              <a:t>T</a:t>
            </a:r>
            <a:r>
              <a:rPr lang="tr-TR" altLang="tr-TR" sz="2600" dirty="0" smtClean="0"/>
              <a:t>edbir (İlkyardımı yapacak kişinin, kendisinin ve kazazedenin güvenliğini sağlaması),</a:t>
            </a:r>
          </a:p>
          <a:p>
            <a:pPr algn="just"/>
            <a:r>
              <a:rPr lang="tr-TR" altLang="tr-TR" sz="2600" b="1" dirty="0" smtClean="0">
                <a:solidFill>
                  <a:srgbClr val="FF0000"/>
                </a:solidFill>
              </a:rPr>
              <a:t>T</a:t>
            </a:r>
            <a:r>
              <a:rPr lang="tr-TR" altLang="tr-TR" sz="2600" dirty="0" smtClean="0"/>
              <a:t>elekomünikasyon (haberleşme)(</a:t>
            </a:r>
            <a:r>
              <a:rPr lang="tr-TR" altLang="tr-TR" sz="2600" b="1" dirty="0" smtClean="0">
                <a:solidFill>
                  <a:srgbClr val="0070C0"/>
                </a:solidFill>
              </a:rPr>
              <a:t>112’yi arayın</a:t>
            </a:r>
            <a:r>
              <a:rPr lang="tr-TR" altLang="tr-TR" sz="2600" dirty="0" smtClean="0"/>
              <a:t>), </a:t>
            </a:r>
          </a:p>
          <a:p>
            <a:pPr algn="just"/>
            <a:r>
              <a:rPr lang="tr-TR" altLang="tr-TR" sz="2600" b="1" dirty="0" err="1" smtClean="0">
                <a:solidFill>
                  <a:srgbClr val="FF0000"/>
                </a:solidFill>
              </a:rPr>
              <a:t>T</a:t>
            </a:r>
            <a:r>
              <a:rPr lang="tr-TR" altLang="tr-TR" sz="2600" dirty="0" err="1" smtClean="0"/>
              <a:t>riaj</a:t>
            </a:r>
            <a:r>
              <a:rPr lang="tr-TR" altLang="tr-TR" sz="2600" dirty="0" smtClean="0"/>
              <a:t> (Öncelikli kazazedenin belirlenmesi),</a:t>
            </a:r>
          </a:p>
          <a:p>
            <a:pPr algn="just"/>
            <a:r>
              <a:rPr lang="tr-TR" altLang="tr-TR" sz="2600" b="1" dirty="0" smtClean="0">
                <a:solidFill>
                  <a:srgbClr val="FF0000"/>
                </a:solidFill>
              </a:rPr>
              <a:t>T</a:t>
            </a:r>
            <a:r>
              <a:rPr lang="tr-TR" altLang="tr-TR" sz="2600" dirty="0" smtClean="0"/>
              <a:t>eşhis, </a:t>
            </a:r>
          </a:p>
          <a:p>
            <a:pPr algn="just"/>
            <a:r>
              <a:rPr lang="tr-TR" altLang="tr-TR" sz="2600" b="1" dirty="0" smtClean="0">
                <a:solidFill>
                  <a:srgbClr val="FF0000"/>
                </a:solidFill>
              </a:rPr>
              <a:t>T</a:t>
            </a:r>
            <a:r>
              <a:rPr lang="tr-TR" altLang="tr-TR" sz="2600" dirty="0" smtClean="0"/>
              <a:t>edavi (İlaç kullanmadan yapılan ilk müdahale),</a:t>
            </a:r>
          </a:p>
          <a:p>
            <a:pPr algn="just"/>
            <a:r>
              <a:rPr lang="tr-TR" altLang="tr-TR" sz="2600" b="1" dirty="0" smtClean="0">
                <a:solidFill>
                  <a:srgbClr val="FF0000"/>
                </a:solidFill>
              </a:rPr>
              <a:t>T</a:t>
            </a:r>
            <a:r>
              <a:rPr lang="tr-TR" altLang="tr-TR" sz="2600" dirty="0" smtClean="0"/>
              <a:t>aşıma (Hastanın, en yakın sağlık kurumuna bir an önce ulaştırılması).</a:t>
            </a:r>
          </a:p>
          <a:p>
            <a:endParaRPr lang="tr-TR" altLang="tr-TR" sz="3600" dirty="0" smtClean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7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26201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747684"/>
            <a:ext cx="8229600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altLang="tr-TR" sz="2800" b="1" dirty="0">
                <a:solidFill>
                  <a:srgbClr val="0070C0"/>
                </a:solidFill>
              </a:rPr>
              <a:t>İŞ GÜVENLİĞİ MEVZUATI</a:t>
            </a:r>
            <a:endParaRPr lang="tr-TR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9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901830"/>
              </p:ext>
            </p:extLst>
          </p:nvPr>
        </p:nvGraphicFramePr>
        <p:xfrm>
          <a:off x="395536" y="2564904"/>
          <a:ext cx="8302377" cy="3116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2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57654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5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747684"/>
            <a:ext cx="8229600" cy="38517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tr-TR" sz="2800" b="1" dirty="0" smtClean="0">
                <a:solidFill>
                  <a:srgbClr val="0070C0"/>
                </a:solidFill>
              </a:rPr>
              <a:t> </a:t>
            </a:r>
            <a:r>
              <a:rPr lang="tr-TR" altLang="tr-TR" sz="2800" b="1" dirty="0" smtClean="0">
                <a:solidFill>
                  <a:srgbClr val="0070C0"/>
                </a:solidFill>
              </a:rPr>
              <a:t>KANUNLAR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8" name="8 İçerik Yer Tutucusu"/>
          <p:cNvSpPr>
            <a:spLocks noGrp="1"/>
          </p:cNvSpPr>
          <p:nvPr>
            <p:ph idx="1"/>
          </p:nvPr>
        </p:nvSpPr>
        <p:spPr>
          <a:xfrm>
            <a:off x="0" y="2132856"/>
            <a:ext cx="8964488" cy="394568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tr-TR" altLang="tr-TR" dirty="0"/>
              <a:t>Türkiye Cumhuriyeti Anayasası (1982).</a:t>
            </a:r>
          </a:p>
          <a:p>
            <a:pPr algn="just"/>
            <a:r>
              <a:rPr lang="tr-TR" altLang="tr-TR" b="1" dirty="0" smtClean="0">
                <a:solidFill>
                  <a:srgbClr val="FF0000"/>
                </a:solidFill>
              </a:rPr>
              <a:t>6331 </a:t>
            </a:r>
            <a:r>
              <a:rPr lang="tr-TR" altLang="tr-TR" b="1" dirty="0">
                <a:solidFill>
                  <a:srgbClr val="FF0000"/>
                </a:solidFill>
              </a:rPr>
              <a:t>Sayılı </a:t>
            </a:r>
            <a:r>
              <a:rPr lang="tr-TR" altLang="tr-TR" b="1" dirty="0" smtClean="0">
                <a:solidFill>
                  <a:srgbClr val="FF0000"/>
                </a:solidFill>
              </a:rPr>
              <a:t>İş </a:t>
            </a:r>
            <a:r>
              <a:rPr lang="tr-TR" altLang="tr-TR" b="1" dirty="0">
                <a:solidFill>
                  <a:srgbClr val="FF0000"/>
                </a:solidFill>
              </a:rPr>
              <a:t>Sağlığı ve Güvenliği Kanunu (2012</a:t>
            </a:r>
            <a:r>
              <a:rPr lang="tr-TR" altLang="tr-TR" b="1" dirty="0" smtClean="0">
                <a:solidFill>
                  <a:srgbClr val="FF0000"/>
                </a:solidFill>
              </a:rPr>
              <a:t>).</a:t>
            </a:r>
          </a:p>
          <a:p>
            <a:pPr algn="just"/>
            <a:r>
              <a:rPr lang="tr-TR" altLang="tr-TR" dirty="0" smtClean="0"/>
              <a:t>5510 Sayılı Sosyal Sigortalar ve Genel Sağlık Sigortası Kanunu (2006).</a:t>
            </a:r>
          </a:p>
          <a:p>
            <a:pPr algn="just"/>
            <a:r>
              <a:rPr lang="tr-TR" altLang="tr-TR" dirty="0" smtClean="0"/>
              <a:t>4857 </a:t>
            </a:r>
            <a:r>
              <a:rPr lang="tr-TR" altLang="tr-TR" dirty="0"/>
              <a:t>Sayılı İş Kanunu (2003).</a:t>
            </a:r>
          </a:p>
          <a:p>
            <a:pPr algn="just"/>
            <a:r>
              <a:rPr lang="tr-TR" dirty="0"/>
              <a:t>657 sayılı Devlet Memurları Kanunu (1965)</a:t>
            </a:r>
            <a:endParaRPr lang="tr-TR" altLang="tr-TR" dirty="0"/>
          </a:p>
          <a:p>
            <a:pPr algn="just"/>
            <a:r>
              <a:rPr lang="tr-TR" altLang="tr-TR" dirty="0" smtClean="0"/>
              <a:t>506 </a:t>
            </a:r>
            <a:r>
              <a:rPr lang="tr-TR" altLang="tr-TR" dirty="0"/>
              <a:t>Sayılı Sosyal Sigortalar Kanunu (1992).</a:t>
            </a:r>
          </a:p>
          <a:p>
            <a:pPr algn="just"/>
            <a:r>
              <a:rPr lang="tr-TR" altLang="tr-TR" dirty="0" smtClean="0"/>
              <a:t>4841 </a:t>
            </a:r>
            <a:r>
              <a:rPr lang="tr-TR" altLang="tr-TR" dirty="0"/>
              <a:t>Sayılı Çalışma Bakanlığının Kuruluş ve görevleri hakkında kanun (1946).</a:t>
            </a:r>
          </a:p>
          <a:p>
            <a:pPr algn="just"/>
            <a:r>
              <a:rPr lang="tr-TR" altLang="tr-TR" dirty="0"/>
              <a:t>1593 Sayılı Umumî </a:t>
            </a:r>
            <a:r>
              <a:rPr lang="tr-TR" altLang="tr-TR" dirty="0" err="1"/>
              <a:t>Hıfzısıhha</a:t>
            </a:r>
            <a:r>
              <a:rPr lang="tr-TR" altLang="tr-TR" dirty="0"/>
              <a:t> Kanunu (1972).</a:t>
            </a:r>
          </a:p>
          <a:p>
            <a:pPr algn="just"/>
            <a:r>
              <a:rPr lang="tr-TR" altLang="tr-TR" dirty="0"/>
              <a:t>1580 Sayılı Belediyeler Kanunu (1930).</a:t>
            </a:r>
          </a:p>
          <a:p>
            <a:pPr algn="just"/>
            <a:r>
              <a:rPr lang="tr-TR" altLang="tr-TR" dirty="0"/>
              <a:t>3308 Sayılı Çıraklık ve Mesleki Eğitim Kanunu (1986).</a:t>
            </a:r>
          </a:p>
          <a:p>
            <a:endParaRPr lang="tr-TR" altLang="tr-TR" sz="3600" dirty="0" smtClean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8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7555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747684"/>
            <a:ext cx="8229600" cy="81722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tr-TR" sz="2800" b="1" dirty="0" smtClean="0">
                <a:solidFill>
                  <a:srgbClr val="0070C0"/>
                </a:solidFill>
              </a:rPr>
              <a:t> </a:t>
            </a:r>
            <a:r>
              <a:rPr lang="tr-TR" altLang="tr-TR" sz="2800" b="1" dirty="0" smtClean="0">
                <a:solidFill>
                  <a:srgbClr val="0070C0"/>
                </a:solidFill>
              </a:rPr>
              <a:t>TÜZÜKLER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8" name="8 İçerik Yer Tutucusu"/>
          <p:cNvSpPr>
            <a:spLocks noGrp="1"/>
          </p:cNvSpPr>
          <p:nvPr>
            <p:ph idx="1"/>
          </p:nvPr>
        </p:nvSpPr>
        <p:spPr>
          <a:xfrm>
            <a:off x="0" y="2564904"/>
            <a:ext cx="8964488" cy="3456384"/>
          </a:xfrm>
        </p:spPr>
        <p:txBody>
          <a:bodyPr>
            <a:normAutofit/>
          </a:bodyPr>
          <a:lstStyle/>
          <a:p>
            <a:pPr algn="just"/>
            <a:r>
              <a:rPr lang="tr-TR" altLang="tr-TR" sz="2400" dirty="0" smtClean="0"/>
              <a:t>Ağır </a:t>
            </a:r>
            <a:r>
              <a:rPr lang="tr-TR" altLang="tr-TR" sz="2400" dirty="0"/>
              <a:t>ve </a:t>
            </a:r>
            <a:r>
              <a:rPr lang="tr-TR" altLang="tr-TR" sz="2400" dirty="0" smtClean="0"/>
              <a:t>Tehlikeli İşler Tüzüğü</a:t>
            </a:r>
            <a:r>
              <a:rPr lang="tr-TR" altLang="tr-TR" sz="2400" dirty="0"/>
              <a:t>, </a:t>
            </a:r>
          </a:p>
          <a:p>
            <a:pPr algn="just"/>
            <a:r>
              <a:rPr lang="tr-TR" altLang="tr-TR" sz="2400" dirty="0"/>
              <a:t>Fazla </a:t>
            </a:r>
            <a:r>
              <a:rPr lang="tr-TR" altLang="tr-TR" sz="2400" dirty="0" smtClean="0"/>
              <a:t>Çalışma Tüzüğü,</a:t>
            </a:r>
            <a:endParaRPr lang="tr-TR" altLang="tr-TR" sz="2400" dirty="0"/>
          </a:p>
          <a:p>
            <a:pPr algn="just"/>
            <a:r>
              <a:rPr lang="tr-TR" altLang="tr-TR" sz="2400" dirty="0"/>
              <a:t>İş </a:t>
            </a:r>
            <a:r>
              <a:rPr lang="tr-TR" altLang="tr-TR" sz="2400" dirty="0" smtClean="0"/>
              <a:t>Süreleri Tüzüğü,</a:t>
            </a:r>
            <a:endParaRPr lang="tr-TR" altLang="tr-TR" sz="2400" dirty="0"/>
          </a:p>
          <a:p>
            <a:pPr algn="just"/>
            <a:r>
              <a:rPr lang="tr-TR" altLang="tr-TR" sz="2400" dirty="0"/>
              <a:t>İşçi </a:t>
            </a:r>
            <a:r>
              <a:rPr lang="tr-TR" altLang="tr-TR" sz="2400" dirty="0" smtClean="0"/>
              <a:t>Sağlığı </a:t>
            </a:r>
            <a:r>
              <a:rPr lang="tr-TR" altLang="tr-TR" sz="2400" dirty="0"/>
              <a:t>ve </a:t>
            </a:r>
            <a:r>
              <a:rPr lang="tr-TR" altLang="tr-TR" sz="2400" dirty="0" smtClean="0"/>
              <a:t>İş Güvenliği Tüzüğü,</a:t>
            </a:r>
            <a:endParaRPr lang="tr-TR" altLang="tr-TR" sz="2400" dirty="0"/>
          </a:p>
          <a:p>
            <a:pPr algn="just"/>
            <a:r>
              <a:rPr lang="tr-TR" altLang="tr-TR" sz="2400" dirty="0"/>
              <a:t>Bedensel </a:t>
            </a:r>
            <a:r>
              <a:rPr lang="tr-TR" altLang="tr-TR" sz="2400" dirty="0" smtClean="0"/>
              <a:t>Engellilerin İstihdamı Hakkında Tüzük</a:t>
            </a:r>
            <a:r>
              <a:rPr lang="tr-TR" altLang="tr-TR" sz="2400" dirty="0"/>
              <a:t>,</a:t>
            </a:r>
          </a:p>
          <a:p>
            <a:pPr algn="just"/>
            <a:r>
              <a:rPr lang="tr-TR" altLang="tr-TR" sz="2400" dirty="0"/>
              <a:t>Gebe veya emzikli kadınların çalıştırılma şartlarına dair </a:t>
            </a:r>
            <a:r>
              <a:rPr lang="tr-TR" altLang="tr-TR" sz="2400" dirty="0" smtClean="0"/>
              <a:t>tüzük,</a:t>
            </a:r>
          </a:p>
          <a:p>
            <a:pPr algn="just"/>
            <a:r>
              <a:rPr lang="tr-TR" altLang="tr-TR" sz="2400" dirty="0" smtClean="0"/>
              <a:t>…..</a:t>
            </a:r>
            <a:endParaRPr lang="tr-TR" altLang="tr-TR" sz="3100" dirty="0"/>
          </a:p>
          <a:p>
            <a:endParaRPr lang="tr-TR" altLang="tr-TR" sz="3600" dirty="0" smtClean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16856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747684"/>
            <a:ext cx="8229600" cy="81722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tr-TR" sz="2800" b="1" dirty="0" smtClean="0">
                <a:solidFill>
                  <a:srgbClr val="0070C0"/>
                </a:solidFill>
              </a:rPr>
              <a:t> </a:t>
            </a:r>
            <a:r>
              <a:rPr lang="tr-TR" altLang="tr-TR" sz="2800" b="1" dirty="0" smtClean="0">
                <a:solidFill>
                  <a:srgbClr val="0070C0"/>
                </a:solidFill>
              </a:rPr>
              <a:t>MESULİYETLER VE HUKUKİ İŞLEMLER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8" name="8 İçerik Yer Tutucusu"/>
          <p:cNvSpPr>
            <a:spLocks noGrp="1"/>
          </p:cNvSpPr>
          <p:nvPr>
            <p:ph idx="1"/>
          </p:nvPr>
        </p:nvSpPr>
        <p:spPr>
          <a:xfrm>
            <a:off x="0" y="2852936"/>
            <a:ext cx="8964488" cy="2160240"/>
          </a:xfrm>
        </p:spPr>
        <p:txBody>
          <a:bodyPr>
            <a:normAutofit/>
          </a:bodyPr>
          <a:lstStyle/>
          <a:p>
            <a:pPr algn="just"/>
            <a:r>
              <a:rPr lang="tr-TR" altLang="tr-TR" sz="2400" b="1" dirty="0" smtClean="0"/>
              <a:t>DEVLETİN MESULİYETİ</a:t>
            </a:r>
          </a:p>
          <a:p>
            <a:pPr algn="just"/>
            <a:r>
              <a:rPr lang="tr-TR" altLang="tr-TR" sz="2400" b="1" dirty="0" smtClean="0"/>
              <a:t>İŞVERENİNİ MESULİYETİ</a:t>
            </a:r>
          </a:p>
          <a:p>
            <a:pPr algn="just"/>
            <a:r>
              <a:rPr lang="tr-TR" altLang="tr-TR" sz="2400" b="1" dirty="0" smtClean="0"/>
              <a:t>ÇALIŞANLARIN MESULİYETİ</a:t>
            </a:r>
          </a:p>
          <a:p>
            <a:pPr algn="just"/>
            <a:r>
              <a:rPr lang="tr-TR" altLang="tr-TR" sz="2400" b="1" dirty="0" smtClean="0"/>
              <a:t>SENDİKANIN/MESLEK ÖRGÜTLERİNİN MESULİYETİ</a:t>
            </a:r>
            <a:endParaRPr lang="tr-TR" altLang="tr-TR" sz="3100" b="1" dirty="0"/>
          </a:p>
          <a:p>
            <a:endParaRPr lang="tr-TR" altLang="tr-TR" sz="3600" dirty="0" smtClean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6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="" xmlns:a16="http://schemas.microsoft.com/office/drawing/2014/main" id="{3964F783-94BF-B94C-A502-45B2506AED1F}"/>
              </a:ext>
            </a:extLst>
          </p:cNvPr>
          <p:cNvSpPr txBox="1">
            <a:spLocks/>
          </p:cNvSpPr>
          <p:nvPr/>
        </p:nvSpPr>
        <p:spPr>
          <a:xfrm>
            <a:off x="395536" y="1988841"/>
            <a:ext cx="8352928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4500" b="1" dirty="0" smtClean="0"/>
              <a:t>Eğitim </a:t>
            </a:r>
            <a:r>
              <a:rPr lang="tr-TR" sz="4500" b="1" dirty="0"/>
              <a:t>Sonrası Değerlendirme Anketini </a:t>
            </a:r>
            <a:r>
              <a:rPr lang="tr-TR" sz="4500" b="1" dirty="0" smtClean="0"/>
              <a:t>doldurulması…</a:t>
            </a:r>
            <a:endParaRPr lang="tr-TR" sz="4500" b="1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B6737E7-6FD9-7A4B-AB8C-8C38C9157C54}"/>
              </a:ext>
            </a:extLst>
          </p:cNvPr>
          <p:cNvSpPr txBox="1">
            <a:spLocks/>
          </p:cNvSpPr>
          <p:nvPr/>
        </p:nvSpPr>
        <p:spPr>
          <a:xfrm>
            <a:off x="693060" y="188696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4500" b="1" dirty="0"/>
              <a:t>Teşekkürler!</a:t>
            </a:r>
            <a:endParaRPr lang="tr-TR" sz="4500" dirty="0">
              <a:latin typeface="Franklin Gothic Heavy" panose="020B0903020102020204" pitchFamily="34" charset="0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xmlns="" id="{3964F783-94BF-B94C-A502-45B2506AED1F}"/>
              </a:ext>
            </a:extLst>
          </p:cNvPr>
          <p:cNvSpPr txBox="1">
            <a:spLocks/>
          </p:cNvSpPr>
          <p:nvPr/>
        </p:nvSpPr>
        <p:spPr>
          <a:xfrm>
            <a:off x="689687" y="347114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4500" b="1" dirty="0"/>
              <a:t>Tüm sorularınızı ve yorumlarınızı bekleriz.</a:t>
            </a:r>
            <a:endParaRPr lang="tr-TR" sz="4500" dirty="0">
              <a:latin typeface="Franklin Gothic Heavy" panose="020B09030201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32995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5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1700808"/>
            <a:ext cx="8229600" cy="6480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2800" b="1" dirty="0" smtClean="0">
                <a:solidFill>
                  <a:srgbClr val="0070C0"/>
                </a:solidFill>
              </a:rPr>
              <a:t/>
            </a:r>
            <a:br>
              <a:rPr lang="tr-TR" sz="2800" b="1" dirty="0" smtClean="0">
                <a:solidFill>
                  <a:srgbClr val="0070C0"/>
                </a:solidFill>
              </a:rPr>
            </a:br>
            <a:r>
              <a:rPr lang="tr-TR" sz="2800" b="1" dirty="0" smtClean="0">
                <a:solidFill>
                  <a:srgbClr val="0070C0"/>
                </a:solidFill>
              </a:rPr>
              <a:t>İNSAN SAĞLIĞI ve İŞ GÜVENLİĞİ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597A3-997F-F54D-B056-E165F718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348880"/>
            <a:ext cx="8507288" cy="352839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tr-TR" sz="2400" dirty="0" smtClean="0"/>
              <a:t>    </a:t>
            </a:r>
          </a:p>
          <a:p>
            <a:pPr algn="just">
              <a:buNone/>
            </a:pPr>
            <a:r>
              <a:rPr lang="tr-TR" altLang="tr-TR" sz="2400" b="1" dirty="0" smtClean="0">
                <a:solidFill>
                  <a:srgbClr val="0070C0"/>
                </a:solidFill>
              </a:rPr>
              <a:t>Sağlık </a:t>
            </a:r>
            <a:r>
              <a:rPr lang="tr-TR" altLang="tr-TR" sz="2400" b="1" dirty="0">
                <a:solidFill>
                  <a:srgbClr val="0070C0"/>
                </a:solidFill>
              </a:rPr>
              <a:t>Nedir? </a:t>
            </a:r>
            <a:endParaRPr lang="tr-TR" altLang="tr-TR" sz="2400" b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endParaRPr lang="tr-TR" altLang="tr-TR" sz="24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tr-TR" altLang="tr-TR" sz="2400" dirty="0"/>
              <a:t>Dünya Sağlık Örgütü’nün tanımına göre; </a:t>
            </a:r>
            <a:endParaRPr lang="tr-TR" altLang="tr-TR" sz="2400" dirty="0" smtClean="0"/>
          </a:p>
          <a:p>
            <a:pPr marL="0" indent="0" algn="just">
              <a:buNone/>
            </a:pPr>
            <a:r>
              <a:rPr lang="tr-TR" altLang="tr-TR" sz="2400" dirty="0" smtClean="0"/>
              <a:t>kişinin</a:t>
            </a:r>
            <a:r>
              <a:rPr lang="tr-TR" altLang="tr-TR" sz="2400" dirty="0"/>
              <a:t>, bedensel, ruhsal ve sosyal </a:t>
            </a:r>
            <a:endParaRPr lang="tr-TR" altLang="tr-TR" sz="2400" dirty="0" smtClean="0"/>
          </a:p>
          <a:p>
            <a:pPr marL="0" indent="0" algn="just">
              <a:buNone/>
            </a:pPr>
            <a:r>
              <a:rPr lang="tr-TR" altLang="tr-TR" sz="2400" dirty="0" smtClean="0"/>
              <a:t>bakımdan </a:t>
            </a:r>
            <a:r>
              <a:rPr lang="tr-TR" altLang="tr-TR" sz="2400" dirty="0"/>
              <a:t>tam bir iyilik halinde olmasıdır. </a:t>
            </a:r>
          </a:p>
          <a:p>
            <a:pPr>
              <a:buFont typeface="Wingdings" pitchFamily="2" charset="2"/>
              <a:buNone/>
              <a:defRPr/>
            </a:pPr>
            <a:endParaRPr lang="tr-TR" sz="2400" dirty="0"/>
          </a:p>
        </p:txBody>
      </p:sp>
      <p:pic>
        <p:nvPicPr>
          <p:cNvPr id="6" name="Picture 8" descr="D:\Belgelerim\Resimlerim\Microsoft Clip Organizer\j0436163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571" y="4113075"/>
            <a:ext cx="317402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7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7929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1700808"/>
            <a:ext cx="8229600" cy="78296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tr-TR" altLang="tr-TR" sz="2800" b="1" dirty="0">
                <a:solidFill>
                  <a:srgbClr val="0070C0"/>
                </a:solidFill>
              </a:rPr>
              <a:t>İşçi Sağlığı </a:t>
            </a:r>
            <a:r>
              <a:rPr lang="tr-TR" sz="2800" b="1" dirty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597A3-997F-F54D-B056-E165F718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4045"/>
            <a:ext cx="8229600" cy="305720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altLang="tr-TR" sz="2400" dirty="0"/>
              <a:t>Bütün mesleklerde </a:t>
            </a:r>
            <a:r>
              <a:rPr lang="tr-TR" altLang="tr-TR" sz="2400" dirty="0" smtClean="0"/>
              <a:t>çalışanların;</a:t>
            </a:r>
          </a:p>
          <a:p>
            <a:pPr algn="just"/>
            <a:r>
              <a:rPr lang="tr-TR" altLang="tr-TR" sz="2400" dirty="0" smtClean="0"/>
              <a:t>sağlıklarını, </a:t>
            </a:r>
            <a:r>
              <a:rPr lang="tr-TR" altLang="tr-TR" sz="2400" dirty="0"/>
              <a:t>sosyal, ruhsal ve bedensel olarak en üst düzeyde tutmak, </a:t>
            </a:r>
            <a:endParaRPr lang="tr-TR" altLang="tr-TR" sz="2400" dirty="0" smtClean="0"/>
          </a:p>
          <a:p>
            <a:pPr algn="just"/>
            <a:r>
              <a:rPr lang="tr-TR" altLang="tr-TR" sz="2400" dirty="0" smtClean="0"/>
              <a:t>çalışma </a:t>
            </a:r>
            <a:r>
              <a:rPr lang="tr-TR" altLang="tr-TR" sz="2400" dirty="0"/>
              <a:t>şartlarını ve üretim araçlarını sağlığa uygun hale getirmek, </a:t>
            </a:r>
            <a:endParaRPr lang="tr-TR" altLang="tr-TR" sz="2400" dirty="0" smtClean="0"/>
          </a:p>
          <a:p>
            <a:pPr algn="just"/>
            <a:r>
              <a:rPr lang="tr-TR" altLang="tr-TR" sz="2400" dirty="0" smtClean="0"/>
              <a:t>çalışanları </a:t>
            </a:r>
            <a:r>
              <a:rPr lang="tr-TR" altLang="tr-TR" sz="2400" dirty="0"/>
              <a:t>zararlı etkilerden koruyarak işin ve çalışanın birbirine uyumunu sağlamak üzere kurulmuş bir tıp dalıdır.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2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7622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1700808"/>
            <a:ext cx="8229600" cy="7829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altLang="tr-TR" sz="2800" b="1" dirty="0">
                <a:solidFill>
                  <a:srgbClr val="0070C0"/>
                </a:solidFill>
              </a:rPr>
              <a:t>İş </a:t>
            </a:r>
            <a:r>
              <a:rPr lang="tr-TR" altLang="tr-TR" sz="2800" b="1" dirty="0" smtClean="0">
                <a:solidFill>
                  <a:srgbClr val="0070C0"/>
                </a:solidFill>
              </a:rPr>
              <a:t>Güvenliği Nedir?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597A3-997F-F54D-B056-E165F718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919"/>
            <a:ext cx="8229600" cy="3312369"/>
          </a:xfrm>
        </p:spPr>
        <p:txBody>
          <a:bodyPr>
            <a:noAutofit/>
          </a:bodyPr>
          <a:lstStyle/>
          <a:p>
            <a:pPr algn="just"/>
            <a:r>
              <a:rPr lang="tr-TR" altLang="tr-TR" sz="2400" dirty="0"/>
              <a:t>Atölye ve işyerlerinde, işin yapılması sırasında, çeşitli sebeplerden kaynaklanan, sağlığa zarar verebilecek şartlardan korunmak amacı ile yapılan sistemli, planlı ve bilimsel çalışmalara “</a:t>
            </a:r>
            <a:r>
              <a:rPr lang="tr-TR" altLang="tr-TR" sz="2400" dirty="0">
                <a:solidFill>
                  <a:srgbClr val="0070C0"/>
                </a:solidFill>
              </a:rPr>
              <a:t>iş güvenliği</a:t>
            </a:r>
            <a:r>
              <a:rPr lang="tr-TR" altLang="tr-TR" sz="2400" dirty="0"/>
              <a:t>” denir.</a:t>
            </a:r>
          </a:p>
          <a:p>
            <a:pPr algn="just"/>
            <a:r>
              <a:rPr lang="tr-TR" altLang="tr-TR" sz="2400" dirty="0"/>
              <a:t>Diğer bir tanıma göre; </a:t>
            </a:r>
            <a:r>
              <a:rPr lang="tr-TR" altLang="tr-TR" sz="2400" dirty="0" smtClean="0"/>
              <a:t>çalışanların </a:t>
            </a:r>
            <a:r>
              <a:rPr lang="tr-TR" altLang="tr-TR" sz="2400" dirty="0"/>
              <a:t>iş kazalarına uğramalarını önlemek amacıyla güvenli çalışma ortamını oluşturmak için alınması gereken önlemlere “</a:t>
            </a:r>
            <a:r>
              <a:rPr lang="tr-TR" altLang="tr-TR" sz="2400" dirty="0">
                <a:solidFill>
                  <a:srgbClr val="0070C0"/>
                </a:solidFill>
              </a:rPr>
              <a:t>iş güvenliği</a:t>
            </a:r>
            <a:r>
              <a:rPr lang="tr-TR" altLang="tr-TR" sz="2400" dirty="0"/>
              <a:t>” denir</a:t>
            </a:r>
            <a:r>
              <a:rPr lang="tr-TR" altLang="tr-TR" sz="2400" dirty="0" smtClean="0"/>
              <a:t>.</a:t>
            </a:r>
            <a:endParaRPr lang="tr-TR" altLang="tr-TR" sz="24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2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79367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1700808"/>
            <a:ext cx="8229600" cy="7829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altLang="tr-TR" sz="2800" b="1" dirty="0">
                <a:solidFill>
                  <a:srgbClr val="0070C0"/>
                </a:solidFill>
              </a:rPr>
              <a:t>İş </a:t>
            </a:r>
            <a:r>
              <a:rPr lang="tr-TR" altLang="tr-TR" sz="2800" b="1" dirty="0" smtClean="0">
                <a:solidFill>
                  <a:srgbClr val="0070C0"/>
                </a:solidFill>
              </a:rPr>
              <a:t>Güvenliği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597A3-997F-F54D-B056-E165F718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919"/>
            <a:ext cx="8229600" cy="331236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tr-TR" altLang="tr-TR" sz="2400" dirty="0"/>
              <a:t>	</a:t>
            </a:r>
            <a:r>
              <a:rPr lang="tr-TR" altLang="tr-TR" sz="2400" b="1" dirty="0"/>
              <a:t>İş güvenliği </a:t>
            </a:r>
            <a:r>
              <a:rPr lang="tr-TR" altLang="tr-TR" sz="2400" b="1" dirty="0" smtClean="0"/>
              <a:t>kapsam olarak</a:t>
            </a:r>
            <a:r>
              <a:rPr lang="tr-TR" altLang="tr-TR" sz="2400" dirty="0" smtClean="0"/>
              <a:t>: </a:t>
            </a:r>
            <a:endParaRPr lang="tr-TR" altLang="tr-TR" sz="2400" dirty="0"/>
          </a:p>
          <a:p>
            <a:pPr algn="just"/>
            <a:r>
              <a:rPr lang="tr-TR" altLang="tr-TR" sz="2400" dirty="0"/>
              <a:t>Öncelikle, çalışanların can güvenliğini,</a:t>
            </a:r>
          </a:p>
          <a:p>
            <a:pPr algn="just"/>
            <a:r>
              <a:rPr lang="tr-TR" altLang="tr-TR" sz="2400" dirty="0"/>
              <a:t>Daha sonra makine, araç ve gereçlerin güvenliğini,</a:t>
            </a:r>
          </a:p>
          <a:p>
            <a:pPr algn="just"/>
            <a:r>
              <a:rPr lang="tr-TR" altLang="tr-TR" sz="2400" dirty="0"/>
              <a:t>İşyerinin güvenliğini,</a:t>
            </a:r>
          </a:p>
          <a:p>
            <a:pPr algn="just"/>
            <a:r>
              <a:rPr lang="tr-TR" altLang="tr-TR" sz="2400" dirty="0"/>
              <a:t>Çevre güvenliğini, </a:t>
            </a:r>
          </a:p>
          <a:p>
            <a:pPr algn="just"/>
            <a:r>
              <a:rPr lang="tr-TR" altLang="tr-TR" sz="2400" dirty="0" smtClean="0"/>
              <a:t>Üretilen mal ve hizmetlerin güvenliğidir.</a:t>
            </a:r>
            <a:endParaRPr lang="tr-TR" altLang="tr-TR" sz="2400" dirty="0"/>
          </a:p>
          <a:p>
            <a:pPr marL="0" indent="0">
              <a:spcBef>
                <a:spcPct val="50000"/>
              </a:spcBef>
              <a:buNone/>
              <a:defRPr/>
            </a:pPr>
            <a:endParaRPr lang="tr-TR" altLang="tr-TR" sz="2400" dirty="0" smtClean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1700808"/>
            <a:ext cx="8229600" cy="7829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800" b="1" dirty="0" smtClean="0">
                <a:solidFill>
                  <a:srgbClr val="0070C0"/>
                </a:solidFill>
              </a:rPr>
              <a:t>Yaralanma, Mesleki Hastalık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597A3-997F-F54D-B056-E165F718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4045"/>
            <a:ext cx="8229600" cy="341724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/>
              <a:t>İş kazaları sonucunda insan vücudunun parçalanması olayına </a:t>
            </a:r>
            <a:r>
              <a:rPr lang="tr-TR" altLang="tr-TR" sz="2400" b="1" dirty="0"/>
              <a:t>“yaralanma” </a:t>
            </a:r>
            <a:r>
              <a:rPr lang="tr-TR" altLang="tr-TR" sz="2400" dirty="0" smtClean="0"/>
              <a:t>denir.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b="1" dirty="0"/>
              <a:t>5510 Sayılı Sosyal Sigortalar ve Genel Sağlık Sigortası Kanunu, Madde 14’e göre; </a:t>
            </a:r>
            <a:r>
              <a:rPr lang="tr-TR" altLang="tr-TR" sz="2400" dirty="0"/>
              <a:t>sigortalının çalıştığı veya yaptığı işin niteliğinden dolayı tekrarlanan bir sebeple veya işin yürütüm şartları yüzünden uğradığı geçici veya sürekli hastalık, bedensel veya ruhsal özürlülük hallerine </a:t>
            </a:r>
            <a:r>
              <a:rPr lang="tr-TR" altLang="tr-TR" sz="2400" b="1" dirty="0"/>
              <a:t>“meslek hastalığı” </a:t>
            </a:r>
            <a:r>
              <a:rPr lang="tr-TR" altLang="tr-TR" sz="2400" dirty="0"/>
              <a:t>denir</a:t>
            </a:r>
            <a:r>
              <a:rPr lang="tr-TR" altLang="tr-TR" sz="2400" dirty="0" smtClean="0"/>
              <a:t>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2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1700808"/>
            <a:ext cx="8229600" cy="7829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800" b="1" dirty="0" smtClean="0">
                <a:solidFill>
                  <a:srgbClr val="0070C0"/>
                </a:solidFill>
              </a:rPr>
              <a:t>Kaza ve Yaralanma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597A3-997F-F54D-B056-E165F718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4045"/>
            <a:ext cx="8229600" cy="341724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tr-TR" altLang="tr-TR" sz="2400" b="1" dirty="0">
                <a:solidFill>
                  <a:srgbClr val="FF0000"/>
                </a:solidFill>
              </a:rPr>
              <a:t>İş Kazalarının Oluş 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Nedenleri:</a:t>
            </a:r>
            <a:endParaRPr lang="tr-TR" altLang="tr-TR" sz="2400" b="1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tr-TR" altLang="tr-TR" sz="2400" b="1" dirty="0">
                <a:solidFill>
                  <a:srgbClr val="FF0000"/>
                </a:solidFill>
              </a:rPr>
              <a:t>	</a:t>
            </a:r>
            <a:r>
              <a:rPr lang="tr-TR" altLang="tr-TR" sz="2400" dirty="0"/>
              <a:t>Yapılan bilimsel değerlendirmeler sonucunda; iş kazalarının nedenleri genel olarak dört gurupta toplanmıştır:</a:t>
            </a:r>
          </a:p>
          <a:p>
            <a:pPr algn="just"/>
            <a:r>
              <a:rPr lang="tr-TR" altLang="tr-TR" sz="2400" dirty="0"/>
              <a:t>Malzeme (kullanılan madde),</a:t>
            </a:r>
          </a:p>
          <a:p>
            <a:pPr algn="just"/>
            <a:r>
              <a:rPr lang="tr-TR" altLang="tr-TR" sz="2400" dirty="0"/>
              <a:t>Makine ve teçhizat,</a:t>
            </a:r>
          </a:p>
          <a:p>
            <a:pPr algn="just"/>
            <a:r>
              <a:rPr lang="tr-TR" altLang="tr-TR" sz="2400" dirty="0"/>
              <a:t>Çevre,</a:t>
            </a:r>
          </a:p>
          <a:p>
            <a:pPr algn="just"/>
            <a:r>
              <a:rPr lang="tr-TR" altLang="tr-TR" sz="2400" dirty="0"/>
              <a:t>İnsan.</a:t>
            </a:r>
            <a:endParaRPr lang="tr-TR" altLang="tr-TR" sz="2400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0112" y="4005064"/>
            <a:ext cx="2304255" cy="1872208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4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1212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think-cell Slide" r:id="rId6" imgW="444" imgH="446" progId="TCLayout.ActiveDocument.1">
                  <p:embed/>
                </p:oleObj>
              </mc:Choice>
              <mc:Fallback>
                <p:oleObj name="think-cell Slide" r:id="rId6" imgW="444" imgH="4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6C97-3759-B44B-8799-323D813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98050"/>
            <a:ext cx="8229600" cy="78296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tr-TR" altLang="tr-TR" sz="2800" b="1" dirty="0">
                <a:solidFill>
                  <a:srgbClr val="0070C0"/>
                </a:solidFill>
              </a:rPr>
              <a:t>Kaza Nedir?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597A3-997F-F54D-B056-E165F718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00870"/>
            <a:ext cx="3024336" cy="3057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altLang="tr-TR" sz="2400" dirty="0"/>
              <a:t>Belli bir zarar ve arızalanmaya sebep olan, beklenmeyen, umulmayan ve önceden planlanmamış olaylara </a:t>
            </a:r>
            <a:r>
              <a:rPr lang="tr-TR" altLang="tr-TR" sz="2400" b="1" dirty="0"/>
              <a:t>“</a:t>
            </a:r>
            <a:r>
              <a:rPr lang="tr-TR" altLang="tr-TR" sz="2400" b="1" i="1" dirty="0"/>
              <a:t>kaza”</a:t>
            </a:r>
            <a:r>
              <a:rPr lang="tr-TR" altLang="tr-TR" sz="2400" b="1" dirty="0"/>
              <a:t> </a:t>
            </a:r>
            <a:r>
              <a:rPr lang="tr-TR" altLang="tr-TR" sz="2400" dirty="0"/>
              <a:t>denir.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5896" y="1698050"/>
            <a:ext cx="4861463" cy="4104456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A4AE-51EB-4116-B044-226B305A37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4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QZ3cPN2AOc40QrayB3P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.FDvB6nQdfnk5Ny_BFDw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879</Words>
  <Application>Microsoft Office PowerPoint</Application>
  <PresentationFormat>Ekran Gösterisi (4:3)</PresentationFormat>
  <Paragraphs>204</Paragraphs>
  <Slides>27</Slides>
  <Notes>27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27</vt:i4>
      </vt:variant>
    </vt:vector>
  </HeadingPairs>
  <TitlesOfParts>
    <vt:vector size="35" baseType="lpstr">
      <vt:lpstr>Arial</vt:lpstr>
      <vt:lpstr>Calibri</vt:lpstr>
      <vt:lpstr>Franklin Gothic Heavy</vt:lpstr>
      <vt:lpstr>Times New Roman</vt:lpstr>
      <vt:lpstr>Wingdings</vt:lpstr>
      <vt:lpstr>Tema di Office</vt:lpstr>
      <vt:lpstr>think-cell Slide</vt:lpstr>
      <vt:lpstr>Çizelge</vt:lpstr>
      <vt:lpstr>IPA II (2014-2020) Döneminde Ulaştırma Program Otoritesi ve Nihai Faydalanıcıların Güçlendirilmesi için Teknik Destek  EuropeAid/139809/IH/SER/TR</vt:lpstr>
      <vt:lpstr>PowerPoint Sunusu</vt:lpstr>
      <vt:lpstr> İNSAN SAĞLIĞI ve İŞ GÜVENLİĞİ</vt:lpstr>
      <vt:lpstr>İşçi Sağlığı  </vt:lpstr>
      <vt:lpstr>İş Güvenliği Nedir?</vt:lpstr>
      <vt:lpstr>İş Güvenliği</vt:lpstr>
      <vt:lpstr>Yaralanma, Mesleki Hastalık</vt:lpstr>
      <vt:lpstr>Kaza ve Yaralanma </vt:lpstr>
      <vt:lpstr>Kaza Nedir?</vt:lpstr>
      <vt:lpstr>İş Kazasını Meydana Getiren Nedenler</vt:lpstr>
      <vt:lpstr>İş Kazalarının ve Meslek Hastalıklarının Sebep Olduğu Kayıplar ve Ekonomiye Etkileri Nelerdir?</vt:lpstr>
      <vt:lpstr>İş Kazalarının ve Meslek Hastalıklarının Çalışan Açısından Maliyetleri Nelerdir?</vt:lpstr>
      <vt:lpstr>ÇALIŞMA GÜVENLİĞİNİN ÇEVRESEL TEHDİTLERİ</vt:lpstr>
      <vt:lpstr>BİYOLOJİK TEHDİTLER</vt:lpstr>
      <vt:lpstr>KİMYASAL TEHDİTLER</vt:lpstr>
      <vt:lpstr>YANGIN</vt:lpstr>
      <vt:lpstr>YANGINA KARŞI ALINABİLECEK ÖNLEMLER</vt:lpstr>
      <vt:lpstr>YANGINA KARŞI ALINABİLECEK ÖNLEMLER</vt:lpstr>
      <vt:lpstr>YANGINA KARŞI ALINABİLECEK ÖNLEMLER</vt:lpstr>
      <vt:lpstr>                            İLK YARDIM</vt:lpstr>
      <vt:lpstr> İlk Yardımın Temeli Sayılan İlkeler</vt:lpstr>
      <vt:lpstr>İŞ GÜVENLİĞİ MEVZUATI</vt:lpstr>
      <vt:lpstr> KANUNLAR</vt:lpstr>
      <vt:lpstr> TÜZÜKLER</vt:lpstr>
      <vt:lpstr> MESULİYETLER VE HUKUKİ İŞLEMLER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the Transport OS and ERAs in IPA II period EuropeAid/139809/IH/SER/TR</dc:title>
  <dc:creator>Ruggero Tabossi</dc:creator>
  <cp:lastModifiedBy>Halil Agah</cp:lastModifiedBy>
  <cp:revision>111</cp:revision>
  <cp:lastPrinted>2020-11-27T07:33:58Z</cp:lastPrinted>
  <dcterms:created xsi:type="dcterms:W3CDTF">2020-06-18T10:32:56Z</dcterms:created>
  <dcterms:modified xsi:type="dcterms:W3CDTF">2020-12-02T10:26:32Z</dcterms:modified>
</cp:coreProperties>
</file>