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57" r:id="rId4"/>
    <p:sldId id="261" r:id="rId5"/>
    <p:sldId id="265" r:id="rId6"/>
    <p:sldId id="259" r:id="rId7"/>
    <p:sldId id="270" r:id="rId8"/>
    <p:sldId id="272" r:id="rId9"/>
    <p:sldId id="274" r:id="rId10"/>
    <p:sldId id="273" r:id="rId11"/>
    <p:sldId id="275" r:id="rId12"/>
    <p:sldId id="269" r:id="rId13"/>
    <p:sldId id="267"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45"/>
    <p:restoredTop sz="81344"/>
  </p:normalViewPr>
  <p:slideViewPr>
    <p:cSldViewPr>
      <p:cViewPr>
        <p:scale>
          <a:sx n="62" d="100"/>
          <a:sy n="62" d="100"/>
        </p:scale>
        <p:origin x="-1782" y="-12"/>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B794A-C912-6C48-B4D8-C4882F9BD983}" type="datetimeFigureOut">
              <a:rPr lang="x-none" smtClean="0"/>
              <a:pPr/>
              <a:t>23.11.2020</a:t>
            </a:fld>
            <a:endParaRPr 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F965-C998-2E4B-8292-17E1C6746432}" type="slidenum">
              <a:rPr lang="x-none" smtClean="0"/>
              <a:pPr/>
              <a:t>‹#›</a:t>
            </a:fld>
            <a:endParaRPr lang="x-none"/>
          </a:p>
        </p:txBody>
      </p:sp>
    </p:spTree>
    <p:extLst>
      <p:ext uri="{BB962C8B-B14F-4D97-AF65-F5344CB8AC3E}">
        <p14:creationId xmlns:p14="http://schemas.microsoft.com/office/powerpoint/2010/main" xmlns="" val="61974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dirty="0"/>
          </a:p>
          <a:p>
            <a:r>
              <a:rPr lang="x-none" dirty="0"/>
              <a:t>Lütfen ilgili bölümlere eğitimin adını ve tarihini ekleyiniz. Gerekli eklemeleri yaptıktan sonra slayt içindeki ve buradaki notları silebilirsiniz.</a:t>
            </a:r>
          </a:p>
          <a:p>
            <a:r>
              <a:rPr lang="x-none" sz="1200" b="1" dirty="0"/>
              <a:t>*LÜTFEN toplamda 25 slaytı GEÇMEYİNİZ. </a:t>
            </a:r>
            <a:endParaRPr lang="x-none" b="1"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1</a:t>
            </a:fld>
            <a:endParaRPr lang="x-none"/>
          </a:p>
        </p:txBody>
      </p:sp>
    </p:spTree>
    <p:extLst>
      <p:ext uri="{BB962C8B-B14F-4D97-AF65-F5344CB8AC3E}">
        <p14:creationId xmlns:p14="http://schemas.microsoft.com/office/powerpoint/2010/main" xmlns="" val="415871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11</a:t>
            </a:fld>
            <a:endParaRPr lang="x-none"/>
          </a:p>
        </p:txBody>
      </p:sp>
    </p:spTree>
    <p:extLst>
      <p:ext uri="{BB962C8B-B14F-4D97-AF65-F5344CB8AC3E}">
        <p14:creationId xmlns:p14="http://schemas.microsoft.com/office/powerpoint/2010/main" xmlns="" val="3040701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Başlık fontu </a:t>
            </a:r>
            <a:r>
              <a:rPr lang="tr-TR" b="1" dirty="0" err="1"/>
              <a:t>Arial</a:t>
            </a:r>
            <a:r>
              <a:rPr lang="tr-TR" b="1" dirty="0"/>
              <a:t> 28</a:t>
            </a:r>
            <a:r>
              <a:rPr lang="tr-TR" dirty="0"/>
              <a:t>, yazı fontu ise </a:t>
            </a:r>
            <a:r>
              <a:rPr lang="tr-TR" b="1" dirty="0" err="1"/>
              <a:t>Arial</a:t>
            </a:r>
            <a:r>
              <a:rPr lang="tr-TR" b="1" dirty="0"/>
              <a:t> 24 </a:t>
            </a:r>
            <a:r>
              <a:rPr lang="tr-TR" dirty="0"/>
              <a:t>olarak belirlenmiştir, lütfen devamlılığı ve uyumu sağlayabilmek adına başka bir yazı tipi ve boyutu kullanmayınız. </a:t>
            </a:r>
          </a:p>
          <a:p>
            <a:endParaRPr lang="tr-TR" dirty="0"/>
          </a:p>
          <a:p>
            <a:r>
              <a:rPr lang="tr-TR" dirty="0"/>
              <a:t>Aynı formatta bir sayfa daha kullanmak istiyorsanız, slaytların sıralandığı sütun üzerinde ilgili </a:t>
            </a:r>
            <a:r>
              <a:rPr lang="tr-TR" dirty="0" err="1"/>
              <a:t>slayta</a:t>
            </a:r>
            <a:r>
              <a:rPr lang="tr-TR" dirty="0"/>
              <a:t> gelerek sağ tık ile ‘</a:t>
            </a:r>
            <a:r>
              <a:rPr lang="tr-TR" dirty="0" err="1"/>
              <a:t>Slatyı</a:t>
            </a:r>
            <a:r>
              <a:rPr lang="tr-TR" dirty="0"/>
              <a:t> Kopyala’ seçeneğini seçebilirsiniz. Aynı sütun üzerinde </a:t>
            </a:r>
            <a:r>
              <a:rPr lang="tr-TR" dirty="0" err="1"/>
              <a:t>slayta</a:t>
            </a:r>
            <a:r>
              <a:rPr lang="tr-TR" dirty="0"/>
              <a:t> basılı tutarak </a:t>
            </a:r>
            <a:r>
              <a:rPr lang="tr-TR" dirty="0" err="1"/>
              <a:t>mouseunuzu</a:t>
            </a:r>
            <a:r>
              <a:rPr lang="tr-TR" dirty="0"/>
              <a:t> sürükleyerek slaytları istediğiniz gibi </a:t>
            </a:r>
            <a:r>
              <a:rPr lang="tr-TR" dirty="0" err="1"/>
              <a:t>sıralandırabilirsiniz</a:t>
            </a:r>
            <a:r>
              <a:rPr lang="tr-TR" dirty="0"/>
              <a:t>. Gerekli eklemeleri yaptıktan sonra slayt içindeki ve buradaki notları silebilirsiniz. </a:t>
            </a:r>
          </a:p>
          <a:p>
            <a:r>
              <a:rPr lang="tr-TR" b="1" dirty="0"/>
              <a:t>*LÜTFEN toplamda 25 </a:t>
            </a:r>
            <a:r>
              <a:rPr lang="tr-TR" b="1" dirty="0" err="1"/>
              <a:t>slaytı</a:t>
            </a:r>
            <a:r>
              <a:rPr lang="tr-TR" b="1" dirty="0"/>
              <a:t> GEÇMEYİNİZ.</a:t>
            </a:r>
            <a:endParaRPr lang="x-none" b="1"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13</a:t>
            </a:fld>
            <a:endParaRPr lang="x-none"/>
          </a:p>
        </p:txBody>
      </p:sp>
    </p:spTree>
    <p:extLst>
      <p:ext uri="{BB962C8B-B14F-4D97-AF65-F5344CB8AC3E}">
        <p14:creationId xmlns:p14="http://schemas.microsoft.com/office/powerpoint/2010/main" xmlns="" val="403996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pPr/>
              <a:t>3</a:t>
            </a:fld>
            <a:endParaRPr lang="x-none"/>
          </a:p>
        </p:txBody>
      </p:sp>
    </p:spTree>
    <p:extLst>
      <p:ext uri="{BB962C8B-B14F-4D97-AF65-F5344CB8AC3E}">
        <p14:creationId xmlns:p14="http://schemas.microsoft.com/office/powerpoint/2010/main" xmlns="" val="951937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pPr/>
              <a:t>4</a:t>
            </a:fld>
            <a:endParaRPr lang="x-none"/>
          </a:p>
        </p:txBody>
      </p:sp>
    </p:spTree>
    <p:extLst>
      <p:ext uri="{BB962C8B-B14F-4D97-AF65-F5344CB8AC3E}">
        <p14:creationId xmlns:p14="http://schemas.microsoft.com/office/powerpoint/2010/main" xmlns="" val="424596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a:p>
            <a:endParaRPr lang="x-none"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5</a:t>
            </a:fld>
            <a:endParaRPr lang="x-none"/>
          </a:p>
        </p:txBody>
      </p:sp>
    </p:spTree>
    <p:extLst>
      <p:ext uri="{BB962C8B-B14F-4D97-AF65-F5344CB8AC3E}">
        <p14:creationId xmlns:p14="http://schemas.microsoft.com/office/powerpoint/2010/main" xmlns="" val="3741224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6</a:t>
            </a:fld>
            <a:endParaRPr lang="x-none"/>
          </a:p>
        </p:txBody>
      </p:sp>
    </p:spTree>
    <p:extLst>
      <p:ext uri="{BB962C8B-B14F-4D97-AF65-F5344CB8AC3E}">
        <p14:creationId xmlns:p14="http://schemas.microsoft.com/office/powerpoint/2010/main" xmlns="" val="304070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7</a:t>
            </a:fld>
            <a:endParaRPr lang="x-none"/>
          </a:p>
        </p:txBody>
      </p:sp>
    </p:spTree>
    <p:extLst>
      <p:ext uri="{BB962C8B-B14F-4D97-AF65-F5344CB8AC3E}">
        <p14:creationId xmlns:p14="http://schemas.microsoft.com/office/powerpoint/2010/main" xmlns="" val="3040701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pPr/>
              <a:t>8</a:t>
            </a:fld>
            <a:endParaRPr lang="x-none"/>
          </a:p>
        </p:txBody>
      </p:sp>
    </p:spTree>
    <p:extLst>
      <p:ext uri="{BB962C8B-B14F-4D97-AF65-F5344CB8AC3E}">
        <p14:creationId xmlns:p14="http://schemas.microsoft.com/office/powerpoint/2010/main" xmlns="" val="951937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pPr/>
              <a:t>9</a:t>
            </a:fld>
            <a:endParaRPr lang="x-none"/>
          </a:p>
        </p:txBody>
      </p:sp>
    </p:spTree>
    <p:extLst>
      <p:ext uri="{BB962C8B-B14F-4D97-AF65-F5344CB8AC3E}">
        <p14:creationId xmlns:p14="http://schemas.microsoft.com/office/powerpoint/2010/main" xmlns="" val="951937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p:txBody>
      </p:sp>
      <p:sp>
        <p:nvSpPr>
          <p:cNvPr id="4" name="Slide Number Placeholder 3"/>
          <p:cNvSpPr>
            <a:spLocks noGrp="1"/>
          </p:cNvSpPr>
          <p:nvPr>
            <p:ph type="sldNum" sz="quarter" idx="5"/>
          </p:nvPr>
        </p:nvSpPr>
        <p:spPr/>
        <p:txBody>
          <a:bodyPr/>
          <a:lstStyle/>
          <a:p>
            <a:fld id="{EF90F965-C998-2E4B-8292-17E1C6746432}" type="slidenum">
              <a:rPr lang="x-none" smtClean="0"/>
              <a:pPr/>
              <a:t>10</a:t>
            </a:fld>
            <a:endParaRPr lang="x-none"/>
          </a:p>
        </p:txBody>
      </p:sp>
    </p:spTree>
    <p:extLst>
      <p:ext uri="{BB962C8B-B14F-4D97-AF65-F5344CB8AC3E}">
        <p14:creationId xmlns:p14="http://schemas.microsoft.com/office/powerpoint/2010/main" xmlns="" val="304070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125050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44877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52393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2292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89075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233821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43974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908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195104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225674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pPr/>
              <a:t>23/11/2020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pPr/>
              <a:t>‹#›</a:t>
            </a:fld>
            <a:endParaRPr lang="en-GB"/>
          </a:p>
        </p:txBody>
      </p:sp>
    </p:spTree>
    <p:extLst>
      <p:ext uri="{BB962C8B-B14F-4D97-AF65-F5344CB8AC3E}">
        <p14:creationId xmlns:p14="http://schemas.microsoft.com/office/powerpoint/2010/main" xmlns="" val="315053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46856" y="1637928"/>
            <a:ext cx="8229600" cy="960437"/>
          </a:xfrm>
          <a:prstGeom prst="rect">
            <a:avLst/>
          </a:prstGeom>
        </p:spPr>
        <p:txBody>
          <a:bodyPr vert="horz" lIns="91440" tIns="45720" rIns="91440" bIns="45720" rtlCol="0" anchor="ctr">
            <a:normAutofit/>
          </a:bodyPr>
          <a:lstStyle/>
          <a:p>
            <a:r>
              <a:rPr lang="en-GB" noProof="0" dirty="0"/>
              <a:t>Fare </a:t>
            </a:r>
            <a:r>
              <a:rPr lang="en-GB" noProof="0" dirty="0" err="1"/>
              <a:t>clic</a:t>
            </a:r>
            <a:r>
              <a:rPr lang="en-GB" noProof="0" dirty="0"/>
              <a:t> per </a:t>
            </a:r>
            <a:r>
              <a:rPr lang="en-GB" noProof="0" dirty="0" err="1"/>
              <a:t>modificare</a:t>
            </a:r>
            <a:r>
              <a:rPr lang="en-GB" noProof="0" dirty="0"/>
              <a:t> lo stile del </a:t>
            </a:r>
            <a:r>
              <a:rPr lang="en-GB" noProof="0" dirty="0" err="1"/>
              <a:t>titolo</a:t>
            </a:r>
            <a:endParaRPr lang="en-GB" noProof="0" dirty="0"/>
          </a:p>
        </p:txBody>
      </p:sp>
      <p:sp>
        <p:nvSpPr>
          <p:cNvPr id="3" name="Segnaposto testo 2"/>
          <p:cNvSpPr>
            <a:spLocks noGrp="1"/>
          </p:cNvSpPr>
          <p:nvPr>
            <p:ph type="body" idx="1"/>
          </p:nvPr>
        </p:nvSpPr>
        <p:spPr>
          <a:xfrm>
            <a:off x="457200" y="2733569"/>
            <a:ext cx="8229600" cy="3345235"/>
          </a:xfrm>
          <a:prstGeom prst="rect">
            <a:avLst/>
          </a:prstGeom>
        </p:spPr>
        <p:txBody>
          <a:bodyPr vert="horz" lIns="91440" tIns="45720" rIns="91440" bIns="45720" rtlCol="0">
            <a:normAutofit/>
          </a:bodyPr>
          <a:lstStyle/>
          <a:p>
            <a:pPr lvl="0"/>
            <a:r>
              <a:rPr lang="en-GB" noProof="0" dirty="0"/>
              <a:t>Fare </a:t>
            </a:r>
            <a:r>
              <a:rPr lang="en-GB" noProof="0" dirty="0" err="1"/>
              <a:t>clic</a:t>
            </a:r>
            <a:r>
              <a:rPr lang="en-GB" noProof="0" dirty="0"/>
              <a:t> per </a:t>
            </a:r>
            <a:r>
              <a:rPr lang="en-GB" noProof="0" dirty="0" err="1"/>
              <a:t>modificare</a:t>
            </a:r>
            <a:r>
              <a:rPr lang="en-GB" noProof="0" dirty="0"/>
              <a:t> </a:t>
            </a:r>
            <a:r>
              <a:rPr lang="en-GB" noProof="0" dirty="0" err="1"/>
              <a:t>stili</a:t>
            </a:r>
            <a:r>
              <a:rPr lang="en-GB" noProof="0" dirty="0"/>
              <a:t> del </a:t>
            </a:r>
            <a:r>
              <a:rPr lang="en-GB" noProof="0" dirty="0" err="1"/>
              <a:t>testo</a:t>
            </a:r>
            <a:r>
              <a:rPr lang="en-GB" noProof="0" dirty="0"/>
              <a:t> </a:t>
            </a:r>
            <a:r>
              <a:rPr lang="en-GB" noProof="0" dirty="0" err="1"/>
              <a:t>dello</a:t>
            </a:r>
            <a:r>
              <a:rPr lang="en-GB" noProof="0" dirty="0"/>
              <a:t> schema</a:t>
            </a:r>
          </a:p>
          <a:p>
            <a:pPr lvl="1"/>
            <a:r>
              <a:rPr lang="en-GB" noProof="0" dirty="0"/>
              <a:t>Secondo </a:t>
            </a:r>
            <a:r>
              <a:rPr lang="en-GB" noProof="0" dirty="0" err="1"/>
              <a:t>livello</a:t>
            </a:r>
            <a:endParaRPr lang="en-GB" noProof="0" dirty="0"/>
          </a:p>
          <a:p>
            <a:pPr lvl="2"/>
            <a:r>
              <a:rPr lang="en-GB" noProof="0" dirty="0" err="1"/>
              <a:t>Terzo</a:t>
            </a:r>
            <a:r>
              <a:rPr lang="en-GB" noProof="0" dirty="0"/>
              <a:t> </a:t>
            </a:r>
            <a:r>
              <a:rPr lang="en-GB" noProof="0" dirty="0" err="1"/>
              <a:t>livello</a:t>
            </a:r>
            <a:endParaRPr lang="en-GB" noProof="0" dirty="0"/>
          </a:p>
          <a:p>
            <a:pPr lvl="3"/>
            <a:r>
              <a:rPr lang="en-GB" noProof="0" dirty="0"/>
              <a:t>Quarto </a:t>
            </a:r>
            <a:r>
              <a:rPr lang="en-GB" noProof="0" dirty="0" err="1"/>
              <a:t>livello</a:t>
            </a:r>
            <a:endParaRPr lang="en-GB" noProof="0" dirty="0"/>
          </a:p>
          <a:p>
            <a:pPr lvl="4"/>
            <a:r>
              <a:rPr lang="en-GB" noProof="0" dirty="0"/>
              <a:t>Quinto </a:t>
            </a:r>
            <a:r>
              <a:rPr lang="en-GB" noProof="0" dirty="0" err="1"/>
              <a:t>livello</a:t>
            </a:r>
            <a:endParaRPr lang="en-GB" noProof="0"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88937-1DCF-4516-B930-E52DEC684EDF}" type="datetimeFigureOut">
              <a:rPr lang="en-GB" smtClean="0"/>
              <a:pPr/>
              <a:t>23/11/2020</a:t>
            </a:fld>
            <a:endParaRPr lang="en-GB"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4A4AE-51EB-4116-B044-226B305A372C}" type="slidenum">
              <a:rPr lang="en-GB" smtClean="0"/>
              <a:pPr/>
              <a:t>‹#›</a:t>
            </a:fld>
            <a:endParaRPr lang="en-GB"/>
          </a:p>
        </p:txBody>
      </p:sp>
      <p:pic>
        <p:nvPicPr>
          <p:cNvPr id="15" name="Picture 14">
            <a:extLst>
              <a:ext uri="{FF2B5EF4-FFF2-40B4-BE49-F238E27FC236}">
                <a16:creationId xmlns="" xmlns:a16="http://schemas.microsoft.com/office/drawing/2014/main" id="{F6B84ABF-F603-7E4C-9F01-C03AE76759F1}"/>
              </a:ext>
            </a:extLst>
          </p:cNvPr>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364672" y="6265862"/>
            <a:ext cx="414655" cy="273050"/>
          </a:xfrm>
          <a:prstGeom prst="rect">
            <a:avLst/>
          </a:prstGeom>
        </p:spPr>
      </p:pic>
      <p:grpSp>
        <p:nvGrpSpPr>
          <p:cNvPr id="18" name="Group 17">
            <a:extLst>
              <a:ext uri="{FF2B5EF4-FFF2-40B4-BE49-F238E27FC236}">
                <a16:creationId xmlns="" xmlns:a16="http://schemas.microsoft.com/office/drawing/2014/main" id="{F86DEF9D-13E4-9B42-B920-12BA95721D34}"/>
              </a:ext>
            </a:extLst>
          </p:cNvPr>
          <p:cNvGrpSpPr/>
          <p:nvPr userDrawn="1"/>
        </p:nvGrpSpPr>
        <p:grpSpPr>
          <a:xfrm>
            <a:off x="0" y="1541474"/>
            <a:ext cx="9143999" cy="176400"/>
            <a:chOff x="0" y="6392"/>
            <a:chExt cx="7640068" cy="37680"/>
          </a:xfrm>
        </p:grpSpPr>
        <p:cxnSp>
          <p:nvCxnSpPr>
            <p:cNvPr id="19" name="Straight Connector 18">
              <a:extLst>
                <a:ext uri="{FF2B5EF4-FFF2-40B4-BE49-F238E27FC236}">
                  <a16:creationId xmlns="" xmlns:a16="http://schemas.microsoft.com/office/drawing/2014/main" id="{7B2678B4-A82F-E848-9797-A3B5133FC663}"/>
                </a:ext>
              </a:extLst>
            </p:cNvPr>
            <p:cNvCxnSpPr/>
            <p:nvPr userDrawn="1"/>
          </p:nvCxnSpPr>
          <p:spPr>
            <a:xfrm>
              <a:off x="6816" y="23854"/>
              <a:ext cx="7633252" cy="7951"/>
            </a:xfrm>
            <a:prstGeom prst="line">
              <a:avLst/>
            </a:prstGeom>
            <a:noFill/>
            <a:ln w="3175" cap="flat" cmpd="sng" algn="ctr">
              <a:solidFill>
                <a:srgbClr val="4372AF"/>
              </a:solidFill>
              <a:prstDash val="solid"/>
              <a:miter lim="800000"/>
            </a:ln>
            <a:effectLst/>
          </p:spPr>
        </p:cxnSp>
        <p:sp>
          <p:nvSpPr>
            <p:cNvPr id="20" name="Rectangle 19">
              <a:extLst>
                <a:ext uri="{FF2B5EF4-FFF2-40B4-BE49-F238E27FC236}">
                  <a16:creationId xmlns="" xmlns:a16="http://schemas.microsoft.com/office/drawing/2014/main" id="{8C85FC20-0993-9147-A912-5DEC4906071F}"/>
                </a:ext>
              </a:extLst>
            </p:cNvPr>
            <p:cNvSpPr/>
            <p:nvPr userDrawn="1"/>
          </p:nvSpPr>
          <p:spPr>
            <a:xfrm>
              <a:off x="0" y="6392"/>
              <a:ext cx="1894764" cy="37680"/>
            </a:xfrm>
            <a:prstGeom prst="rect">
              <a:avLst/>
            </a:prstGeom>
            <a:solidFill>
              <a:srgbClr val="00449D"/>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23" name="Group 22">
            <a:extLst>
              <a:ext uri="{FF2B5EF4-FFF2-40B4-BE49-F238E27FC236}">
                <a16:creationId xmlns="" xmlns:a16="http://schemas.microsoft.com/office/drawing/2014/main" id="{6BAE7D6A-C96D-A743-A43B-9FD5484B9955}"/>
              </a:ext>
            </a:extLst>
          </p:cNvPr>
          <p:cNvGrpSpPr/>
          <p:nvPr userDrawn="1"/>
        </p:nvGrpSpPr>
        <p:grpSpPr>
          <a:xfrm rot="10800000">
            <a:off x="0" y="5949282"/>
            <a:ext cx="9144000" cy="176881"/>
            <a:chOff x="0" y="11335"/>
            <a:chExt cx="7633252" cy="46488"/>
          </a:xfrm>
        </p:grpSpPr>
        <p:cxnSp>
          <p:nvCxnSpPr>
            <p:cNvPr id="24" name="Straight Connector 23">
              <a:extLst>
                <a:ext uri="{FF2B5EF4-FFF2-40B4-BE49-F238E27FC236}">
                  <a16:creationId xmlns="" xmlns:a16="http://schemas.microsoft.com/office/drawing/2014/main" id="{C723E1C3-0D28-E342-AEC9-80C2326D2E98}"/>
                </a:ext>
              </a:extLst>
            </p:cNvPr>
            <p:cNvCxnSpPr/>
            <p:nvPr userDrawn="1"/>
          </p:nvCxnSpPr>
          <p:spPr>
            <a:xfrm>
              <a:off x="0" y="25951"/>
              <a:ext cx="7633252" cy="7951"/>
            </a:xfrm>
            <a:prstGeom prst="line">
              <a:avLst/>
            </a:prstGeom>
            <a:ln w="3175">
              <a:solidFill>
                <a:srgbClr val="B5D78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 xmlns:a16="http://schemas.microsoft.com/office/drawing/2014/main" id="{94AC8B5C-ECE5-1448-9CA1-373575C1B7ED}"/>
                </a:ext>
              </a:extLst>
            </p:cNvPr>
            <p:cNvSpPr/>
            <p:nvPr userDrawn="1"/>
          </p:nvSpPr>
          <p:spPr>
            <a:xfrm>
              <a:off x="5" y="11335"/>
              <a:ext cx="1652625" cy="46488"/>
            </a:xfrm>
            <a:prstGeom prst="rect">
              <a:avLst/>
            </a:prstGeom>
            <a:solidFill>
              <a:srgbClr val="8DC5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9" name="Picture 8">
            <a:extLst>
              <a:ext uri="{FF2B5EF4-FFF2-40B4-BE49-F238E27FC236}">
                <a16:creationId xmlns="" xmlns:a16="http://schemas.microsoft.com/office/drawing/2014/main" id="{AC5BB8B2-F7CB-1646-9F23-8801523C4FCA}"/>
              </a:ext>
            </a:extLst>
          </p:cNvPr>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2406015" y="116000"/>
            <a:ext cx="4344670" cy="1383030"/>
          </a:xfrm>
          <a:prstGeom prst="rect">
            <a:avLst/>
          </a:prstGeom>
        </p:spPr>
      </p:pic>
      <p:pic>
        <p:nvPicPr>
          <p:cNvPr id="11" name="Picture 10">
            <a:extLst>
              <a:ext uri="{FF2B5EF4-FFF2-40B4-BE49-F238E27FC236}">
                <a16:creationId xmlns="" xmlns:a16="http://schemas.microsoft.com/office/drawing/2014/main" id="{CAC8DF21-BAA7-4540-866D-50D0B56DC505}"/>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45452" y="6116461"/>
            <a:ext cx="540000" cy="540000"/>
          </a:xfrm>
          <a:prstGeom prst="rect">
            <a:avLst/>
          </a:prstGeom>
        </p:spPr>
      </p:pic>
      <p:pic>
        <p:nvPicPr>
          <p:cNvPr id="13" name="Picture 12">
            <a:extLst>
              <a:ext uri="{FF2B5EF4-FFF2-40B4-BE49-F238E27FC236}">
                <a16:creationId xmlns="" xmlns:a16="http://schemas.microsoft.com/office/drawing/2014/main" id="{2EBC79ED-6569-3C46-AE3C-AE6E5B6D3445}"/>
              </a:ext>
            </a:extLst>
          </p:cNvPr>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7362652" y="6112061"/>
            <a:ext cx="1313804" cy="568800"/>
          </a:xfrm>
          <a:prstGeom prst="rect">
            <a:avLst/>
          </a:prstGeom>
        </p:spPr>
      </p:pic>
    </p:spTree>
    <p:extLst>
      <p:ext uri="{BB962C8B-B14F-4D97-AF65-F5344CB8AC3E}">
        <p14:creationId xmlns:p14="http://schemas.microsoft.com/office/powerpoint/2010/main" xmlns="" val="365971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47692"/>
            <a:ext cx="7772400" cy="1902073"/>
          </a:xfrm>
        </p:spPr>
        <p:txBody>
          <a:bodyPr>
            <a:normAutofit/>
          </a:bodyPr>
          <a:lstStyle/>
          <a:p>
            <a:pPr>
              <a:spcBef>
                <a:spcPts val="600"/>
              </a:spcBef>
              <a:spcAft>
                <a:spcPts val="600"/>
              </a:spcAft>
            </a:pPr>
            <a:r>
              <a:rPr lang="tr-TR" sz="2800" b="1" dirty="0"/>
              <a:t>IPA II (2014-2020) Döneminde Ulaştırma Program Otoritesi ve Nihai Faydalanıcıların Güçlendirilmesi için Teknik Destek </a:t>
            </a:r>
            <a:r>
              <a:rPr lang="tr-TR" dirty="0">
                <a:latin typeface="Franklin Gothic Heavy" panose="020B0903020102020204" pitchFamily="34" charset="0"/>
              </a:rPr>
              <a:t/>
            </a:r>
            <a:br>
              <a:rPr lang="tr-TR" dirty="0">
                <a:latin typeface="Franklin Gothic Heavy" panose="020B0903020102020204" pitchFamily="34" charset="0"/>
              </a:rPr>
            </a:br>
            <a:r>
              <a:rPr lang="tr-TR" sz="2000" b="1" dirty="0" err="1"/>
              <a:t>EuropeAid</a:t>
            </a:r>
            <a:r>
              <a:rPr lang="tr-TR" sz="2000" b="1" dirty="0"/>
              <a:t>/139809/IH/SER/TR</a:t>
            </a:r>
          </a:p>
        </p:txBody>
      </p:sp>
      <p:sp>
        <p:nvSpPr>
          <p:cNvPr id="3" name="Sottotitolo 2"/>
          <p:cNvSpPr>
            <a:spLocks noGrp="1"/>
          </p:cNvSpPr>
          <p:nvPr>
            <p:ph type="subTitle" idx="1"/>
          </p:nvPr>
        </p:nvSpPr>
        <p:spPr>
          <a:xfrm>
            <a:off x="1371600" y="4077072"/>
            <a:ext cx="6400800" cy="1852258"/>
          </a:xfrm>
        </p:spPr>
        <p:txBody>
          <a:bodyPr>
            <a:normAutofit/>
          </a:bodyPr>
          <a:lstStyle/>
          <a:p>
            <a:r>
              <a:rPr lang="tr-TR" b="1" dirty="0" smtClean="0"/>
              <a:t>Ulusal İhale Sözleşmelerine Karşı </a:t>
            </a:r>
            <a:r>
              <a:rPr lang="tr-TR" b="1" dirty="0" err="1" smtClean="0"/>
              <a:t>Fidic</a:t>
            </a:r>
            <a:r>
              <a:rPr lang="tr-TR" b="1" dirty="0" smtClean="0"/>
              <a:t> Sözleşme Koşulları</a:t>
            </a:r>
            <a:r>
              <a:rPr lang="tr-TR" b="1" dirty="0" smtClean="0">
                <a:solidFill>
                  <a:schemeClr val="accent1"/>
                </a:solidFill>
              </a:rPr>
              <a:t> Eğitimi</a:t>
            </a:r>
            <a:endParaRPr lang="tr-TR" b="1" dirty="0">
              <a:solidFill>
                <a:schemeClr val="accent1"/>
              </a:solidFill>
            </a:endParaRPr>
          </a:p>
          <a:p>
            <a:r>
              <a:rPr lang="tr-TR" sz="2400" b="1" dirty="0" smtClean="0">
                <a:solidFill>
                  <a:schemeClr val="accent1"/>
                </a:solidFill>
              </a:rPr>
              <a:t>27.11.2020</a:t>
            </a:r>
            <a:endParaRPr lang="tr-TR" sz="2400" b="1" dirty="0">
              <a:solidFill>
                <a:schemeClr val="accent1"/>
              </a:solidFill>
            </a:endParaRPr>
          </a:p>
        </p:txBody>
      </p:sp>
      <p:sp>
        <p:nvSpPr>
          <p:cNvPr id="30" name="Rectangle 24">
            <a:extLst>
              <a:ext uri="{FF2B5EF4-FFF2-40B4-BE49-F238E27FC236}">
                <a16:creationId xmlns="" xmlns:a16="http://schemas.microsoft.com/office/drawing/2014/main" id="{E354AA4D-07F3-4765-8877-1A572DC2E29E}"/>
              </a:ext>
            </a:extLst>
          </p:cNvPr>
          <p:cNvSpPr>
            <a:spLocks noChangeArrowheads="1"/>
          </p:cNvSpPr>
          <p:nvPr/>
        </p:nvSpPr>
        <p:spPr bwMode="auto">
          <a:xfrm>
            <a:off x="174625" y="11207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tr-T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 xmlns:a16="http://schemas.microsoft.com/office/drawing/2014/main" id="{F1F9A69A-5CFE-4B26-BEA2-8B7BCAD271E8}"/>
              </a:ext>
            </a:extLst>
          </p:cNvPr>
          <p:cNvSpPr>
            <a:spLocks noChangeArrowheads="1"/>
          </p:cNvSpPr>
          <p:nvPr/>
        </p:nvSpPr>
        <p:spPr bwMode="auto">
          <a:xfrm>
            <a:off x="174625" y="16240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xmlns="" val="467629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58756-0457-A541-9439-A154CF657D2B}"/>
              </a:ext>
            </a:extLst>
          </p:cNvPr>
          <p:cNvSpPr>
            <a:spLocks noGrp="1"/>
          </p:cNvSpPr>
          <p:nvPr>
            <p:ph type="title"/>
          </p:nvPr>
        </p:nvSpPr>
        <p:spPr>
          <a:xfrm>
            <a:off x="446856" y="1637928"/>
            <a:ext cx="8229600" cy="1576758"/>
          </a:xfrm>
        </p:spPr>
        <p:txBody>
          <a:bodyPr>
            <a:normAutofit/>
          </a:bodyPr>
          <a:lstStyle/>
          <a:p>
            <a:r>
              <a:rPr lang="tr-TR" sz="2800" dirty="0" smtClean="0"/>
              <a:t>FIDIC Gümüş Kitap ile KİK </a:t>
            </a:r>
            <a:r>
              <a:rPr lang="tr-TR" sz="2800" dirty="0" err="1" smtClean="0"/>
              <a:t>ATGBS’nin</a:t>
            </a:r>
            <a:r>
              <a:rPr lang="tr-TR" sz="2800" dirty="0" smtClean="0"/>
              <a:t> süre uzatımı çerçevesinde karşılaştırılması </a:t>
            </a:r>
            <a:br>
              <a:rPr lang="tr-TR" sz="2800" dirty="0" smtClean="0"/>
            </a:br>
            <a:endParaRPr lang="tr-TR" sz="2800" dirty="0">
              <a:solidFill>
                <a:schemeClr val="tx2"/>
              </a:solidFill>
            </a:endParaRPr>
          </a:p>
        </p:txBody>
      </p:sp>
      <p:sp>
        <p:nvSpPr>
          <p:cNvPr id="3" name="Content Placeholder 2">
            <a:extLst>
              <a:ext uri="{FF2B5EF4-FFF2-40B4-BE49-F238E27FC236}">
                <a16:creationId xmlns="" xmlns:a16="http://schemas.microsoft.com/office/drawing/2014/main" id="{90A47295-9DFF-7841-B5A7-B6734EAACBC4}"/>
              </a:ext>
            </a:extLst>
          </p:cNvPr>
          <p:cNvSpPr>
            <a:spLocks noGrp="1"/>
          </p:cNvSpPr>
          <p:nvPr>
            <p:ph sz="half" idx="1"/>
          </p:nvPr>
        </p:nvSpPr>
        <p:spPr>
          <a:xfrm>
            <a:off x="457200" y="3214686"/>
            <a:ext cx="4038600" cy="2806602"/>
          </a:xfrm>
        </p:spPr>
        <p:txBody>
          <a:bodyPr>
            <a:normAutofit fontScale="92500" lnSpcReduction="20000"/>
          </a:bodyPr>
          <a:lstStyle/>
          <a:p>
            <a:pPr lvl="0">
              <a:buNone/>
            </a:pPr>
            <a:endParaRPr lang="tr-TR" sz="2400" dirty="0" smtClean="0"/>
          </a:p>
          <a:p>
            <a:pPr lvl="0">
              <a:buNone/>
            </a:pPr>
            <a:endParaRPr lang="tr-TR" sz="2400" dirty="0" smtClean="0"/>
          </a:p>
          <a:p>
            <a:pPr lvl="0">
              <a:buNone/>
            </a:pPr>
            <a:r>
              <a:rPr lang="tr-TR" sz="2400" dirty="0" smtClean="0"/>
              <a:t>Şantiye alanında fosil bulunması</a:t>
            </a:r>
          </a:p>
          <a:p>
            <a:endParaRPr lang="tr-TR" sz="2400" dirty="0"/>
          </a:p>
        </p:txBody>
      </p:sp>
      <p:sp>
        <p:nvSpPr>
          <p:cNvPr id="5" name="4 İçerik Yer Tutucusu"/>
          <p:cNvSpPr>
            <a:spLocks noGrp="1"/>
          </p:cNvSpPr>
          <p:nvPr>
            <p:ph sz="half" idx="2"/>
          </p:nvPr>
        </p:nvSpPr>
        <p:spPr>
          <a:xfrm>
            <a:off x="4357686" y="3000372"/>
            <a:ext cx="4329114" cy="3125791"/>
          </a:xfrm>
        </p:spPr>
        <p:txBody>
          <a:bodyPr>
            <a:normAutofit fontScale="92500" lnSpcReduction="20000"/>
          </a:bodyPr>
          <a:lstStyle/>
          <a:p>
            <a:r>
              <a:rPr lang="tr-TR" dirty="0" smtClean="0"/>
              <a:t>Kırmızı, Sarı ve Gümüş Kitap'taki 4.27 (Fosiller) maddesi uyarınca yüklenici bu tip bir durumda süre uzatım hakkına sahiptir.</a:t>
            </a:r>
          </a:p>
          <a:p>
            <a:r>
              <a:rPr lang="tr-TR" sz="2600" dirty="0" smtClean="0"/>
              <a:t>KISK SÖZLEŞMELERİ (ATGBS)-YİGŞ İlgili madde yoktur.</a:t>
            </a:r>
            <a:endParaRPr lang="tr-TR" sz="2600" dirty="0"/>
          </a:p>
        </p:txBody>
      </p:sp>
    </p:spTree>
    <p:extLst>
      <p:ext uri="{BB962C8B-B14F-4D97-AF65-F5344CB8AC3E}">
        <p14:creationId xmlns:p14="http://schemas.microsoft.com/office/powerpoint/2010/main" xmlns="" val="1197195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58756-0457-A541-9439-A154CF657D2B}"/>
              </a:ext>
            </a:extLst>
          </p:cNvPr>
          <p:cNvSpPr>
            <a:spLocks noGrp="1"/>
          </p:cNvSpPr>
          <p:nvPr>
            <p:ph type="title"/>
          </p:nvPr>
        </p:nvSpPr>
        <p:spPr>
          <a:xfrm>
            <a:off x="446856" y="1637928"/>
            <a:ext cx="8229600" cy="1576758"/>
          </a:xfrm>
        </p:spPr>
        <p:txBody>
          <a:bodyPr>
            <a:normAutofit/>
          </a:bodyPr>
          <a:lstStyle/>
          <a:p>
            <a:r>
              <a:rPr lang="tr-TR" sz="2800" dirty="0" smtClean="0"/>
              <a:t>FIDIC Gümüş Kitap ile KİK </a:t>
            </a:r>
            <a:r>
              <a:rPr lang="tr-TR" sz="2800" dirty="0" err="1" smtClean="0"/>
              <a:t>ATGBS’nin</a:t>
            </a:r>
            <a:r>
              <a:rPr lang="tr-TR" sz="2800" dirty="0" smtClean="0"/>
              <a:t> ek ödeme çerçevesinde karşılaştırılması </a:t>
            </a:r>
            <a:br>
              <a:rPr lang="tr-TR" sz="2800" dirty="0" smtClean="0"/>
            </a:br>
            <a:endParaRPr lang="tr-TR" sz="2800" dirty="0">
              <a:solidFill>
                <a:schemeClr val="tx2"/>
              </a:solidFill>
            </a:endParaRPr>
          </a:p>
        </p:txBody>
      </p:sp>
      <p:sp>
        <p:nvSpPr>
          <p:cNvPr id="3" name="Content Placeholder 2">
            <a:extLst>
              <a:ext uri="{FF2B5EF4-FFF2-40B4-BE49-F238E27FC236}">
                <a16:creationId xmlns="" xmlns:a16="http://schemas.microsoft.com/office/drawing/2014/main" id="{90A47295-9DFF-7841-B5A7-B6734EAACBC4}"/>
              </a:ext>
            </a:extLst>
          </p:cNvPr>
          <p:cNvSpPr>
            <a:spLocks noGrp="1"/>
          </p:cNvSpPr>
          <p:nvPr>
            <p:ph sz="half" idx="1"/>
          </p:nvPr>
        </p:nvSpPr>
        <p:spPr>
          <a:xfrm>
            <a:off x="457200" y="3214686"/>
            <a:ext cx="2686040" cy="2806602"/>
          </a:xfrm>
        </p:spPr>
        <p:txBody>
          <a:bodyPr>
            <a:normAutofit/>
          </a:bodyPr>
          <a:lstStyle/>
          <a:p>
            <a:pPr lvl="0">
              <a:buNone/>
            </a:pPr>
            <a:endParaRPr lang="tr-TR" sz="2400" dirty="0" smtClean="0"/>
          </a:p>
          <a:p>
            <a:pPr lvl="0">
              <a:buNone/>
            </a:pPr>
            <a:endParaRPr lang="tr-TR" sz="2400" dirty="0" smtClean="0"/>
          </a:p>
          <a:p>
            <a:pPr lvl="0">
              <a:buNone/>
            </a:pPr>
            <a:r>
              <a:rPr lang="tr-TR" sz="2600" dirty="0" smtClean="0"/>
              <a:t>İptal Edilen işler</a:t>
            </a:r>
          </a:p>
          <a:p>
            <a:endParaRPr lang="tr-TR" sz="2400" dirty="0"/>
          </a:p>
        </p:txBody>
      </p:sp>
      <p:sp>
        <p:nvSpPr>
          <p:cNvPr id="5" name="4 İçerik Yer Tutucusu"/>
          <p:cNvSpPr>
            <a:spLocks noGrp="1"/>
          </p:cNvSpPr>
          <p:nvPr>
            <p:ph sz="half" idx="2"/>
          </p:nvPr>
        </p:nvSpPr>
        <p:spPr>
          <a:xfrm>
            <a:off x="4357686" y="3000372"/>
            <a:ext cx="4329114" cy="3125791"/>
          </a:xfrm>
        </p:spPr>
        <p:txBody>
          <a:bodyPr>
            <a:normAutofit/>
          </a:bodyPr>
          <a:lstStyle/>
          <a:p>
            <a:r>
              <a:rPr lang="tr-TR" dirty="0" smtClean="0"/>
              <a:t>Gümüş Kitap'taki bilgi yoktur.</a:t>
            </a:r>
          </a:p>
          <a:p>
            <a:r>
              <a:rPr lang="tr-TR" sz="2600" dirty="0" smtClean="0"/>
              <a:t>YİGŞ 13.maddeye göre işçilik ve değişiklik giderini idare öder..</a:t>
            </a:r>
            <a:endParaRPr lang="tr-TR" sz="2600" dirty="0"/>
          </a:p>
        </p:txBody>
      </p:sp>
    </p:spTree>
    <p:extLst>
      <p:ext uri="{BB962C8B-B14F-4D97-AF65-F5344CB8AC3E}">
        <p14:creationId xmlns:p14="http://schemas.microsoft.com/office/powerpoint/2010/main" xmlns="" val="1197195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 xmlns:a16="http://schemas.microsoft.com/office/drawing/2014/main" id="{3964F783-94BF-B94C-A502-45B2506AED1F}"/>
              </a:ext>
            </a:extLst>
          </p:cNvPr>
          <p:cNvSpPr txBox="1">
            <a:spLocks/>
          </p:cNvSpPr>
          <p:nvPr/>
        </p:nvSpPr>
        <p:spPr>
          <a:xfrm>
            <a:off x="395536" y="1988841"/>
            <a:ext cx="8352928" cy="29523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smtClean="0"/>
              <a:t>Eğitim </a:t>
            </a:r>
            <a:r>
              <a:rPr lang="tr-TR" sz="4500" b="1" dirty="0"/>
              <a:t>Sonrası Değerlendirme Anketini doldurmak için:</a:t>
            </a:r>
            <a:endParaRPr lang="tr-TR" sz="4500" dirty="0">
              <a:latin typeface="Franklin Gothic Heavy" panose="020B0903020102020204" pitchFamily="34" charset="0"/>
            </a:endParaRPr>
          </a:p>
          <a:p>
            <a:pPr>
              <a:lnSpc>
                <a:spcPct val="150000"/>
              </a:lnSpc>
            </a:pPr>
            <a:r>
              <a:rPr lang="tr-TR" sz="4500" b="1" dirty="0"/>
              <a:t>10 Dakika</a:t>
            </a:r>
          </a:p>
        </p:txBody>
      </p:sp>
    </p:spTree>
    <p:extLst>
      <p:ext uri="{BB962C8B-B14F-4D97-AF65-F5344CB8AC3E}">
        <p14:creationId xmlns:p14="http://schemas.microsoft.com/office/powerpoint/2010/main" xmlns="" val="26121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58756-0457-A541-9439-A154CF657D2B}"/>
              </a:ext>
            </a:extLst>
          </p:cNvPr>
          <p:cNvSpPr>
            <a:spLocks noGrp="1"/>
          </p:cNvSpPr>
          <p:nvPr>
            <p:ph type="title"/>
          </p:nvPr>
        </p:nvSpPr>
        <p:spPr/>
        <p:txBody>
          <a:bodyPr>
            <a:normAutofit/>
          </a:bodyPr>
          <a:lstStyle/>
          <a:p>
            <a:r>
              <a:rPr lang="tr-TR" sz="2800" dirty="0">
                <a:solidFill>
                  <a:schemeClr val="tx2"/>
                </a:solidFill>
              </a:rPr>
              <a:t>Eğitim Sonrası Değerlendirme Testinin Cevapları:</a:t>
            </a:r>
          </a:p>
        </p:txBody>
      </p:sp>
      <p:sp>
        <p:nvSpPr>
          <p:cNvPr id="3" name="Content Placeholder 2">
            <a:extLst>
              <a:ext uri="{FF2B5EF4-FFF2-40B4-BE49-F238E27FC236}">
                <a16:creationId xmlns="" xmlns:a16="http://schemas.microsoft.com/office/drawing/2014/main" id="{90A47295-9DFF-7841-B5A7-B6734EAACBC4}"/>
              </a:ext>
            </a:extLst>
          </p:cNvPr>
          <p:cNvSpPr>
            <a:spLocks noGrp="1"/>
          </p:cNvSpPr>
          <p:nvPr>
            <p:ph sz="half" idx="1"/>
          </p:nvPr>
        </p:nvSpPr>
        <p:spPr>
          <a:xfrm>
            <a:off x="457200" y="2500307"/>
            <a:ext cx="4038600" cy="3520982"/>
          </a:xfrm>
        </p:spPr>
        <p:txBody>
          <a:bodyPr>
            <a:normAutofit fontScale="92500"/>
          </a:bodyPr>
          <a:lstStyle/>
          <a:p>
            <a:pPr algn="just"/>
            <a:r>
              <a:rPr lang="tr-TR" sz="2400" dirty="0" smtClean="0"/>
              <a:t>1. Soru :İhtilaf çözümü prosedüründe Heyetin Cevap süresi kaç gündür?</a:t>
            </a:r>
          </a:p>
          <a:p>
            <a:pPr algn="just"/>
            <a:r>
              <a:rPr lang="tr-TR" sz="2400" dirty="0" smtClean="0"/>
              <a:t>2. Soru : süre uzatım hakkı </a:t>
            </a:r>
            <a:r>
              <a:rPr lang="tr-TR" sz="2400" dirty="0" err="1" smtClean="0"/>
              <a:t>kaçgün</a:t>
            </a:r>
            <a:r>
              <a:rPr lang="tr-TR" sz="2400" dirty="0" smtClean="0"/>
              <a:t> sonra biter?</a:t>
            </a:r>
          </a:p>
          <a:p>
            <a:pPr algn="just"/>
            <a:r>
              <a:rPr lang="tr-TR" sz="2400" dirty="0" smtClean="0"/>
              <a:t>3.Soru: Şantiyede fosil bulunursa süre uzatım hakkı hangi sözleşmededir.</a:t>
            </a:r>
            <a:endParaRPr lang="tr-TR" sz="2400" dirty="0"/>
          </a:p>
        </p:txBody>
      </p:sp>
      <p:sp>
        <p:nvSpPr>
          <p:cNvPr id="4" name="Content Placeholder 3">
            <a:extLst>
              <a:ext uri="{FF2B5EF4-FFF2-40B4-BE49-F238E27FC236}">
                <a16:creationId xmlns="" xmlns:a16="http://schemas.microsoft.com/office/drawing/2014/main" id="{F16FCA7F-2BD7-0F47-B524-E290ED69BFEE}"/>
              </a:ext>
            </a:extLst>
          </p:cNvPr>
          <p:cNvSpPr>
            <a:spLocks noGrp="1"/>
          </p:cNvSpPr>
          <p:nvPr>
            <p:ph sz="half" idx="2"/>
          </p:nvPr>
        </p:nvSpPr>
        <p:spPr>
          <a:xfrm>
            <a:off x="4648200" y="2636093"/>
            <a:ext cx="4038600" cy="3385195"/>
          </a:xfrm>
        </p:spPr>
        <p:txBody>
          <a:bodyPr>
            <a:normAutofit fontScale="92500"/>
          </a:bodyPr>
          <a:lstStyle/>
          <a:p>
            <a:pPr algn="just"/>
            <a:r>
              <a:rPr lang="tr-TR" sz="2400" dirty="0" smtClean="0"/>
              <a:t>1. cevap :28 gündür</a:t>
            </a:r>
          </a:p>
          <a:p>
            <a:pPr algn="just"/>
            <a:r>
              <a:rPr lang="tr-TR" sz="2400" dirty="0" smtClean="0"/>
              <a:t>2. cevap :28 gün.</a:t>
            </a:r>
          </a:p>
          <a:p>
            <a:pPr algn="just"/>
            <a:r>
              <a:rPr lang="tr-TR" sz="2400" dirty="0" smtClean="0"/>
              <a:t>3.Cevap: FIDIC,kırmızı,sarı,gümüş kitap 4.27.maddesine göre vardır.</a:t>
            </a:r>
            <a:endParaRPr lang="x-none" sz="2400" dirty="0"/>
          </a:p>
        </p:txBody>
      </p:sp>
    </p:spTree>
    <p:extLst>
      <p:ext uri="{BB962C8B-B14F-4D97-AF65-F5344CB8AC3E}">
        <p14:creationId xmlns:p14="http://schemas.microsoft.com/office/powerpoint/2010/main" xmlns="" val="1301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checkerboard(across)">
                                      <p:cBhvr>
                                        <p:cTn id="27" dur="2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checkerboard(across)">
                                      <p:cBhvr>
                                        <p:cTn id="3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 xmlns:a16="http://schemas.microsoft.com/office/drawing/2014/main" id="{1B6737E7-6FD9-7A4B-AB8C-8C38C9157C54}"/>
              </a:ext>
            </a:extLst>
          </p:cNvPr>
          <p:cNvSpPr txBox="1">
            <a:spLocks/>
          </p:cNvSpPr>
          <p:nvPr/>
        </p:nvSpPr>
        <p:spPr>
          <a:xfrm>
            <a:off x="693060" y="188696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Teşekkürler!</a:t>
            </a:r>
            <a:endParaRPr lang="tr-TR" sz="4500" dirty="0">
              <a:latin typeface="Franklin Gothic Heavy" panose="020B0903020102020204" pitchFamily="34" charset="0"/>
            </a:endParaRPr>
          </a:p>
        </p:txBody>
      </p:sp>
      <p:sp>
        <p:nvSpPr>
          <p:cNvPr id="9" name="Titolo 1">
            <a:extLst>
              <a:ext uri="{FF2B5EF4-FFF2-40B4-BE49-F238E27FC236}">
                <a16:creationId xmlns="" xmlns:a16="http://schemas.microsoft.com/office/drawing/2014/main" id="{3964F783-94BF-B94C-A502-45B2506AED1F}"/>
              </a:ext>
            </a:extLst>
          </p:cNvPr>
          <p:cNvSpPr txBox="1">
            <a:spLocks/>
          </p:cNvSpPr>
          <p:nvPr/>
        </p:nvSpPr>
        <p:spPr>
          <a:xfrm>
            <a:off x="689687" y="347114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Tüm sorularınızı ve yorumlarınızı bekleriz.</a:t>
            </a:r>
            <a:endParaRPr lang="tr-TR" sz="4500" dirty="0">
              <a:latin typeface="Franklin Gothic Heavy" panose="020B0903020102020204" pitchFamily="34" charset="0"/>
            </a:endParaRPr>
          </a:p>
        </p:txBody>
      </p:sp>
    </p:spTree>
    <p:extLst>
      <p:ext uri="{BB962C8B-B14F-4D97-AF65-F5344CB8AC3E}">
        <p14:creationId xmlns:p14="http://schemas.microsoft.com/office/powerpoint/2010/main" xmlns="" val="38728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 xmlns:a16="http://schemas.microsoft.com/office/drawing/2014/main" id="{3964F783-94BF-B94C-A502-45B2506AED1F}"/>
              </a:ext>
            </a:extLst>
          </p:cNvPr>
          <p:cNvSpPr txBox="1">
            <a:spLocks/>
          </p:cNvSpPr>
          <p:nvPr/>
        </p:nvSpPr>
        <p:spPr>
          <a:xfrm>
            <a:off x="689687" y="1988841"/>
            <a:ext cx="7772400" cy="29523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smtClean="0"/>
              <a:t>Öz </a:t>
            </a:r>
            <a:r>
              <a:rPr lang="tr-TR" sz="4500" b="1" dirty="0"/>
              <a:t>Değerlendirme Formunu doldurmak için: </a:t>
            </a:r>
          </a:p>
          <a:p>
            <a:pPr>
              <a:lnSpc>
                <a:spcPct val="150000"/>
              </a:lnSpc>
            </a:pPr>
            <a:r>
              <a:rPr lang="tr-TR" sz="4500" b="1" dirty="0"/>
              <a:t>10 Dakika</a:t>
            </a:r>
            <a:endParaRPr lang="tr-TR" sz="4500" dirty="0">
              <a:latin typeface="Franklin Gothic Heavy" panose="020B0903020102020204" pitchFamily="34" charset="0"/>
            </a:endParaRPr>
          </a:p>
        </p:txBody>
      </p:sp>
    </p:spTree>
    <p:extLst>
      <p:ext uri="{BB962C8B-B14F-4D97-AF65-F5344CB8AC3E}">
        <p14:creationId xmlns:p14="http://schemas.microsoft.com/office/powerpoint/2010/main" xmlns="" val="196468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E06C97-3759-B44B-8799-323D8132CA0B}"/>
              </a:ext>
            </a:extLst>
          </p:cNvPr>
          <p:cNvSpPr>
            <a:spLocks noGrp="1"/>
          </p:cNvSpPr>
          <p:nvPr>
            <p:ph type="title"/>
          </p:nvPr>
        </p:nvSpPr>
        <p:spPr>
          <a:xfrm>
            <a:off x="446856" y="1700808"/>
            <a:ext cx="8229600" cy="870936"/>
          </a:xfrm>
        </p:spPr>
        <p:txBody>
          <a:bodyPr>
            <a:normAutofit fontScale="90000"/>
          </a:bodyPr>
          <a:lstStyle/>
          <a:p>
            <a:r>
              <a:rPr lang="tr-TR" sz="2800" dirty="0" smtClean="0"/>
              <a:t>Ulusal ihale sözleşmelerine karşı </a:t>
            </a:r>
            <a:r>
              <a:rPr lang="tr-TR" sz="2800" dirty="0" err="1" smtClean="0"/>
              <a:t>fıdıc</a:t>
            </a:r>
            <a:r>
              <a:rPr lang="tr-TR" sz="2800" dirty="0" smtClean="0"/>
              <a:t> sözleşme koşulları</a:t>
            </a:r>
            <a:endParaRPr lang="tr-TR" sz="2800" dirty="0">
              <a:solidFill>
                <a:schemeClr val="tx2"/>
              </a:solidFill>
            </a:endParaRPr>
          </a:p>
        </p:txBody>
      </p:sp>
      <p:sp>
        <p:nvSpPr>
          <p:cNvPr id="3" name="Content Placeholder 2">
            <a:extLst>
              <a:ext uri="{FF2B5EF4-FFF2-40B4-BE49-F238E27FC236}">
                <a16:creationId xmlns="" xmlns:a16="http://schemas.microsoft.com/office/drawing/2014/main" id="{08C597A3-997F-F54D-B056-E165F718C85D}"/>
              </a:ext>
            </a:extLst>
          </p:cNvPr>
          <p:cNvSpPr>
            <a:spLocks noGrp="1"/>
          </p:cNvSpPr>
          <p:nvPr>
            <p:ph idx="1"/>
          </p:nvPr>
        </p:nvSpPr>
        <p:spPr>
          <a:xfrm>
            <a:off x="457200" y="2604045"/>
            <a:ext cx="8229600" cy="3345235"/>
          </a:xfrm>
        </p:spPr>
        <p:txBody>
          <a:bodyPr>
            <a:normAutofit/>
          </a:bodyPr>
          <a:lstStyle/>
          <a:p>
            <a:pPr algn="just"/>
            <a:r>
              <a:rPr lang="tr-TR" sz="2400" dirty="0" smtClean="0"/>
              <a:t>İhtilaf Yönetimi,</a:t>
            </a:r>
          </a:p>
          <a:p>
            <a:pPr algn="just"/>
            <a:r>
              <a:rPr lang="tr-TR" sz="2400" dirty="0" smtClean="0"/>
              <a:t>Gecikme Analizi Tekniği,</a:t>
            </a:r>
          </a:p>
          <a:p>
            <a:pPr algn="just"/>
            <a:r>
              <a:rPr lang="tr-TR" sz="2400" dirty="0" smtClean="0"/>
              <a:t>FIDIC Gümüş Kitap ile KİK </a:t>
            </a:r>
            <a:r>
              <a:rPr lang="tr-TR" sz="2400" dirty="0" err="1" smtClean="0"/>
              <a:t>ATGBS’nin</a:t>
            </a:r>
            <a:r>
              <a:rPr lang="tr-TR" sz="2400" dirty="0" smtClean="0"/>
              <a:t> süre uzatımı çerçevesinde karşılaştırılması,</a:t>
            </a:r>
          </a:p>
          <a:p>
            <a:pPr algn="just"/>
            <a:r>
              <a:rPr lang="tr-TR" sz="2400" dirty="0" smtClean="0"/>
              <a:t>FIDIC Gümüş Kitap ile KİK </a:t>
            </a:r>
            <a:r>
              <a:rPr lang="tr-TR" sz="2400" dirty="0" err="1" smtClean="0"/>
              <a:t>ATGBS’nin</a:t>
            </a:r>
            <a:r>
              <a:rPr lang="tr-TR" sz="2400" dirty="0" smtClean="0"/>
              <a:t> ek ödeme çerçevesinde karşılaştırılması.</a:t>
            </a:r>
          </a:p>
          <a:p>
            <a:pPr algn="just"/>
            <a:r>
              <a:rPr lang="tr-TR" sz="2400" dirty="0" smtClean="0"/>
              <a:t>FIDIC Gümüş Kitap ile KİK ATGBS genel hükümlerinin karşılaştırılması.</a:t>
            </a:r>
          </a:p>
          <a:p>
            <a:pPr algn="just"/>
            <a:endParaRPr lang="tr-TR" sz="2400" dirty="0"/>
          </a:p>
        </p:txBody>
      </p:sp>
    </p:spTree>
    <p:extLst>
      <p:ext uri="{BB962C8B-B14F-4D97-AF65-F5344CB8AC3E}">
        <p14:creationId xmlns:p14="http://schemas.microsoft.com/office/powerpoint/2010/main" xmlns="" val="2126716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8C597A3-997F-F54D-B056-E165F718C85D}"/>
              </a:ext>
            </a:extLst>
          </p:cNvPr>
          <p:cNvSpPr>
            <a:spLocks noGrp="1"/>
          </p:cNvSpPr>
          <p:nvPr>
            <p:ph idx="1"/>
          </p:nvPr>
        </p:nvSpPr>
        <p:spPr>
          <a:xfrm>
            <a:off x="457200" y="1772815"/>
            <a:ext cx="8229600" cy="3799325"/>
          </a:xfrm>
        </p:spPr>
        <p:txBody>
          <a:bodyPr>
            <a:normAutofit/>
          </a:bodyPr>
          <a:lstStyle/>
          <a:p>
            <a:pPr marL="342900" lvl="3" indent="-342900" algn="just">
              <a:buNone/>
            </a:pPr>
            <a:endParaRPr lang="tr-TR" sz="4400" b="1" i="1" dirty="0" smtClean="0"/>
          </a:p>
          <a:p>
            <a:pPr marL="342900" lvl="3" indent="-342900" algn="just">
              <a:buNone/>
            </a:pPr>
            <a:r>
              <a:rPr lang="tr-TR" sz="4400" b="1" i="1" dirty="0" smtClean="0"/>
              <a:t> </a:t>
            </a:r>
            <a:r>
              <a:rPr lang="tr-TR" sz="2400" b="1" i="1" dirty="0" smtClean="0"/>
              <a:t>İhtilaf Çözüm Prosedürü (</a:t>
            </a:r>
            <a:r>
              <a:rPr lang="tr-TR" sz="2400" b="1" i="1" dirty="0" err="1" smtClean="0"/>
              <a:t>Disputes</a:t>
            </a:r>
            <a:r>
              <a:rPr lang="tr-TR" sz="2400" b="1" i="1" dirty="0" smtClean="0"/>
              <a:t> </a:t>
            </a:r>
            <a:r>
              <a:rPr lang="tr-TR" sz="2400" b="1" i="1" dirty="0" err="1" smtClean="0"/>
              <a:t>and</a:t>
            </a:r>
            <a:r>
              <a:rPr lang="tr-TR" sz="2400" b="1" i="1" dirty="0" smtClean="0"/>
              <a:t> </a:t>
            </a:r>
            <a:r>
              <a:rPr lang="tr-TR" sz="2400" b="1" i="1" dirty="0" err="1" smtClean="0"/>
              <a:t>Arbitration</a:t>
            </a:r>
            <a:r>
              <a:rPr lang="tr-TR" sz="2400" b="1" i="1" dirty="0" smtClean="0"/>
              <a:t>)</a:t>
            </a:r>
          </a:p>
          <a:p>
            <a:pPr lvl="0"/>
            <a:r>
              <a:rPr lang="tr-TR" sz="2400" dirty="0" smtClean="0"/>
              <a:t>Sözleşme Anlaşması</a:t>
            </a:r>
          </a:p>
          <a:p>
            <a:pPr lvl="0"/>
            <a:r>
              <a:rPr lang="tr-TR" sz="2400" dirty="0" smtClean="0"/>
              <a:t>Kabul Mektubu</a:t>
            </a:r>
          </a:p>
          <a:p>
            <a:pPr lvl="0"/>
            <a:r>
              <a:rPr lang="tr-TR" sz="2400" dirty="0" smtClean="0"/>
              <a:t>İhale Mektubu</a:t>
            </a:r>
          </a:p>
          <a:p>
            <a:pPr lvl="0"/>
            <a:r>
              <a:rPr lang="tr-TR" sz="2400" dirty="0" smtClean="0"/>
              <a:t>Özel Koşullar Kısım A- Sözleşme Verileri</a:t>
            </a:r>
          </a:p>
          <a:p>
            <a:pPr algn="just">
              <a:buNone/>
            </a:pPr>
            <a:endParaRPr lang="tr-TR" dirty="0"/>
          </a:p>
        </p:txBody>
      </p:sp>
    </p:spTree>
    <p:extLst>
      <p:ext uri="{BB962C8B-B14F-4D97-AF65-F5344CB8AC3E}">
        <p14:creationId xmlns:p14="http://schemas.microsoft.com/office/powerpoint/2010/main" xmlns="" val="165791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F16FCA7F-2BD7-0F47-B524-E290ED69BFEE}"/>
              </a:ext>
            </a:extLst>
          </p:cNvPr>
          <p:cNvSpPr>
            <a:spLocks noGrp="1"/>
          </p:cNvSpPr>
          <p:nvPr>
            <p:ph sz="half" idx="2"/>
          </p:nvPr>
        </p:nvSpPr>
        <p:spPr>
          <a:xfrm>
            <a:off x="539552" y="1700809"/>
            <a:ext cx="8147248" cy="4320480"/>
          </a:xfrm>
        </p:spPr>
        <p:txBody>
          <a:bodyPr>
            <a:normAutofit/>
          </a:bodyPr>
          <a:lstStyle/>
          <a:p>
            <a:pPr lvl="0"/>
            <a:endParaRPr lang="tr-TR" sz="2400" dirty="0" smtClean="0"/>
          </a:p>
          <a:p>
            <a:pPr lvl="0"/>
            <a:r>
              <a:rPr lang="tr-TR" sz="2400" dirty="0" smtClean="0"/>
              <a:t>Özel Koşullar Kısım B- Özel Hükümler</a:t>
            </a:r>
          </a:p>
          <a:p>
            <a:pPr lvl="0"/>
            <a:r>
              <a:rPr lang="tr-TR" sz="2400" dirty="0" smtClean="0"/>
              <a:t>Genel Koşullar</a:t>
            </a:r>
          </a:p>
          <a:p>
            <a:pPr lvl="0"/>
            <a:r>
              <a:rPr lang="tr-TR" sz="2400" dirty="0" smtClean="0"/>
              <a:t>Şartname</a:t>
            </a:r>
          </a:p>
          <a:p>
            <a:pPr lvl="0"/>
            <a:r>
              <a:rPr lang="tr-TR" sz="2400" dirty="0" smtClean="0"/>
              <a:t>Çizimler</a:t>
            </a:r>
          </a:p>
          <a:p>
            <a:pPr lvl="0"/>
            <a:r>
              <a:rPr lang="tr-TR" sz="2400" dirty="0" smtClean="0"/>
              <a:t>Takvimler</a:t>
            </a:r>
          </a:p>
          <a:p>
            <a:r>
              <a:rPr lang="tr-TR" sz="2400" dirty="0" smtClean="0"/>
              <a:t>Sözleşmenin bir parçasını oluşturan diğer belgeler</a:t>
            </a:r>
          </a:p>
          <a:p>
            <a:endParaRPr lang="tr-TR" sz="2400" dirty="0"/>
          </a:p>
        </p:txBody>
      </p:sp>
    </p:spTree>
    <p:extLst>
      <p:ext uri="{BB962C8B-B14F-4D97-AF65-F5344CB8AC3E}">
        <p14:creationId xmlns:p14="http://schemas.microsoft.com/office/powerpoint/2010/main" xmlns="" val="1018430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58756-0457-A541-9439-A154CF657D2B}"/>
              </a:ext>
            </a:extLst>
          </p:cNvPr>
          <p:cNvSpPr>
            <a:spLocks noGrp="1"/>
          </p:cNvSpPr>
          <p:nvPr>
            <p:ph type="title"/>
          </p:nvPr>
        </p:nvSpPr>
        <p:spPr/>
        <p:txBody>
          <a:bodyPr>
            <a:normAutofit/>
          </a:bodyPr>
          <a:lstStyle/>
          <a:p>
            <a:r>
              <a:rPr lang="tr-TR" sz="2800" dirty="0" smtClean="0">
                <a:solidFill>
                  <a:schemeClr val="tx2"/>
                </a:solidFill>
              </a:rPr>
              <a:t>FIDIC kırmızı kitap’a Göre Prosedüre</a:t>
            </a:r>
            <a:endParaRPr lang="tr-TR" sz="2800" dirty="0">
              <a:solidFill>
                <a:schemeClr val="tx2"/>
              </a:solidFill>
            </a:endParaRPr>
          </a:p>
        </p:txBody>
      </p:sp>
      <p:sp>
        <p:nvSpPr>
          <p:cNvPr id="3" name="Content Placeholder 2">
            <a:extLst>
              <a:ext uri="{FF2B5EF4-FFF2-40B4-BE49-F238E27FC236}">
                <a16:creationId xmlns="" xmlns:a16="http://schemas.microsoft.com/office/drawing/2014/main" id="{90A47295-9DFF-7841-B5A7-B6734EAACBC4}"/>
              </a:ext>
            </a:extLst>
          </p:cNvPr>
          <p:cNvSpPr>
            <a:spLocks noGrp="1"/>
          </p:cNvSpPr>
          <p:nvPr>
            <p:ph sz="half" idx="1"/>
          </p:nvPr>
        </p:nvSpPr>
        <p:spPr>
          <a:xfrm>
            <a:off x="457200" y="2636093"/>
            <a:ext cx="4038600" cy="3385195"/>
          </a:xfrm>
        </p:spPr>
        <p:txBody>
          <a:bodyPr>
            <a:normAutofit/>
          </a:bodyPr>
          <a:lstStyle/>
          <a:p>
            <a:r>
              <a:rPr lang="tr-TR" sz="2400" dirty="0"/>
              <a:t>Lütfen ilgili bilgileri </a:t>
            </a:r>
            <a:r>
              <a:rPr lang="tr-TR" sz="2400" dirty="0" err="1"/>
              <a:t>Arial</a:t>
            </a:r>
            <a:r>
              <a:rPr lang="tr-TR" sz="2400" dirty="0"/>
              <a:t> 28 fontu ile ekleyin. </a:t>
            </a:r>
          </a:p>
          <a:p>
            <a:r>
              <a:rPr lang="tr-TR" sz="2400" dirty="0"/>
              <a:t>Lütfen ilgili bilgileri </a:t>
            </a:r>
            <a:r>
              <a:rPr lang="tr-TR" sz="2400" dirty="0" err="1"/>
              <a:t>Arial</a:t>
            </a:r>
            <a:r>
              <a:rPr lang="tr-TR" sz="2400" dirty="0"/>
              <a:t> 28 fontu ile ekleyin. </a:t>
            </a:r>
          </a:p>
        </p:txBody>
      </p:sp>
      <p:pic>
        <p:nvPicPr>
          <p:cNvPr id="5" name="image8.png"/>
          <p:cNvPicPr>
            <a:picLocks noGrp="1"/>
          </p:cNvPicPr>
          <p:nvPr>
            <p:ph sz="half" idx="2"/>
          </p:nvPr>
        </p:nvPicPr>
        <p:blipFill>
          <a:blip r:embed="rId3" cstate="print"/>
          <a:stretch>
            <a:fillRect/>
          </a:stretch>
        </p:blipFill>
        <p:spPr>
          <a:xfrm>
            <a:off x="0" y="2357430"/>
            <a:ext cx="8258204" cy="3373152"/>
          </a:xfrm>
          <a:prstGeom prst="rect">
            <a:avLst/>
          </a:prstGeom>
        </p:spPr>
      </p:pic>
    </p:spTree>
    <p:extLst>
      <p:ext uri="{BB962C8B-B14F-4D97-AF65-F5344CB8AC3E}">
        <p14:creationId xmlns:p14="http://schemas.microsoft.com/office/powerpoint/2010/main" xmlns="" val="119719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058756-0457-A541-9439-A154CF657D2B}"/>
              </a:ext>
            </a:extLst>
          </p:cNvPr>
          <p:cNvSpPr>
            <a:spLocks noGrp="1"/>
          </p:cNvSpPr>
          <p:nvPr>
            <p:ph type="title"/>
          </p:nvPr>
        </p:nvSpPr>
        <p:spPr/>
        <p:txBody>
          <a:bodyPr>
            <a:normAutofit/>
          </a:bodyPr>
          <a:lstStyle/>
          <a:p>
            <a:r>
              <a:rPr lang="tr-TR" sz="2800" dirty="0" smtClean="0">
                <a:solidFill>
                  <a:schemeClr val="tx2"/>
                </a:solidFill>
              </a:rPr>
              <a:t>FIDIC Süre uzatım Talebi İş Akışı</a:t>
            </a:r>
            <a:endParaRPr lang="tr-TR" sz="2800" dirty="0">
              <a:solidFill>
                <a:schemeClr val="tx2"/>
              </a:solidFill>
            </a:endParaRPr>
          </a:p>
        </p:txBody>
      </p:sp>
      <p:sp>
        <p:nvSpPr>
          <p:cNvPr id="3" name="Content Placeholder 2">
            <a:extLst>
              <a:ext uri="{FF2B5EF4-FFF2-40B4-BE49-F238E27FC236}">
                <a16:creationId xmlns="" xmlns:a16="http://schemas.microsoft.com/office/drawing/2014/main" id="{90A47295-9DFF-7841-B5A7-B6734EAACBC4}"/>
              </a:ext>
            </a:extLst>
          </p:cNvPr>
          <p:cNvSpPr>
            <a:spLocks noGrp="1"/>
          </p:cNvSpPr>
          <p:nvPr>
            <p:ph sz="half" idx="1"/>
          </p:nvPr>
        </p:nvSpPr>
        <p:spPr>
          <a:xfrm>
            <a:off x="457200" y="2636093"/>
            <a:ext cx="4038600" cy="3385195"/>
          </a:xfrm>
        </p:spPr>
        <p:txBody>
          <a:bodyPr>
            <a:normAutofit/>
          </a:bodyPr>
          <a:lstStyle/>
          <a:p>
            <a:r>
              <a:rPr lang="tr-TR" sz="2400" dirty="0"/>
              <a:t>Lütfen ilgili bilgileri </a:t>
            </a:r>
            <a:r>
              <a:rPr lang="tr-TR" sz="2400" dirty="0" err="1"/>
              <a:t>Arial</a:t>
            </a:r>
            <a:r>
              <a:rPr lang="tr-TR" sz="2400" dirty="0"/>
              <a:t> 28 fontu ile ekleyin. </a:t>
            </a:r>
          </a:p>
          <a:p>
            <a:r>
              <a:rPr lang="tr-TR" sz="2400" dirty="0"/>
              <a:t>Lütfen ilgili bilgileri </a:t>
            </a:r>
            <a:r>
              <a:rPr lang="tr-TR" sz="2400" dirty="0" err="1"/>
              <a:t>Arial</a:t>
            </a:r>
            <a:r>
              <a:rPr lang="tr-TR" sz="2400" dirty="0"/>
              <a:t> 28 fontu ile ekleyin. </a:t>
            </a:r>
          </a:p>
        </p:txBody>
      </p:sp>
      <p:pic>
        <p:nvPicPr>
          <p:cNvPr id="7" name="image16.jpeg"/>
          <p:cNvPicPr>
            <a:picLocks noGrp="1"/>
          </p:cNvPicPr>
          <p:nvPr>
            <p:ph sz="half" idx="2"/>
          </p:nvPr>
        </p:nvPicPr>
        <p:blipFill>
          <a:blip r:embed="rId3" cstate="print"/>
          <a:stretch>
            <a:fillRect/>
          </a:stretch>
        </p:blipFill>
        <p:spPr>
          <a:xfrm>
            <a:off x="428596" y="2357430"/>
            <a:ext cx="8258204" cy="3571900"/>
          </a:xfrm>
          <a:prstGeom prst="rect">
            <a:avLst/>
          </a:prstGeom>
        </p:spPr>
      </p:pic>
    </p:spTree>
    <p:extLst>
      <p:ext uri="{BB962C8B-B14F-4D97-AF65-F5344CB8AC3E}">
        <p14:creationId xmlns:p14="http://schemas.microsoft.com/office/powerpoint/2010/main" xmlns="" val="1197195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E06C97-3759-B44B-8799-323D8132CA0B}"/>
              </a:ext>
            </a:extLst>
          </p:cNvPr>
          <p:cNvSpPr>
            <a:spLocks noGrp="1"/>
          </p:cNvSpPr>
          <p:nvPr>
            <p:ph type="title"/>
          </p:nvPr>
        </p:nvSpPr>
        <p:spPr>
          <a:xfrm>
            <a:off x="446856" y="1700808"/>
            <a:ext cx="8229600" cy="1585316"/>
          </a:xfrm>
        </p:spPr>
        <p:txBody>
          <a:bodyPr>
            <a:noAutofit/>
          </a:bodyPr>
          <a:lstStyle/>
          <a:p>
            <a:r>
              <a:rPr lang="tr-TR" sz="2800" dirty="0" smtClean="0"/>
              <a:t>İnşaat projelerinde, gecikme analizi yöntemleri zor ve karmaşık yöntemlerdir. Gecikme analizi hesaplamada kullanılan kriterler şunlardır;</a:t>
            </a:r>
            <a:endParaRPr lang="tr-TR" sz="2800" dirty="0">
              <a:solidFill>
                <a:schemeClr val="tx2"/>
              </a:solidFill>
            </a:endParaRPr>
          </a:p>
        </p:txBody>
      </p:sp>
      <p:sp>
        <p:nvSpPr>
          <p:cNvPr id="3" name="Content Placeholder 2">
            <a:extLst>
              <a:ext uri="{FF2B5EF4-FFF2-40B4-BE49-F238E27FC236}">
                <a16:creationId xmlns="" xmlns:a16="http://schemas.microsoft.com/office/drawing/2014/main" id="{08C597A3-997F-F54D-B056-E165F718C85D}"/>
              </a:ext>
            </a:extLst>
          </p:cNvPr>
          <p:cNvSpPr>
            <a:spLocks noGrp="1"/>
          </p:cNvSpPr>
          <p:nvPr>
            <p:ph idx="1"/>
          </p:nvPr>
        </p:nvSpPr>
        <p:spPr>
          <a:xfrm>
            <a:off x="457200" y="3214686"/>
            <a:ext cx="8229600" cy="2734594"/>
          </a:xfrm>
        </p:spPr>
        <p:txBody>
          <a:bodyPr>
            <a:normAutofit fontScale="92500" lnSpcReduction="10000"/>
          </a:bodyPr>
          <a:lstStyle/>
          <a:p>
            <a:pPr lvl="0"/>
            <a:r>
              <a:rPr lang="tr-TR" sz="2400" dirty="0" smtClean="0"/>
              <a:t>Başlama ve bitiş süreleri</a:t>
            </a:r>
          </a:p>
          <a:p>
            <a:pPr lvl="0"/>
            <a:r>
              <a:rPr lang="tr-TR" sz="2400" dirty="0" smtClean="0"/>
              <a:t>İş tamamlama</a:t>
            </a:r>
          </a:p>
          <a:p>
            <a:pPr lvl="0"/>
            <a:r>
              <a:rPr lang="tr-TR" sz="2400" dirty="0" smtClean="0"/>
              <a:t>Kullanılan kaynak</a:t>
            </a:r>
          </a:p>
          <a:p>
            <a:pPr lvl="0"/>
            <a:r>
              <a:rPr lang="tr-TR" sz="2400" dirty="0" smtClean="0"/>
              <a:t>Boş zaman</a:t>
            </a:r>
          </a:p>
          <a:p>
            <a:pPr lvl="0"/>
            <a:r>
              <a:rPr lang="tr-TR" sz="2400" dirty="0" smtClean="0"/>
              <a:t>İş dağılım periyotları</a:t>
            </a:r>
          </a:p>
          <a:p>
            <a:pPr lvl="0"/>
            <a:r>
              <a:rPr lang="tr-TR" sz="2400" dirty="0" smtClean="0"/>
              <a:t>Malzeme teslimatı</a:t>
            </a:r>
          </a:p>
          <a:p>
            <a:pPr lvl="0"/>
            <a:r>
              <a:rPr lang="tr-TR" sz="2400" dirty="0" smtClean="0"/>
              <a:t>Değişiklik talimatları</a:t>
            </a:r>
          </a:p>
          <a:p>
            <a:pPr marL="342900" lvl="1" indent="-342900" algn="just">
              <a:buFont typeface="Arial" panose="020B0604020202020204" pitchFamily="34" charset="0"/>
              <a:buChar char="•"/>
            </a:pPr>
            <a:endParaRPr lang="tr-TR" sz="2400" dirty="0"/>
          </a:p>
        </p:txBody>
      </p:sp>
    </p:spTree>
    <p:extLst>
      <p:ext uri="{BB962C8B-B14F-4D97-AF65-F5344CB8AC3E}">
        <p14:creationId xmlns:p14="http://schemas.microsoft.com/office/powerpoint/2010/main" xmlns="" val="2126716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E06C97-3759-B44B-8799-323D8132CA0B}"/>
              </a:ext>
            </a:extLst>
          </p:cNvPr>
          <p:cNvSpPr>
            <a:spLocks noGrp="1"/>
          </p:cNvSpPr>
          <p:nvPr>
            <p:ph type="title"/>
          </p:nvPr>
        </p:nvSpPr>
        <p:spPr>
          <a:xfrm>
            <a:off x="446856" y="1700808"/>
            <a:ext cx="8229600" cy="782960"/>
          </a:xfrm>
        </p:spPr>
        <p:txBody>
          <a:bodyPr>
            <a:noAutofit/>
          </a:bodyPr>
          <a:lstStyle/>
          <a:p>
            <a:r>
              <a:rPr lang="tr-TR" sz="2800" dirty="0" smtClean="0"/>
              <a:t>En çok kullanılan gecikme analiz yöntemleri </a:t>
            </a:r>
            <a:r>
              <a:rPr lang="tr-TR" sz="2800" dirty="0" err="1" smtClean="0"/>
              <a:t>Fawzy</a:t>
            </a:r>
            <a:r>
              <a:rPr lang="tr-TR" sz="2800" dirty="0" smtClean="0"/>
              <a:t> ve El-</a:t>
            </a:r>
            <a:r>
              <a:rPr lang="tr-TR" sz="2800" dirty="0" err="1" smtClean="0"/>
              <a:t>Adaway</a:t>
            </a:r>
            <a:r>
              <a:rPr lang="tr-TR" sz="2800" dirty="0" smtClean="0"/>
              <a:t> (2012) ve Sözen (2015)’e göre;</a:t>
            </a:r>
            <a:endParaRPr lang="tr-TR" sz="2800" dirty="0">
              <a:solidFill>
                <a:schemeClr val="tx2"/>
              </a:solidFill>
            </a:endParaRPr>
          </a:p>
        </p:txBody>
      </p:sp>
      <p:sp>
        <p:nvSpPr>
          <p:cNvPr id="3" name="Content Placeholder 2">
            <a:extLst>
              <a:ext uri="{FF2B5EF4-FFF2-40B4-BE49-F238E27FC236}">
                <a16:creationId xmlns="" xmlns:a16="http://schemas.microsoft.com/office/drawing/2014/main" id="{08C597A3-997F-F54D-B056-E165F718C85D}"/>
              </a:ext>
            </a:extLst>
          </p:cNvPr>
          <p:cNvSpPr>
            <a:spLocks noGrp="1"/>
          </p:cNvSpPr>
          <p:nvPr>
            <p:ph idx="1"/>
          </p:nvPr>
        </p:nvSpPr>
        <p:spPr>
          <a:xfrm>
            <a:off x="457200" y="2604045"/>
            <a:ext cx="8229600" cy="3345235"/>
          </a:xfrm>
        </p:spPr>
        <p:txBody>
          <a:bodyPr>
            <a:normAutofit/>
          </a:bodyPr>
          <a:lstStyle/>
          <a:p>
            <a:pPr marL="342900" lvl="1" indent="-342900" algn="just">
              <a:buFont typeface="Arial" panose="020B0604020202020204" pitchFamily="34" charset="0"/>
              <a:buChar char="•"/>
            </a:pPr>
            <a:r>
              <a:rPr lang="tr-TR" sz="2400" b="1" dirty="0" smtClean="0"/>
              <a:t>Planlanan-Son Durum Yöntemi (As </a:t>
            </a:r>
            <a:r>
              <a:rPr lang="tr-TR" sz="2400" b="1" dirty="0" err="1" smtClean="0"/>
              <a:t>planned</a:t>
            </a:r>
            <a:r>
              <a:rPr lang="tr-TR" sz="2400" b="1" dirty="0" smtClean="0"/>
              <a:t> vs As </a:t>
            </a:r>
            <a:r>
              <a:rPr lang="tr-TR" sz="2400" b="1" dirty="0" err="1" smtClean="0"/>
              <a:t>Built</a:t>
            </a:r>
            <a:r>
              <a:rPr lang="tr-TR" sz="2400" b="1" dirty="0" smtClean="0"/>
              <a:t>)</a:t>
            </a:r>
          </a:p>
          <a:p>
            <a:pPr marL="342900" lvl="1" indent="-342900" algn="just">
              <a:buFont typeface="Arial" panose="020B0604020202020204" pitchFamily="34" charset="0"/>
              <a:buChar char="•"/>
            </a:pPr>
            <a:r>
              <a:rPr lang="tr-TR" sz="2400" b="1" dirty="0" smtClean="0"/>
              <a:t>Etkilenmiş-Planlanmış (</a:t>
            </a:r>
            <a:r>
              <a:rPr lang="tr-TR" sz="2400" b="1" dirty="0" err="1" smtClean="0"/>
              <a:t>Impacted</a:t>
            </a:r>
            <a:r>
              <a:rPr lang="tr-TR" sz="2400" b="1" dirty="0" smtClean="0"/>
              <a:t> As-</a:t>
            </a:r>
            <a:r>
              <a:rPr lang="tr-TR" sz="2400" b="1" dirty="0" err="1" smtClean="0"/>
              <a:t>Planned</a:t>
            </a:r>
            <a:r>
              <a:rPr lang="tr-TR" sz="2400" b="1" dirty="0" smtClean="0"/>
              <a:t>)</a:t>
            </a:r>
          </a:p>
          <a:p>
            <a:pPr marL="342900" lvl="1" indent="-342900" algn="just">
              <a:buFont typeface="Arial" panose="020B0604020202020204" pitchFamily="34" charset="0"/>
              <a:buChar char="•"/>
            </a:pPr>
            <a:r>
              <a:rPr lang="tr-TR" sz="2400" b="1" dirty="0" smtClean="0"/>
              <a:t>Yıkılmış-Son Durum Yöntemi (</a:t>
            </a:r>
            <a:r>
              <a:rPr lang="tr-TR" sz="2400" b="1" dirty="0" err="1" smtClean="0"/>
              <a:t>Collapsed</a:t>
            </a:r>
            <a:r>
              <a:rPr lang="tr-TR" sz="2400" b="1" dirty="0" smtClean="0"/>
              <a:t> As-</a:t>
            </a:r>
            <a:r>
              <a:rPr lang="tr-TR" sz="2400" b="1" dirty="0" err="1" smtClean="0"/>
              <a:t>Built</a:t>
            </a:r>
            <a:r>
              <a:rPr lang="tr-TR" sz="2400" b="1" dirty="0" smtClean="0"/>
              <a:t>)</a:t>
            </a:r>
          </a:p>
          <a:p>
            <a:pPr algn="just"/>
            <a:r>
              <a:rPr lang="tr-TR" sz="2400" b="1" dirty="0" smtClean="0"/>
              <a:t>Zaman Etki Analizi (Windows/Time </a:t>
            </a:r>
            <a:r>
              <a:rPr lang="tr-TR" sz="2400" b="1" dirty="0" err="1" smtClean="0"/>
              <a:t>Slice</a:t>
            </a:r>
            <a:r>
              <a:rPr lang="tr-TR" sz="2400" dirty="0" smtClean="0"/>
              <a:t>)</a:t>
            </a:r>
            <a:endParaRPr lang="tr-TR" sz="2400" dirty="0"/>
          </a:p>
        </p:txBody>
      </p:sp>
    </p:spTree>
    <p:extLst>
      <p:ext uri="{BB962C8B-B14F-4D97-AF65-F5344CB8AC3E}">
        <p14:creationId xmlns:p14="http://schemas.microsoft.com/office/powerpoint/2010/main" xmlns="" val="2126716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1297</Words>
  <Application>Microsoft Office PowerPoint</Application>
  <PresentationFormat>Ekran Gösterisi (4:3)</PresentationFormat>
  <Paragraphs>122</Paragraphs>
  <Slides>14</Slides>
  <Notes>11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Tema di Office</vt:lpstr>
      <vt:lpstr>IPA II (2014-2020) Döneminde Ulaştırma Program Otoritesi ve Nihai Faydalanıcıların Güçlendirilmesi için Teknik Destek  EuropeAid/139809/IH/SER/TR</vt:lpstr>
      <vt:lpstr>Slayt 2</vt:lpstr>
      <vt:lpstr>Ulusal ihale sözleşmelerine karşı fıdıc sözleşme koşulları</vt:lpstr>
      <vt:lpstr>Slayt 4</vt:lpstr>
      <vt:lpstr>Slayt 5</vt:lpstr>
      <vt:lpstr>FIDIC kırmızı kitap’a Göre Prosedüre</vt:lpstr>
      <vt:lpstr>FIDIC Süre uzatım Talebi İş Akışı</vt:lpstr>
      <vt:lpstr>İnşaat projelerinde, gecikme analizi yöntemleri zor ve karmaşık yöntemlerdir. Gecikme analizi hesaplamada kullanılan kriterler şunlardır;</vt:lpstr>
      <vt:lpstr>En çok kullanılan gecikme analiz yöntemleri Fawzy ve El-Adaway (2012) ve Sözen (2015)’e göre;</vt:lpstr>
      <vt:lpstr>FIDIC Gümüş Kitap ile KİK ATGBS’nin süre uzatımı çerçevesinde karşılaştırılması  </vt:lpstr>
      <vt:lpstr>FIDIC Gümüş Kitap ile KİK ATGBS’nin ek ödeme çerçevesinde karşılaştırılması  </vt:lpstr>
      <vt:lpstr>Slayt 12</vt:lpstr>
      <vt:lpstr>Eğitim Sonrası Değerlendirme Testinin Cevapları:</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Transport OS and ERAs in IPA II period EuropeAid/139809/IH/SER/TR</dc:title>
  <dc:creator>Ruggero Tabossi</dc:creator>
  <cp:lastModifiedBy>H</cp:lastModifiedBy>
  <cp:revision>81</cp:revision>
  <dcterms:created xsi:type="dcterms:W3CDTF">2020-06-18T10:32:56Z</dcterms:created>
  <dcterms:modified xsi:type="dcterms:W3CDTF">2020-11-23T14:13:59Z</dcterms:modified>
</cp:coreProperties>
</file>