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57" r:id="rId4"/>
    <p:sldId id="270" r:id="rId5"/>
    <p:sldId id="281" r:id="rId6"/>
    <p:sldId id="271" r:id="rId7"/>
    <p:sldId id="282" r:id="rId8"/>
    <p:sldId id="283" r:id="rId9"/>
    <p:sldId id="284" r:id="rId10"/>
    <p:sldId id="285" r:id="rId11"/>
    <p:sldId id="298" r:id="rId12"/>
    <p:sldId id="286" r:id="rId13"/>
    <p:sldId id="259" r:id="rId14"/>
    <p:sldId id="294" r:id="rId15"/>
    <p:sldId id="295" r:id="rId16"/>
    <p:sldId id="296" r:id="rId17"/>
    <p:sldId id="287" r:id="rId18"/>
    <p:sldId id="288" r:id="rId19"/>
    <p:sldId id="289" r:id="rId20"/>
    <p:sldId id="290" r:id="rId21"/>
    <p:sldId id="292" r:id="rId22"/>
    <p:sldId id="293" r:id="rId23"/>
    <p:sldId id="291" r:id="rId24"/>
    <p:sldId id="297" r:id="rId25"/>
    <p:sldId id="269"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0"/>
    <p:restoredTop sz="95915"/>
  </p:normalViewPr>
  <p:slideViewPr>
    <p:cSldViewPr>
      <p:cViewPr varScale="1">
        <p:scale>
          <a:sx n="110" d="100"/>
          <a:sy n="110" d="100"/>
        </p:scale>
        <p:origin x="1848" y="176"/>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B794A-C912-6C48-B4D8-C4882F9BD983}" type="datetimeFigureOut">
              <a:rPr lang="x-none" smtClean="0"/>
              <a:t>16.12.2020</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0F965-C998-2E4B-8292-17E1C6746432}" type="slidenum">
              <a:rPr lang="x-none" smtClean="0"/>
              <a:t>‹#›</a:t>
            </a:fld>
            <a:endParaRPr lang="x-none"/>
          </a:p>
        </p:txBody>
      </p:sp>
    </p:spTree>
    <p:extLst>
      <p:ext uri="{BB962C8B-B14F-4D97-AF65-F5344CB8AC3E}">
        <p14:creationId xmlns:p14="http://schemas.microsoft.com/office/powerpoint/2010/main" val="619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Başlık</a:t>
            </a:r>
            <a:r>
              <a:rPr lang="en-US" sz="1200" dirty="0"/>
              <a:t> </a:t>
            </a:r>
            <a:r>
              <a:rPr lang="en-US" sz="1200" dirty="0" err="1"/>
              <a:t>fontu</a:t>
            </a:r>
            <a:r>
              <a:rPr lang="en-US" sz="1200" dirty="0"/>
              <a:t> </a:t>
            </a:r>
            <a:r>
              <a:rPr lang="x-none" sz="1200" b="1" dirty="0"/>
              <a:t>Arial 28, </a:t>
            </a:r>
            <a:r>
              <a:rPr lang="x-none" sz="1200" b="0" dirty="0"/>
              <a:t>yazı fontu ise </a:t>
            </a:r>
            <a:r>
              <a:rPr lang="x-none" sz="1200" b="1" dirty="0"/>
              <a:t>Arial 24 </a:t>
            </a:r>
            <a:r>
              <a:rPr lang="x-none" sz="1200" b="0" dirty="0"/>
              <a:t>olarak belirlenmiştir, lütfen devamlılığı ve uyumu sağlayabilmek adına başka bir yazı tipi ve boyutu kullanmayınız. </a:t>
            </a:r>
            <a:endParaRPr lang="en-US" sz="1200" dirty="0"/>
          </a:p>
          <a:p>
            <a:endParaRPr lang="x-none" dirty="0"/>
          </a:p>
          <a:p>
            <a:r>
              <a:rPr lang="x-none" dirty="0"/>
              <a:t>Lütfen ilgili bölümlere eğitimin adını ve tarihini ekleyiniz. Gerekli eklemeleri yaptıktan sonra slayt içindeki ve buradaki notları silebilirsiniz.</a:t>
            </a:r>
          </a:p>
          <a:p>
            <a:r>
              <a:rPr lang="x-none" sz="1200" b="1" dirty="0"/>
              <a:t>*LÜTFEN toplamda 25 slaytı GEÇMEYİNİZ. </a:t>
            </a:r>
            <a:endParaRPr lang="x-none" b="1" dirty="0"/>
          </a:p>
        </p:txBody>
      </p:sp>
      <p:sp>
        <p:nvSpPr>
          <p:cNvPr id="4" name="Slide Number Placeholder 3"/>
          <p:cNvSpPr>
            <a:spLocks noGrp="1"/>
          </p:cNvSpPr>
          <p:nvPr>
            <p:ph type="sldNum" sz="quarter" idx="5"/>
          </p:nvPr>
        </p:nvSpPr>
        <p:spPr/>
        <p:txBody>
          <a:bodyPr/>
          <a:lstStyle/>
          <a:p>
            <a:fld id="{EF90F965-C998-2E4B-8292-17E1C6746432}" type="slidenum">
              <a:rPr lang="x-none" smtClean="0"/>
              <a:t>1</a:t>
            </a:fld>
            <a:endParaRPr lang="x-none"/>
          </a:p>
        </p:txBody>
      </p:sp>
    </p:spTree>
    <p:extLst>
      <p:ext uri="{BB962C8B-B14F-4D97-AF65-F5344CB8AC3E}">
        <p14:creationId xmlns:p14="http://schemas.microsoft.com/office/powerpoint/2010/main" val="415871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11</a:t>
            </a:fld>
            <a:endParaRPr lang="x-none"/>
          </a:p>
        </p:txBody>
      </p:sp>
    </p:spTree>
    <p:extLst>
      <p:ext uri="{BB962C8B-B14F-4D97-AF65-F5344CB8AC3E}">
        <p14:creationId xmlns:p14="http://schemas.microsoft.com/office/powerpoint/2010/main" val="54471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12</a:t>
            </a:fld>
            <a:endParaRPr lang="x-none"/>
          </a:p>
        </p:txBody>
      </p:sp>
    </p:spTree>
    <p:extLst>
      <p:ext uri="{BB962C8B-B14F-4D97-AF65-F5344CB8AC3E}">
        <p14:creationId xmlns:p14="http://schemas.microsoft.com/office/powerpoint/2010/main" val="284673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Başlık</a:t>
            </a:r>
            <a:r>
              <a:rPr lang="en-US" sz="1200" dirty="0"/>
              <a:t> </a:t>
            </a:r>
            <a:r>
              <a:rPr lang="en-US" sz="1200" dirty="0" err="1"/>
              <a:t>fontu</a:t>
            </a:r>
            <a:r>
              <a:rPr lang="en-US" sz="1200" dirty="0"/>
              <a:t> </a:t>
            </a:r>
            <a:r>
              <a:rPr lang="x-none" sz="1200" b="1" dirty="0"/>
              <a:t>Arial 28, </a:t>
            </a:r>
            <a:r>
              <a:rPr lang="x-none" sz="1200" b="0" dirty="0"/>
              <a:t>yazı fontu ise </a:t>
            </a:r>
            <a:r>
              <a:rPr lang="x-none" sz="1200" b="1" dirty="0"/>
              <a:t>Arial 24 </a:t>
            </a:r>
            <a:r>
              <a:rPr lang="x-none" sz="1200" b="0" dirty="0"/>
              <a:t>olarak belirlenmiştir, lütfen devamlılığı ve uyumu sağlayabilmek adına başka bir yazı tipi ve boyutu kullanmayınız. </a:t>
            </a:r>
            <a:endParaRPr lang="en-US" sz="1200" dirty="0"/>
          </a:p>
          <a:p>
            <a:endParaRPr lang="x-none" sz="1200" dirty="0"/>
          </a:p>
          <a:p>
            <a:r>
              <a:rPr lang="x-none" sz="12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Gerekli eklemeleri yaptıktan sonra slayt içindeki ve buradaki notları silebilirsiniz.</a:t>
            </a:r>
          </a:p>
          <a:p>
            <a:r>
              <a:rPr lang="x-none" sz="1200" b="1" dirty="0"/>
              <a:t>*LÜTFEN toplamda 25 slaytı GEÇMEYİNİZ. </a:t>
            </a:r>
            <a:endParaRPr lang="x-none" sz="1200" dirty="0"/>
          </a:p>
        </p:txBody>
      </p:sp>
      <p:sp>
        <p:nvSpPr>
          <p:cNvPr id="4" name="Slide Number Placeholder 3"/>
          <p:cNvSpPr>
            <a:spLocks noGrp="1"/>
          </p:cNvSpPr>
          <p:nvPr>
            <p:ph type="sldNum" sz="quarter" idx="5"/>
          </p:nvPr>
        </p:nvSpPr>
        <p:spPr/>
        <p:txBody>
          <a:bodyPr/>
          <a:lstStyle/>
          <a:p>
            <a:fld id="{EF90F965-C998-2E4B-8292-17E1C6746432}" type="slidenum">
              <a:rPr lang="x-none" smtClean="0"/>
              <a:t>13</a:t>
            </a:fld>
            <a:endParaRPr lang="x-none"/>
          </a:p>
        </p:txBody>
      </p:sp>
    </p:spTree>
    <p:extLst>
      <p:ext uri="{BB962C8B-B14F-4D97-AF65-F5344CB8AC3E}">
        <p14:creationId xmlns:p14="http://schemas.microsoft.com/office/powerpoint/2010/main" val="304070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Başlık</a:t>
            </a:r>
            <a:r>
              <a:rPr lang="en-US" sz="1200" dirty="0"/>
              <a:t> </a:t>
            </a:r>
            <a:r>
              <a:rPr lang="en-US" sz="1200" dirty="0" err="1"/>
              <a:t>fontu</a:t>
            </a:r>
            <a:r>
              <a:rPr lang="en-US" sz="1200" dirty="0"/>
              <a:t> </a:t>
            </a:r>
            <a:r>
              <a:rPr lang="x-none" sz="1200" b="1" dirty="0"/>
              <a:t>Arial 28, </a:t>
            </a:r>
            <a:r>
              <a:rPr lang="x-none" sz="1200" b="0" dirty="0"/>
              <a:t>yazı fontu ise </a:t>
            </a:r>
            <a:r>
              <a:rPr lang="x-none" sz="1200" b="1" dirty="0"/>
              <a:t>Arial 24 </a:t>
            </a:r>
            <a:r>
              <a:rPr lang="x-none" sz="1200" b="0" dirty="0"/>
              <a:t>olarak belirlenmiştir, lütfen devamlılığı ve uyumu sağlayabilmek adına başka bir yazı tipi ve boyutu kullanmayınız. </a:t>
            </a:r>
            <a:endParaRPr lang="en-US" sz="1200" dirty="0"/>
          </a:p>
          <a:p>
            <a:endParaRPr lang="x-none" sz="1200" dirty="0"/>
          </a:p>
          <a:p>
            <a:r>
              <a:rPr lang="x-none" sz="12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Gerekli eklemeleri yaptıktan sonra slayt içindeki ve buradaki notları silebilirsiniz.</a:t>
            </a:r>
          </a:p>
          <a:p>
            <a:r>
              <a:rPr lang="x-none" sz="1200" b="1" dirty="0"/>
              <a:t>*LÜTFEN toplamda 25 slaytı GEÇMEYİNİZ. </a:t>
            </a:r>
            <a:endParaRPr lang="x-none" sz="1200" dirty="0"/>
          </a:p>
        </p:txBody>
      </p:sp>
      <p:sp>
        <p:nvSpPr>
          <p:cNvPr id="4" name="Slide Number Placeholder 3"/>
          <p:cNvSpPr>
            <a:spLocks noGrp="1"/>
          </p:cNvSpPr>
          <p:nvPr>
            <p:ph type="sldNum" sz="quarter" idx="5"/>
          </p:nvPr>
        </p:nvSpPr>
        <p:spPr/>
        <p:txBody>
          <a:bodyPr/>
          <a:lstStyle/>
          <a:p>
            <a:fld id="{EF90F965-C998-2E4B-8292-17E1C6746432}" type="slidenum">
              <a:rPr lang="x-none" smtClean="0"/>
              <a:t>14</a:t>
            </a:fld>
            <a:endParaRPr lang="x-none"/>
          </a:p>
        </p:txBody>
      </p:sp>
    </p:spTree>
    <p:extLst>
      <p:ext uri="{BB962C8B-B14F-4D97-AF65-F5344CB8AC3E}">
        <p14:creationId xmlns:p14="http://schemas.microsoft.com/office/powerpoint/2010/main" val="2662636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Başlık</a:t>
            </a:r>
            <a:r>
              <a:rPr lang="en-US" sz="1200" dirty="0"/>
              <a:t> </a:t>
            </a:r>
            <a:r>
              <a:rPr lang="en-US" sz="1200" dirty="0" err="1"/>
              <a:t>fontu</a:t>
            </a:r>
            <a:r>
              <a:rPr lang="en-US" sz="1200" dirty="0"/>
              <a:t> </a:t>
            </a:r>
            <a:r>
              <a:rPr lang="x-none" sz="1200" b="1" dirty="0"/>
              <a:t>Arial 28, </a:t>
            </a:r>
            <a:r>
              <a:rPr lang="x-none" sz="1200" b="0" dirty="0"/>
              <a:t>yazı fontu ise </a:t>
            </a:r>
            <a:r>
              <a:rPr lang="x-none" sz="1200" b="1" dirty="0"/>
              <a:t>Arial 24 </a:t>
            </a:r>
            <a:r>
              <a:rPr lang="x-none" sz="1200" b="0" dirty="0"/>
              <a:t>olarak belirlenmiştir, lütfen devamlılığı ve uyumu sağlayabilmek adına başka bir yazı tipi ve boyutu kullanmayınız. </a:t>
            </a:r>
            <a:endParaRPr lang="en-US" sz="1200" dirty="0"/>
          </a:p>
          <a:p>
            <a:endParaRPr lang="x-none" sz="1200" dirty="0"/>
          </a:p>
          <a:p>
            <a:r>
              <a:rPr lang="x-none" sz="12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Gerekli eklemeleri yaptıktan sonra slayt içindeki ve buradaki notları silebilirsiniz.</a:t>
            </a:r>
          </a:p>
          <a:p>
            <a:r>
              <a:rPr lang="x-none" sz="1200" b="1" dirty="0"/>
              <a:t>*LÜTFEN toplamda 25 slaytı GEÇMEYİNİZ. </a:t>
            </a:r>
            <a:endParaRPr lang="x-none" sz="1200" dirty="0"/>
          </a:p>
        </p:txBody>
      </p:sp>
      <p:sp>
        <p:nvSpPr>
          <p:cNvPr id="4" name="Slide Number Placeholder 3"/>
          <p:cNvSpPr>
            <a:spLocks noGrp="1"/>
          </p:cNvSpPr>
          <p:nvPr>
            <p:ph type="sldNum" sz="quarter" idx="5"/>
          </p:nvPr>
        </p:nvSpPr>
        <p:spPr/>
        <p:txBody>
          <a:bodyPr/>
          <a:lstStyle/>
          <a:p>
            <a:fld id="{EF90F965-C998-2E4B-8292-17E1C6746432}" type="slidenum">
              <a:rPr lang="x-none" smtClean="0"/>
              <a:t>15</a:t>
            </a:fld>
            <a:endParaRPr lang="x-none"/>
          </a:p>
        </p:txBody>
      </p:sp>
    </p:spTree>
    <p:extLst>
      <p:ext uri="{BB962C8B-B14F-4D97-AF65-F5344CB8AC3E}">
        <p14:creationId xmlns:p14="http://schemas.microsoft.com/office/powerpoint/2010/main" val="368662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Başlık</a:t>
            </a:r>
            <a:r>
              <a:rPr lang="en-US" sz="1200" dirty="0"/>
              <a:t> </a:t>
            </a:r>
            <a:r>
              <a:rPr lang="en-US" sz="1200" dirty="0" err="1"/>
              <a:t>fontu</a:t>
            </a:r>
            <a:r>
              <a:rPr lang="en-US" sz="1200" dirty="0"/>
              <a:t> </a:t>
            </a:r>
            <a:r>
              <a:rPr lang="x-none" sz="1200" b="1" dirty="0"/>
              <a:t>Arial 28, </a:t>
            </a:r>
            <a:r>
              <a:rPr lang="x-none" sz="1200" b="0" dirty="0"/>
              <a:t>yazı fontu ise </a:t>
            </a:r>
            <a:r>
              <a:rPr lang="x-none" sz="1200" b="1" dirty="0"/>
              <a:t>Arial 24 </a:t>
            </a:r>
            <a:r>
              <a:rPr lang="x-none" sz="1200" b="0" dirty="0"/>
              <a:t>olarak belirlenmiştir, lütfen devamlılığı ve uyumu sağlayabilmek adına başka bir yazı tipi ve boyutu kullanmayınız. </a:t>
            </a:r>
            <a:endParaRPr lang="en-US" sz="1200" dirty="0"/>
          </a:p>
          <a:p>
            <a:endParaRPr lang="x-none" sz="1200" dirty="0"/>
          </a:p>
          <a:p>
            <a:r>
              <a:rPr lang="x-none" sz="12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Gerekli eklemeleri yaptıktan sonra slayt içindeki ve buradaki notları silebilirsiniz.</a:t>
            </a:r>
          </a:p>
          <a:p>
            <a:r>
              <a:rPr lang="x-none" sz="1200" b="1" dirty="0"/>
              <a:t>*LÜTFEN toplamda 25 slaytı GEÇMEYİNİZ. </a:t>
            </a:r>
            <a:endParaRPr lang="x-none" sz="1200" dirty="0"/>
          </a:p>
        </p:txBody>
      </p:sp>
      <p:sp>
        <p:nvSpPr>
          <p:cNvPr id="4" name="Slide Number Placeholder 3"/>
          <p:cNvSpPr>
            <a:spLocks noGrp="1"/>
          </p:cNvSpPr>
          <p:nvPr>
            <p:ph type="sldNum" sz="quarter" idx="5"/>
          </p:nvPr>
        </p:nvSpPr>
        <p:spPr/>
        <p:txBody>
          <a:bodyPr/>
          <a:lstStyle/>
          <a:p>
            <a:fld id="{EF90F965-C998-2E4B-8292-17E1C6746432}" type="slidenum">
              <a:rPr lang="x-none" smtClean="0"/>
              <a:t>16</a:t>
            </a:fld>
            <a:endParaRPr lang="x-none"/>
          </a:p>
        </p:txBody>
      </p:sp>
    </p:spTree>
    <p:extLst>
      <p:ext uri="{BB962C8B-B14F-4D97-AF65-F5344CB8AC3E}">
        <p14:creationId xmlns:p14="http://schemas.microsoft.com/office/powerpoint/2010/main" val="1042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17</a:t>
            </a:fld>
            <a:endParaRPr lang="x-none"/>
          </a:p>
        </p:txBody>
      </p:sp>
    </p:spTree>
    <p:extLst>
      <p:ext uri="{BB962C8B-B14F-4D97-AF65-F5344CB8AC3E}">
        <p14:creationId xmlns:p14="http://schemas.microsoft.com/office/powerpoint/2010/main" val="921861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18</a:t>
            </a:fld>
            <a:endParaRPr lang="x-none"/>
          </a:p>
        </p:txBody>
      </p:sp>
    </p:spTree>
    <p:extLst>
      <p:ext uri="{BB962C8B-B14F-4D97-AF65-F5344CB8AC3E}">
        <p14:creationId xmlns:p14="http://schemas.microsoft.com/office/powerpoint/2010/main" val="3452524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19</a:t>
            </a:fld>
            <a:endParaRPr lang="x-none"/>
          </a:p>
        </p:txBody>
      </p:sp>
    </p:spTree>
    <p:extLst>
      <p:ext uri="{BB962C8B-B14F-4D97-AF65-F5344CB8AC3E}">
        <p14:creationId xmlns:p14="http://schemas.microsoft.com/office/powerpoint/2010/main" val="396242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20</a:t>
            </a:fld>
            <a:endParaRPr lang="x-none"/>
          </a:p>
        </p:txBody>
      </p:sp>
    </p:spTree>
    <p:extLst>
      <p:ext uri="{BB962C8B-B14F-4D97-AF65-F5344CB8AC3E}">
        <p14:creationId xmlns:p14="http://schemas.microsoft.com/office/powerpoint/2010/main" val="275272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3</a:t>
            </a:fld>
            <a:endParaRPr lang="x-none"/>
          </a:p>
        </p:txBody>
      </p:sp>
    </p:spTree>
    <p:extLst>
      <p:ext uri="{BB962C8B-B14F-4D97-AF65-F5344CB8AC3E}">
        <p14:creationId xmlns:p14="http://schemas.microsoft.com/office/powerpoint/2010/main" val="95193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21</a:t>
            </a:fld>
            <a:endParaRPr lang="x-none"/>
          </a:p>
        </p:txBody>
      </p:sp>
    </p:spTree>
    <p:extLst>
      <p:ext uri="{BB962C8B-B14F-4D97-AF65-F5344CB8AC3E}">
        <p14:creationId xmlns:p14="http://schemas.microsoft.com/office/powerpoint/2010/main" val="3563806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22</a:t>
            </a:fld>
            <a:endParaRPr lang="x-none"/>
          </a:p>
        </p:txBody>
      </p:sp>
    </p:spTree>
    <p:extLst>
      <p:ext uri="{BB962C8B-B14F-4D97-AF65-F5344CB8AC3E}">
        <p14:creationId xmlns:p14="http://schemas.microsoft.com/office/powerpoint/2010/main" val="3337604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23</a:t>
            </a:fld>
            <a:endParaRPr lang="x-none"/>
          </a:p>
        </p:txBody>
      </p:sp>
    </p:spTree>
    <p:extLst>
      <p:ext uri="{BB962C8B-B14F-4D97-AF65-F5344CB8AC3E}">
        <p14:creationId xmlns:p14="http://schemas.microsoft.com/office/powerpoint/2010/main" val="357230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24</a:t>
            </a:fld>
            <a:endParaRPr lang="x-none"/>
          </a:p>
        </p:txBody>
      </p:sp>
    </p:spTree>
    <p:extLst>
      <p:ext uri="{BB962C8B-B14F-4D97-AF65-F5344CB8AC3E}">
        <p14:creationId xmlns:p14="http://schemas.microsoft.com/office/powerpoint/2010/main" val="355066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4</a:t>
            </a:fld>
            <a:endParaRPr lang="x-none"/>
          </a:p>
        </p:txBody>
      </p:sp>
    </p:spTree>
    <p:extLst>
      <p:ext uri="{BB962C8B-B14F-4D97-AF65-F5344CB8AC3E}">
        <p14:creationId xmlns:p14="http://schemas.microsoft.com/office/powerpoint/2010/main" val="309499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4800" b="1" dirty="0"/>
          </a:p>
        </p:txBody>
      </p:sp>
      <p:sp>
        <p:nvSpPr>
          <p:cNvPr id="4" name="Slide Number Placeholder 3"/>
          <p:cNvSpPr>
            <a:spLocks noGrp="1"/>
          </p:cNvSpPr>
          <p:nvPr>
            <p:ph type="sldNum" sz="quarter" idx="5"/>
          </p:nvPr>
        </p:nvSpPr>
        <p:spPr/>
        <p:txBody>
          <a:bodyPr/>
          <a:lstStyle/>
          <a:p>
            <a:fld id="{EF90F965-C998-2E4B-8292-17E1C6746432}" type="slidenum">
              <a:rPr lang="x-none" smtClean="0"/>
              <a:t>5</a:t>
            </a:fld>
            <a:endParaRPr lang="x-none"/>
          </a:p>
        </p:txBody>
      </p:sp>
    </p:spTree>
    <p:extLst>
      <p:ext uri="{BB962C8B-B14F-4D97-AF65-F5344CB8AC3E}">
        <p14:creationId xmlns:p14="http://schemas.microsoft.com/office/powerpoint/2010/main" val="412908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6</a:t>
            </a:fld>
            <a:endParaRPr lang="x-none"/>
          </a:p>
        </p:txBody>
      </p:sp>
    </p:spTree>
    <p:extLst>
      <p:ext uri="{BB962C8B-B14F-4D97-AF65-F5344CB8AC3E}">
        <p14:creationId xmlns:p14="http://schemas.microsoft.com/office/powerpoint/2010/main" val="422064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7</a:t>
            </a:fld>
            <a:endParaRPr lang="x-none"/>
          </a:p>
        </p:txBody>
      </p:sp>
    </p:spTree>
    <p:extLst>
      <p:ext uri="{BB962C8B-B14F-4D97-AF65-F5344CB8AC3E}">
        <p14:creationId xmlns:p14="http://schemas.microsoft.com/office/powerpoint/2010/main" val="150510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8</a:t>
            </a:fld>
            <a:endParaRPr lang="x-none"/>
          </a:p>
        </p:txBody>
      </p:sp>
    </p:spTree>
    <p:extLst>
      <p:ext uri="{BB962C8B-B14F-4D97-AF65-F5344CB8AC3E}">
        <p14:creationId xmlns:p14="http://schemas.microsoft.com/office/powerpoint/2010/main" val="18994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9</a:t>
            </a:fld>
            <a:endParaRPr lang="x-none"/>
          </a:p>
        </p:txBody>
      </p:sp>
    </p:spTree>
    <p:extLst>
      <p:ext uri="{BB962C8B-B14F-4D97-AF65-F5344CB8AC3E}">
        <p14:creationId xmlns:p14="http://schemas.microsoft.com/office/powerpoint/2010/main" val="41946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err="1"/>
              <a:t>Başlık</a:t>
            </a:r>
            <a:r>
              <a:rPr lang="en-US" sz="4800" dirty="0"/>
              <a:t> </a:t>
            </a:r>
            <a:r>
              <a:rPr lang="en-US" sz="4800" dirty="0" err="1"/>
              <a:t>fontu</a:t>
            </a:r>
            <a:r>
              <a:rPr lang="en-US" sz="4800" dirty="0"/>
              <a:t> </a:t>
            </a:r>
            <a:r>
              <a:rPr lang="x-none" sz="4800" b="1" dirty="0"/>
              <a:t>Arial 28, </a:t>
            </a:r>
            <a:r>
              <a:rPr lang="x-none" sz="4800" b="0" dirty="0"/>
              <a:t>yazı fontu ise </a:t>
            </a:r>
            <a:r>
              <a:rPr lang="x-none" sz="4800" b="1" dirty="0"/>
              <a:t>Arial 24 </a:t>
            </a:r>
            <a:r>
              <a:rPr lang="x-none" sz="4800" b="0" dirty="0"/>
              <a:t>olarak belirlenmiştir, lütfen devamlılığı ve uyumu sağlayabilmek adına başka bir yazı tipi ve boyutu kullanmayınız. </a:t>
            </a:r>
            <a:endParaRPr lang="en-US" sz="4800" dirty="0"/>
          </a:p>
          <a:p>
            <a:endParaRPr lang="x-none" sz="4500" dirty="0"/>
          </a:p>
          <a:p>
            <a:r>
              <a:rPr lang="x-none" sz="4500" dirty="0"/>
              <a:t>Aynı formatta bir sayfa daha kullanmak istiyorsanız, slaytların sıralandığı sütun üzerinde ilgili slayta gelerek sağ tık ile “Slaytı Kopyala” seçeneğini seçebilirsiniz. Aynı sütun üzerinde slayta basılı tutarak mouseunuzu sürükleyerek slaytları istediğiniz gibi sıralandırabilirsiniz. </a:t>
            </a:r>
            <a:r>
              <a:rPr lang="x-none" sz="4800" dirty="0"/>
              <a:t>Gerekli eklemeleri yaptıktan sonra slayt içindeki ve buradaki notları silebilirsiniz.</a:t>
            </a:r>
          </a:p>
          <a:p>
            <a:r>
              <a:rPr lang="x-none" sz="4800" b="1" dirty="0"/>
              <a:t>*LÜTFEN toplamda 25 slaytı GEÇMEYİNİZ. </a:t>
            </a:r>
          </a:p>
        </p:txBody>
      </p:sp>
      <p:sp>
        <p:nvSpPr>
          <p:cNvPr id="4" name="Slide Number Placeholder 3"/>
          <p:cNvSpPr>
            <a:spLocks noGrp="1"/>
          </p:cNvSpPr>
          <p:nvPr>
            <p:ph type="sldNum" sz="quarter" idx="5"/>
          </p:nvPr>
        </p:nvSpPr>
        <p:spPr/>
        <p:txBody>
          <a:bodyPr/>
          <a:lstStyle/>
          <a:p>
            <a:fld id="{EF90F965-C998-2E4B-8292-17E1C6746432}" type="slidenum">
              <a:rPr lang="x-none" smtClean="0"/>
              <a:t>10</a:t>
            </a:fld>
            <a:endParaRPr lang="x-none"/>
          </a:p>
        </p:txBody>
      </p:sp>
    </p:spTree>
    <p:extLst>
      <p:ext uri="{BB962C8B-B14F-4D97-AF65-F5344CB8AC3E}">
        <p14:creationId xmlns:p14="http://schemas.microsoft.com/office/powerpoint/2010/main" val="314136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16/12/2020</a:t>
            </a:fld>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125050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16/12/2020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44877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16/12/2020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52393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16/12/2020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2292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8788937-1DCF-4516-B930-E52DEC684EDF}" type="datetimeFigureOut">
              <a:rPr lang="en-GB" smtClean="0"/>
              <a:t>16/12/2020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89075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F8788937-1DCF-4516-B930-E52DEC684EDF}" type="datetimeFigureOut">
              <a:rPr lang="en-GB" smtClean="0"/>
              <a:t>16/12/2020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233821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F8788937-1DCF-4516-B930-E52DEC684EDF}" type="datetimeFigureOut">
              <a:rPr lang="en-GB" smtClean="0"/>
              <a:t>16/12/2020</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43974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F8788937-1DCF-4516-B930-E52DEC684EDF}" type="datetimeFigureOut">
              <a:rPr lang="en-GB" smtClean="0"/>
              <a:t>16/12/2020</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9081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788937-1DCF-4516-B930-E52DEC684EDF}" type="datetimeFigureOut">
              <a:rPr lang="en-GB" smtClean="0"/>
              <a:t>16/12/2020</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195104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8788937-1DCF-4516-B930-E52DEC684EDF}" type="datetimeFigureOut">
              <a:rPr lang="en-GB" smtClean="0"/>
              <a:t>16/12/2020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225674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8788937-1DCF-4516-B930-E52DEC684EDF}" type="datetimeFigureOut">
              <a:rPr lang="en-GB" smtClean="0"/>
              <a:t>16/12/2020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15053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46856" y="1637928"/>
            <a:ext cx="8229600" cy="960437"/>
          </a:xfrm>
          <a:prstGeom prst="rect">
            <a:avLst/>
          </a:prstGeom>
        </p:spPr>
        <p:txBody>
          <a:bodyPr vert="horz" lIns="91440" tIns="45720" rIns="91440" bIns="45720" rtlCol="0" anchor="ctr">
            <a:normAutofit/>
          </a:bodyPr>
          <a:lstStyle/>
          <a:p>
            <a:r>
              <a:rPr lang="en-GB" noProof="0" dirty="0"/>
              <a:t>Fare </a:t>
            </a:r>
            <a:r>
              <a:rPr lang="en-GB" noProof="0" dirty="0" err="1"/>
              <a:t>clic</a:t>
            </a:r>
            <a:r>
              <a:rPr lang="en-GB" noProof="0" dirty="0"/>
              <a:t> per </a:t>
            </a:r>
            <a:r>
              <a:rPr lang="en-GB" noProof="0" dirty="0" err="1"/>
              <a:t>modificare</a:t>
            </a:r>
            <a:r>
              <a:rPr lang="en-GB" noProof="0" dirty="0"/>
              <a:t> lo stile del </a:t>
            </a:r>
            <a:r>
              <a:rPr lang="en-GB" noProof="0" dirty="0" err="1"/>
              <a:t>titolo</a:t>
            </a:r>
            <a:endParaRPr lang="en-GB" noProof="0" dirty="0"/>
          </a:p>
        </p:txBody>
      </p:sp>
      <p:sp>
        <p:nvSpPr>
          <p:cNvPr id="3" name="Segnaposto testo 2"/>
          <p:cNvSpPr>
            <a:spLocks noGrp="1"/>
          </p:cNvSpPr>
          <p:nvPr>
            <p:ph type="body" idx="1"/>
          </p:nvPr>
        </p:nvSpPr>
        <p:spPr>
          <a:xfrm>
            <a:off x="457200" y="2733569"/>
            <a:ext cx="8229600" cy="3345235"/>
          </a:xfrm>
          <a:prstGeom prst="rect">
            <a:avLst/>
          </a:prstGeom>
        </p:spPr>
        <p:txBody>
          <a:bodyPr vert="horz" lIns="91440" tIns="45720" rIns="91440" bIns="45720" rtlCol="0">
            <a:normAutofit/>
          </a:bodyPr>
          <a:lstStyle/>
          <a:p>
            <a:pPr lvl="0"/>
            <a:r>
              <a:rPr lang="en-GB" noProof="0" dirty="0"/>
              <a:t>Fare </a:t>
            </a:r>
            <a:r>
              <a:rPr lang="en-GB" noProof="0" dirty="0" err="1"/>
              <a:t>clic</a:t>
            </a:r>
            <a:r>
              <a:rPr lang="en-GB" noProof="0" dirty="0"/>
              <a:t> per </a:t>
            </a:r>
            <a:r>
              <a:rPr lang="en-GB" noProof="0" dirty="0" err="1"/>
              <a:t>modificare</a:t>
            </a:r>
            <a:r>
              <a:rPr lang="en-GB" noProof="0" dirty="0"/>
              <a:t> </a:t>
            </a:r>
            <a:r>
              <a:rPr lang="en-GB" noProof="0" dirty="0" err="1"/>
              <a:t>stili</a:t>
            </a:r>
            <a:r>
              <a:rPr lang="en-GB" noProof="0" dirty="0"/>
              <a:t> del </a:t>
            </a:r>
            <a:r>
              <a:rPr lang="en-GB" noProof="0" dirty="0" err="1"/>
              <a:t>testo</a:t>
            </a:r>
            <a:r>
              <a:rPr lang="en-GB" noProof="0" dirty="0"/>
              <a:t>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8937-1DCF-4516-B930-E52DEC684EDF}" type="datetimeFigureOut">
              <a:rPr lang="en-GB" smtClean="0"/>
              <a:t>16/12/2020</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4A4AE-51EB-4116-B044-226B305A372C}" type="slidenum">
              <a:rPr lang="en-GB" smtClean="0"/>
              <a:t>‹#›</a:t>
            </a:fld>
            <a:endParaRPr lang="en-GB"/>
          </a:p>
        </p:txBody>
      </p:sp>
      <p:pic>
        <p:nvPicPr>
          <p:cNvPr id="15" name="Picture 14">
            <a:extLst>
              <a:ext uri="{FF2B5EF4-FFF2-40B4-BE49-F238E27FC236}">
                <a16:creationId xmlns:a16="http://schemas.microsoft.com/office/drawing/2014/main" id="{F6B84ABF-F603-7E4C-9F01-C03AE76759F1}"/>
              </a:ext>
            </a:extLst>
          </p:cNvPr>
          <p:cNvPicPr/>
          <p:nvPr userDrawn="1"/>
        </p:nvPicPr>
        <p:blipFill>
          <a:blip r:embed="rId13" cstate="print">
            <a:extLst>
              <a:ext uri="{28A0092B-C50C-407E-A947-70E740481C1C}">
                <a14:useLocalDpi xmlns:a14="http://schemas.microsoft.com/office/drawing/2010/main" val="0"/>
              </a:ext>
            </a:extLst>
          </a:blip>
          <a:stretch>
            <a:fillRect/>
          </a:stretch>
        </p:blipFill>
        <p:spPr>
          <a:xfrm>
            <a:off x="4364672" y="6265862"/>
            <a:ext cx="414655" cy="273050"/>
          </a:xfrm>
          <a:prstGeom prst="rect">
            <a:avLst/>
          </a:prstGeom>
        </p:spPr>
      </p:pic>
      <p:grpSp>
        <p:nvGrpSpPr>
          <p:cNvPr id="18" name="Group 17">
            <a:extLst>
              <a:ext uri="{FF2B5EF4-FFF2-40B4-BE49-F238E27FC236}">
                <a16:creationId xmlns:a16="http://schemas.microsoft.com/office/drawing/2014/main" id="{F86DEF9D-13E4-9B42-B920-12BA95721D34}"/>
              </a:ext>
            </a:extLst>
          </p:cNvPr>
          <p:cNvGrpSpPr/>
          <p:nvPr userDrawn="1"/>
        </p:nvGrpSpPr>
        <p:grpSpPr>
          <a:xfrm>
            <a:off x="0" y="1541474"/>
            <a:ext cx="9143999" cy="176400"/>
            <a:chOff x="0" y="6392"/>
            <a:chExt cx="7640068" cy="37680"/>
          </a:xfrm>
        </p:grpSpPr>
        <p:cxnSp>
          <p:nvCxnSpPr>
            <p:cNvPr id="19" name="Straight Connector 18">
              <a:extLst>
                <a:ext uri="{FF2B5EF4-FFF2-40B4-BE49-F238E27FC236}">
                  <a16:creationId xmlns:a16="http://schemas.microsoft.com/office/drawing/2014/main" id="{7B2678B4-A82F-E848-9797-A3B5133FC663}"/>
                </a:ext>
              </a:extLst>
            </p:cNvPr>
            <p:cNvCxnSpPr/>
            <p:nvPr userDrawn="1"/>
          </p:nvCxnSpPr>
          <p:spPr>
            <a:xfrm>
              <a:off x="6816" y="23854"/>
              <a:ext cx="7633252" cy="7951"/>
            </a:xfrm>
            <a:prstGeom prst="line">
              <a:avLst/>
            </a:prstGeom>
            <a:noFill/>
            <a:ln w="3175" cap="flat" cmpd="sng" algn="ctr">
              <a:solidFill>
                <a:srgbClr val="4372AF"/>
              </a:solidFill>
              <a:prstDash val="solid"/>
              <a:miter lim="800000"/>
            </a:ln>
            <a:effectLst/>
          </p:spPr>
        </p:cxnSp>
        <p:sp>
          <p:nvSpPr>
            <p:cNvPr id="20" name="Rectangle 19">
              <a:extLst>
                <a:ext uri="{FF2B5EF4-FFF2-40B4-BE49-F238E27FC236}">
                  <a16:creationId xmlns:a16="http://schemas.microsoft.com/office/drawing/2014/main" id="{8C85FC20-0993-9147-A912-5DEC4906071F}"/>
                </a:ext>
              </a:extLst>
            </p:cNvPr>
            <p:cNvSpPr/>
            <p:nvPr userDrawn="1"/>
          </p:nvSpPr>
          <p:spPr>
            <a:xfrm>
              <a:off x="0" y="6392"/>
              <a:ext cx="1894764" cy="37680"/>
            </a:xfrm>
            <a:prstGeom prst="rect">
              <a:avLst/>
            </a:prstGeom>
            <a:solidFill>
              <a:srgbClr val="00449D"/>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3" name="Group 22">
            <a:extLst>
              <a:ext uri="{FF2B5EF4-FFF2-40B4-BE49-F238E27FC236}">
                <a16:creationId xmlns:a16="http://schemas.microsoft.com/office/drawing/2014/main" id="{6BAE7D6A-C96D-A743-A43B-9FD5484B9955}"/>
              </a:ext>
            </a:extLst>
          </p:cNvPr>
          <p:cNvGrpSpPr/>
          <p:nvPr userDrawn="1"/>
        </p:nvGrpSpPr>
        <p:grpSpPr>
          <a:xfrm rot="10800000">
            <a:off x="0" y="5949282"/>
            <a:ext cx="9144000" cy="176881"/>
            <a:chOff x="0" y="11335"/>
            <a:chExt cx="7633252" cy="46488"/>
          </a:xfrm>
        </p:grpSpPr>
        <p:cxnSp>
          <p:nvCxnSpPr>
            <p:cNvPr id="24" name="Straight Connector 23">
              <a:extLst>
                <a:ext uri="{FF2B5EF4-FFF2-40B4-BE49-F238E27FC236}">
                  <a16:creationId xmlns:a16="http://schemas.microsoft.com/office/drawing/2014/main" id="{C723E1C3-0D28-E342-AEC9-80C2326D2E98}"/>
                </a:ext>
              </a:extLst>
            </p:cNvPr>
            <p:cNvCxnSpPr/>
            <p:nvPr userDrawn="1"/>
          </p:nvCxnSpPr>
          <p:spPr>
            <a:xfrm>
              <a:off x="0" y="25951"/>
              <a:ext cx="7633252" cy="7951"/>
            </a:xfrm>
            <a:prstGeom prst="line">
              <a:avLst/>
            </a:prstGeom>
            <a:ln w="3175">
              <a:solidFill>
                <a:srgbClr val="B5D78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AC8B5C-ECE5-1448-9CA1-373575C1B7ED}"/>
                </a:ext>
              </a:extLst>
            </p:cNvPr>
            <p:cNvSpPr/>
            <p:nvPr userDrawn="1"/>
          </p:nvSpPr>
          <p:spPr>
            <a:xfrm>
              <a:off x="5" y="11335"/>
              <a:ext cx="1652625" cy="46488"/>
            </a:xfrm>
            <a:prstGeom prst="rect">
              <a:avLst/>
            </a:prstGeom>
            <a:solidFill>
              <a:srgbClr val="8DC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9" name="Picture 8">
            <a:extLst>
              <a:ext uri="{FF2B5EF4-FFF2-40B4-BE49-F238E27FC236}">
                <a16:creationId xmlns:a16="http://schemas.microsoft.com/office/drawing/2014/main" id="{AC5BB8B2-F7CB-1646-9F23-8801523C4F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06015" y="116000"/>
            <a:ext cx="4344670" cy="1383030"/>
          </a:xfrm>
          <a:prstGeom prst="rect">
            <a:avLst/>
          </a:prstGeom>
        </p:spPr>
      </p:pic>
      <p:pic>
        <p:nvPicPr>
          <p:cNvPr id="11" name="Picture 10">
            <a:extLst>
              <a:ext uri="{FF2B5EF4-FFF2-40B4-BE49-F238E27FC236}">
                <a16:creationId xmlns:a16="http://schemas.microsoft.com/office/drawing/2014/main" id="{CAC8DF21-BAA7-4540-866D-50D0B56DC50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5452" y="6116461"/>
            <a:ext cx="540000" cy="540000"/>
          </a:xfrm>
          <a:prstGeom prst="rect">
            <a:avLst/>
          </a:prstGeom>
        </p:spPr>
      </p:pic>
      <p:pic>
        <p:nvPicPr>
          <p:cNvPr id="13" name="Picture 12">
            <a:extLst>
              <a:ext uri="{FF2B5EF4-FFF2-40B4-BE49-F238E27FC236}">
                <a16:creationId xmlns:a16="http://schemas.microsoft.com/office/drawing/2014/main" id="{2EBC79ED-6569-3C46-AE3C-AE6E5B6D344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62652" y="6112061"/>
            <a:ext cx="1313804" cy="568800"/>
          </a:xfrm>
          <a:prstGeom prst="rect">
            <a:avLst/>
          </a:prstGeom>
        </p:spPr>
      </p:pic>
    </p:spTree>
    <p:extLst>
      <p:ext uri="{BB962C8B-B14F-4D97-AF65-F5344CB8AC3E}">
        <p14:creationId xmlns:p14="http://schemas.microsoft.com/office/powerpoint/2010/main" val="3659716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047692"/>
            <a:ext cx="7772400" cy="1902073"/>
          </a:xfrm>
        </p:spPr>
        <p:txBody>
          <a:bodyPr>
            <a:normAutofit/>
          </a:bodyPr>
          <a:lstStyle/>
          <a:p>
            <a:pPr>
              <a:spcBef>
                <a:spcPts val="600"/>
              </a:spcBef>
              <a:spcAft>
                <a:spcPts val="600"/>
              </a:spcAft>
            </a:pPr>
            <a:r>
              <a:rPr lang="tr-TR" sz="2800" b="1" dirty="0"/>
              <a:t>IPA II (2014-2020) Döneminde Ulaştırma Program Otoritesi ve Nihai Faydalanıcıların Güçlendirilmesi için Teknik Destek </a:t>
            </a:r>
            <a:br>
              <a:rPr lang="tr-TR" dirty="0">
                <a:latin typeface="Franklin Gothic Heavy" panose="020B0903020102020204" pitchFamily="34" charset="0"/>
              </a:rPr>
            </a:br>
            <a:r>
              <a:rPr lang="tr-TR" sz="2000" b="1" dirty="0" err="1"/>
              <a:t>EuropeAid</a:t>
            </a:r>
            <a:r>
              <a:rPr lang="tr-TR" sz="2000" b="1" dirty="0"/>
              <a:t>/139809/IH/SER/TR</a:t>
            </a:r>
          </a:p>
        </p:txBody>
      </p:sp>
      <p:sp>
        <p:nvSpPr>
          <p:cNvPr id="3" name="Sottotitolo 2"/>
          <p:cNvSpPr>
            <a:spLocks noGrp="1"/>
          </p:cNvSpPr>
          <p:nvPr>
            <p:ph type="subTitle" idx="1"/>
          </p:nvPr>
        </p:nvSpPr>
        <p:spPr>
          <a:xfrm>
            <a:off x="1371600" y="4077072"/>
            <a:ext cx="6400800" cy="1008112"/>
          </a:xfrm>
        </p:spPr>
        <p:txBody>
          <a:bodyPr>
            <a:normAutofit/>
          </a:bodyPr>
          <a:lstStyle/>
          <a:p>
            <a:r>
              <a:rPr lang="tr-TR" b="1" dirty="0">
                <a:solidFill>
                  <a:schemeClr val="accent1"/>
                </a:solidFill>
              </a:rPr>
              <a:t>Nakit ve Tahakkuk Esaslı Muhasebe</a:t>
            </a:r>
          </a:p>
          <a:p>
            <a:r>
              <a:rPr lang="tr-TR" sz="2400" b="1" dirty="0">
                <a:solidFill>
                  <a:schemeClr val="accent1"/>
                </a:solidFill>
              </a:rPr>
              <a:t>16 Aralık 2020</a:t>
            </a:r>
          </a:p>
        </p:txBody>
      </p:sp>
      <p:sp>
        <p:nvSpPr>
          <p:cNvPr id="30" name="Rectangle 24">
            <a:extLst>
              <a:ext uri="{FF2B5EF4-FFF2-40B4-BE49-F238E27FC236}">
                <a16:creationId xmlns:a16="http://schemas.microsoft.com/office/drawing/2014/main" id="{E354AA4D-07F3-4765-8877-1A572DC2E29E}"/>
              </a:ext>
            </a:extLst>
          </p:cNvPr>
          <p:cNvSpPr>
            <a:spLocks noChangeArrowheads="1"/>
          </p:cNvSpPr>
          <p:nvPr/>
        </p:nvSpPr>
        <p:spPr bwMode="auto">
          <a:xfrm>
            <a:off x="174625" y="112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tr-TR" sz="1800" b="0" i="0" u="none" strike="noStrike" cap="none" normalizeH="0" baseline="0">
              <a:ln>
                <a:noFill/>
              </a:ln>
              <a:solidFill>
                <a:schemeClr val="tx1"/>
              </a:solidFill>
              <a:effectLst/>
              <a:latin typeface="Arial" panose="020B0604020202020204" pitchFamily="34" charset="0"/>
            </a:endParaRPr>
          </a:p>
        </p:txBody>
      </p:sp>
      <p:sp>
        <p:nvSpPr>
          <p:cNvPr id="31" name="Rectangle 25">
            <a:extLst>
              <a:ext uri="{FF2B5EF4-FFF2-40B4-BE49-F238E27FC236}">
                <a16:creationId xmlns:a16="http://schemas.microsoft.com/office/drawing/2014/main" id="{F1F9A69A-5CFE-4B26-BEA2-8B7BCAD271E8}"/>
              </a:ext>
            </a:extLst>
          </p:cNvPr>
          <p:cNvSpPr>
            <a:spLocks noChangeArrowheads="1"/>
          </p:cNvSpPr>
          <p:nvPr/>
        </p:nvSpPr>
        <p:spPr bwMode="auto">
          <a:xfrm>
            <a:off x="174625" y="162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4676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772816"/>
            <a:ext cx="8229600" cy="4464496"/>
          </a:xfrm>
        </p:spPr>
        <p:txBody>
          <a:bodyPr>
            <a:normAutofit fontScale="85000" lnSpcReduction="20000"/>
          </a:bodyPr>
          <a:lstStyle/>
          <a:p>
            <a:pPr lvl="0"/>
            <a:r>
              <a:rPr lang="tr-TR" dirty="0"/>
              <a:t>IPSAS standartları ile uyum kamu idarelerinin finansal raporlamasının finansal durumlarını "doğru ve dürüst" bir şekilde yansıttığı konusunda </a:t>
            </a:r>
            <a:r>
              <a:rPr lang="tr-TR" u="sng" dirty="0"/>
              <a:t>güvence </a:t>
            </a:r>
            <a:r>
              <a:rPr lang="tr-TR" dirty="0"/>
              <a:t>teşkil eder ve uluslararası karşılaştırma yapma imkânı verir.</a:t>
            </a:r>
          </a:p>
          <a:p>
            <a:r>
              <a:rPr lang="tr-TR" dirty="0" err="1"/>
              <a:t>IFAC'ın</a:t>
            </a:r>
            <a:r>
              <a:rPr lang="tr-TR" dirty="0"/>
              <a:t> bir kolu olan, IPSAS Kurulu uluslararası kamu otoritesi niteliğinde olmadığı için IPSAS standartları esasında </a:t>
            </a:r>
            <a:r>
              <a:rPr lang="tr-TR" b="1" dirty="0"/>
              <a:t>bağlayıcı değildir</a:t>
            </a:r>
            <a:r>
              <a:rPr lang="tr-TR" dirty="0"/>
              <a:t>. Bununla birlikte, IPSAS anlayışı IMF ve Dünya Bankası tarafından desteklenmektedir. </a:t>
            </a:r>
          </a:p>
          <a:p>
            <a:r>
              <a:rPr lang="tr-TR" dirty="0"/>
              <a:t>Dolayısıyla söz konusu uluslararası kuruluşlardan veya Avrupa Birliği'nden fon (hibe, kredi gibi) temin eden kamu idarelerinin finansal raporlamalarının IPSAS ile uyumlu olması </a:t>
            </a:r>
            <a:r>
              <a:rPr lang="tr-TR" b="1" dirty="0"/>
              <a:t>şartı konulabilmektedir</a:t>
            </a:r>
            <a:r>
              <a:rPr lang="tr-TR" dirty="0"/>
              <a:t>.</a:t>
            </a:r>
          </a:p>
        </p:txBody>
      </p:sp>
    </p:spTree>
    <p:extLst>
      <p:ext uri="{BB962C8B-B14F-4D97-AF65-F5344CB8AC3E}">
        <p14:creationId xmlns:p14="http://schemas.microsoft.com/office/powerpoint/2010/main" val="35182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772816"/>
            <a:ext cx="8229600" cy="4464496"/>
          </a:xfrm>
        </p:spPr>
        <p:txBody>
          <a:bodyPr>
            <a:normAutofit fontScale="85000" lnSpcReduction="20000"/>
          </a:bodyPr>
          <a:lstStyle/>
          <a:p>
            <a:pPr marL="311150" lvl="1" indent="-311150">
              <a:buFont typeface="Arial" panose="020B0604020202020204" pitchFamily="34" charset="0"/>
              <a:buChar char="•"/>
            </a:pPr>
            <a:r>
              <a:rPr lang="tr-TR" dirty="0"/>
              <a:t>Çerçeve Anlaşmasının Ek A bölümünde </a:t>
            </a:r>
            <a:r>
              <a:rPr lang="tr-TR" u="sng" dirty="0"/>
              <a:t>tahakkuk esaslı muhasebe</a:t>
            </a:r>
            <a:r>
              <a:rPr lang="tr-TR" dirty="0"/>
              <a:t> isteniyor. Ek B’de ise Kontrol Faaliyetleri bölümünde </a:t>
            </a:r>
            <a:r>
              <a:rPr lang="tr-TR" u="sng" dirty="0"/>
              <a:t>uluslararası kabul görmüş muhasebe prensiplerinin</a:t>
            </a:r>
            <a:r>
              <a:rPr lang="tr-TR" dirty="0"/>
              <a:t> uygulanmasını istiyor. Mevzuatta </a:t>
            </a:r>
            <a:r>
              <a:rPr lang="tr-TR" dirty="0" err="1"/>
              <a:t>IPSAS’tan</a:t>
            </a:r>
            <a:r>
              <a:rPr lang="tr-TR" dirty="0"/>
              <a:t> bahsedilmiyor. </a:t>
            </a:r>
          </a:p>
          <a:p>
            <a:pPr marL="311150" lvl="1" indent="-311150">
              <a:buFont typeface="Arial" panose="020B0604020202020204" pitchFamily="34" charset="0"/>
              <a:buChar char="•"/>
            </a:pPr>
            <a:r>
              <a:rPr lang="tr-TR" dirty="0"/>
              <a:t>Öte yandan IPA Fonlarının muhasebeleştirilmesi fon muhasebesine göre yapılmaktadır.  </a:t>
            </a:r>
          </a:p>
          <a:p>
            <a:pPr marL="311150" lvl="1" indent="-311150">
              <a:buFont typeface="Arial" panose="020B0604020202020204" pitchFamily="34" charset="0"/>
              <a:buChar char="•"/>
            </a:pPr>
            <a:r>
              <a:rPr lang="tr-TR" dirty="0"/>
              <a:t>Fon muhasebesi; kullanımı bağışçı, hibe otoritesi, yönetim kurumu ya da diğer kişi ya da kuruluşlar ya da yasalar tarafından kısıtlanmış olan kaynakları kaydetmek için bir muhasebe sistemidir. Kârlılıktan ziyade hesap verebilirliği vurgular ve Kâr Amacı Gütmeyen Kuruluşlar ve hükümetler tarafından kullanılır.</a:t>
            </a:r>
          </a:p>
        </p:txBody>
      </p:sp>
    </p:spTree>
    <p:extLst>
      <p:ext uri="{BB962C8B-B14F-4D97-AF65-F5344CB8AC3E}">
        <p14:creationId xmlns:p14="http://schemas.microsoft.com/office/powerpoint/2010/main" val="276977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916832"/>
            <a:ext cx="8229600" cy="4032448"/>
          </a:xfrm>
        </p:spPr>
        <p:txBody>
          <a:bodyPr>
            <a:normAutofit fontScale="92500"/>
          </a:bodyPr>
          <a:lstStyle/>
          <a:p>
            <a:pPr lvl="0"/>
            <a:r>
              <a:rPr lang="tr-TR" sz="2600" dirty="0"/>
              <a:t>Kamunun </a:t>
            </a:r>
            <a:r>
              <a:rPr lang="tr-TR" sz="2600" dirty="0">
                <a:solidFill>
                  <a:srgbClr val="FF0000"/>
                </a:solidFill>
              </a:rPr>
              <a:t>varlık ve yükümlülükleri ile gelir ve giderlerinin gerçek değerleriyle ifade edilebilmesi</a:t>
            </a:r>
            <a:r>
              <a:rPr lang="tr-TR" sz="2600" dirty="0"/>
              <a:t>, </a:t>
            </a:r>
            <a:r>
              <a:rPr lang="tr-TR" sz="2600" dirty="0">
                <a:solidFill>
                  <a:srgbClr val="FF0000"/>
                </a:solidFill>
              </a:rPr>
              <a:t>mali tablolarda yeterince ifade edilmeyen hususlar hakkında açıklamalar yapılması </a:t>
            </a:r>
            <a:r>
              <a:rPr lang="tr-TR" sz="2600" dirty="0"/>
              <a:t>ve mali tablolara ilişkin sağlıklı karşılaştırmalar yapılabilmesi için IPSAS benzeri muhasebe ve finansal raporlama standartlarına ihtiyaç bulunmaktadır.</a:t>
            </a:r>
          </a:p>
          <a:p>
            <a:pPr lvl="0"/>
            <a:r>
              <a:rPr lang="tr-TR" sz="2600" dirty="0"/>
              <a:t>Kasım 2020 itibariyle tahakkuk esası için toplam 42 adet standart yayınlanmış olup bunun 4 tanesi yeniden düzenlenerek  yürürlükten kaldırılan standartlardır. Ayrıca nakit esası için 1 IPSAS standardı düzenlenmiştir.</a:t>
            </a:r>
          </a:p>
          <a:p>
            <a:pPr lvl="0"/>
            <a:endParaRPr lang="tr-TR" dirty="0"/>
          </a:p>
          <a:p>
            <a:pPr lvl="0"/>
            <a:endParaRPr lang="tr-TR" dirty="0"/>
          </a:p>
        </p:txBody>
      </p:sp>
    </p:spTree>
    <p:extLst>
      <p:ext uri="{BB962C8B-B14F-4D97-AF65-F5344CB8AC3E}">
        <p14:creationId xmlns:p14="http://schemas.microsoft.com/office/powerpoint/2010/main" val="333345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399261-BED4-A94C-9821-5159F8650228}"/>
              </a:ext>
            </a:extLst>
          </p:cNvPr>
          <p:cNvPicPr>
            <a:picLocks noChangeAspect="1"/>
          </p:cNvPicPr>
          <p:nvPr/>
        </p:nvPicPr>
        <p:blipFill>
          <a:blip r:embed="rId3"/>
          <a:stretch>
            <a:fillRect/>
          </a:stretch>
        </p:blipFill>
        <p:spPr>
          <a:xfrm>
            <a:off x="899592" y="1718568"/>
            <a:ext cx="7444823" cy="4230712"/>
          </a:xfrm>
          <a:prstGeom prst="rect">
            <a:avLst/>
          </a:prstGeom>
        </p:spPr>
      </p:pic>
    </p:spTree>
    <p:extLst>
      <p:ext uri="{BB962C8B-B14F-4D97-AF65-F5344CB8AC3E}">
        <p14:creationId xmlns:p14="http://schemas.microsoft.com/office/powerpoint/2010/main" val="119719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72F4CB-B45C-6040-BB87-90A9E1B2A35F}"/>
              </a:ext>
            </a:extLst>
          </p:cNvPr>
          <p:cNvPicPr>
            <a:picLocks noChangeAspect="1"/>
          </p:cNvPicPr>
          <p:nvPr/>
        </p:nvPicPr>
        <p:blipFill>
          <a:blip r:embed="rId3"/>
          <a:stretch>
            <a:fillRect/>
          </a:stretch>
        </p:blipFill>
        <p:spPr>
          <a:xfrm>
            <a:off x="853769" y="1844824"/>
            <a:ext cx="7534655" cy="4104456"/>
          </a:xfrm>
          <a:prstGeom prst="rect">
            <a:avLst/>
          </a:prstGeom>
        </p:spPr>
      </p:pic>
    </p:spTree>
    <p:extLst>
      <p:ext uri="{BB962C8B-B14F-4D97-AF65-F5344CB8AC3E}">
        <p14:creationId xmlns:p14="http://schemas.microsoft.com/office/powerpoint/2010/main" val="428109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8CC50-70D0-764D-AAA4-C5AE740DBBFC}"/>
              </a:ext>
            </a:extLst>
          </p:cNvPr>
          <p:cNvPicPr>
            <a:picLocks noChangeAspect="1"/>
          </p:cNvPicPr>
          <p:nvPr/>
        </p:nvPicPr>
        <p:blipFill>
          <a:blip r:embed="rId3"/>
          <a:stretch>
            <a:fillRect/>
          </a:stretch>
        </p:blipFill>
        <p:spPr>
          <a:xfrm>
            <a:off x="827584" y="1772816"/>
            <a:ext cx="7653024" cy="4032448"/>
          </a:xfrm>
          <a:prstGeom prst="rect">
            <a:avLst/>
          </a:prstGeom>
        </p:spPr>
      </p:pic>
    </p:spTree>
    <p:extLst>
      <p:ext uri="{BB962C8B-B14F-4D97-AF65-F5344CB8AC3E}">
        <p14:creationId xmlns:p14="http://schemas.microsoft.com/office/powerpoint/2010/main" val="7129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F96E93-530A-0247-ADE0-8DA28C4E8B53}"/>
              </a:ext>
            </a:extLst>
          </p:cNvPr>
          <p:cNvPicPr>
            <a:picLocks noChangeAspect="1"/>
          </p:cNvPicPr>
          <p:nvPr/>
        </p:nvPicPr>
        <p:blipFill>
          <a:blip r:embed="rId3"/>
          <a:stretch>
            <a:fillRect/>
          </a:stretch>
        </p:blipFill>
        <p:spPr>
          <a:xfrm>
            <a:off x="827584" y="1700808"/>
            <a:ext cx="7344816" cy="4176464"/>
          </a:xfrm>
          <a:prstGeom prst="rect">
            <a:avLst/>
          </a:prstGeom>
        </p:spPr>
      </p:pic>
    </p:spTree>
    <p:extLst>
      <p:ext uri="{BB962C8B-B14F-4D97-AF65-F5344CB8AC3E}">
        <p14:creationId xmlns:p14="http://schemas.microsoft.com/office/powerpoint/2010/main" val="427654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916832"/>
            <a:ext cx="8229600" cy="4032448"/>
          </a:xfrm>
        </p:spPr>
        <p:txBody>
          <a:bodyPr>
            <a:normAutofit fontScale="85000" lnSpcReduction="20000"/>
          </a:bodyPr>
          <a:lstStyle/>
          <a:p>
            <a:pPr lvl="0"/>
            <a:r>
              <a:rPr lang="tr-TR" dirty="0"/>
              <a:t>Ülkemizde, 2003 yılında yayımlanan 5018 sayılı Kamu Mali Yönetimi ve Kontrol Kanunu genel yönetim kapsamındaki kamu idarelerinde (merkezi yönetim, mahalli idareler ve sosyal güvenlik kurumları) uygulanacak muhasebe ve raporlama standartları konusunda düzenleme yapma görev ve yetkisini Maliye Bakanlığı bünyesinde oluşturulacak Devlet Muhasebe Standartları Kurulu'na (DMSK) vermiştir. </a:t>
            </a:r>
          </a:p>
          <a:p>
            <a:pPr lvl="0"/>
            <a:r>
              <a:rPr lang="tr-TR" dirty="0"/>
              <a:t>Günümüzde Hazine ve Maliye Bakanlığı bünyesinde yer alan Kurul </a:t>
            </a:r>
            <a:r>
              <a:rPr lang="tr-TR" dirty="0" err="1"/>
              <a:t>IPSAS'dan</a:t>
            </a:r>
            <a:r>
              <a:rPr lang="tr-TR" dirty="0"/>
              <a:t> uyarlamalar yaparak Aralık 2020 itibariyle 30 adet Devlet Muhasebe Standardı (DMS) yayımlamıştır.</a:t>
            </a:r>
          </a:p>
          <a:p>
            <a:pPr lvl="0"/>
            <a:endParaRPr lang="tr-TR" dirty="0"/>
          </a:p>
          <a:p>
            <a:pPr lvl="0"/>
            <a:endParaRPr lang="tr-TR" dirty="0"/>
          </a:p>
        </p:txBody>
      </p:sp>
    </p:spTree>
    <p:extLst>
      <p:ext uri="{BB962C8B-B14F-4D97-AF65-F5344CB8AC3E}">
        <p14:creationId xmlns:p14="http://schemas.microsoft.com/office/powerpoint/2010/main" val="345840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916832"/>
            <a:ext cx="8229600" cy="4032448"/>
          </a:xfrm>
        </p:spPr>
        <p:txBody>
          <a:bodyPr>
            <a:normAutofit/>
          </a:bodyPr>
          <a:lstStyle/>
          <a:p>
            <a:pPr lvl="0"/>
            <a:r>
              <a:rPr lang="tr-TR" sz="2400" dirty="0"/>
              <a:t>Kamu hesaplarının uluslararası düzeyde karşılaştırmasını mümkün kılmak amacıyla </a:t>
            </a:r>
            <a:r>
              <a:rPr lang="tr-TR" sz="2400" dirty="0" err="1"/>
              <a:t>IFRS'in</a:t>
            </a:r>
            <a:r>
              <a:rPr lang="tr-TR" sz="2400" dirty="0"/>
              <a:t> Türkiye Muhasebe Standartları Kurulu tarafından </a:t>
            </a:r>
            <a:r>
              <a:rPr lang="tr-TR" sz="2400" dirty="0" err="1"/>
              <a:t>Türkçe'ye</a:t>
            </a:r>
            <a:r>
              <a:rPr lang="tr-TR" sz="2400" dirty="0"/>
              <a:t> uyarlanmasına benzer şekilde Devlet Muhasebe Standartları </a:t>
            </a:r>
            <a:r>
              <a:rPr lang="tr-TR" sz="2400" dirty="0" err="1"/>
              <a:t>IFRS'in</a:t>
            </a:r>
            <a:r>
              <a:rPr lang="tr-TR" sz="2400" dirty="0"/>
              <a:t> kamu sektörü versiyonu olan </a:t>
            </a:r>
            <a:r>
              <a:rPr lang="tr-TR" sz="2400" dirty="0" err="1"/>
              <a:t>IPSAS'ı</a:t>
            </a:r>
            <a:r>
              <a:rPr lang="tr-TR" sz="2400" dirty="0"/>
              <a:t> </a:t>
            </a:r>
            <a:r>
              <a:rPr lang="tr-TR" sz="2400" dirty="0" err="1"/>
              <a:t>Türkçe'ye</a:t>
            </a:r>
            <a:r>
              <a:rPr lang="tr-TR" sz="2400" dirty="0"/>
              <a:t> uyarlamaya başlamıştır. </a:t>
            </a:r>
          </a:p>
          <a:p>
            <a:pPr lvl="0"/>
            <a:r>
              <a:rPr lang="tr-TR" sz="2400" dirty="0"/>
              <a:t>Söz konusu standartların numara ve içerikleri IPSAS standartları ile hemen hemen bire birdir.</a:t>
            </a:r>
          </a:p>
          <a:p>
            <a:pPr lvl="0"/>
            <a:r>
              <a:rPr lang="tr-TR" sz="2400" dirty="0"/>
              <a:t>Ancak kullanılmamaktadır.</a:t>
            </a:r>
          </a:p>
          <a:p>
            <a:pPr lvl="0"/>
            <a:endParaRPr lang="tr-TR" sz="2400" dirty="0"/>
          </a:p>
          <a:p>
            <a:pPr lvl="0"/>
            <a:endParaRPr lang="tr-TR" dirty="0"/>
          </a:p>
        </p:txBody>
      </p:sp>
    </p:spTree>
    <p:extLst>
      <p:ext uri="{BB962C8B-B14F-4D97-AF65-F5344CB8AC3E}">
        <p14:creationId xmlns:p14="http://schemas.microsoft.com/office/powerpoint/2010/main" val="355740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2348881"/>
            <a:ext cx="8229600" cy="1224136"/>
          </a:xfrm>
        </p:spPr>
        <p:txBody>
          <a:bodyPr>
            <a:normAutofit/>
          </a:bodyPr>
          <a:lstStyle/>
          <a:p>
            <a:pPr marL="0" indent="0" algn="just">
              <a:buNone/>
            </a:pPr>
            <a:endParaRPr lang="tr-TR" sz="2400" dirty="0"/>
          </a:p>
          <a:p>
            <a:pPr marL="0" indent="0" algn="ctr">
              <a:buClr>
                <a:srgbClr val="CC0000"/>
              </a:buClr>
              <a:buNone/>
              <a:defRPr/>
            </a:pPr>
            <a:r>
              <a:rPr lang="tr-TR" b="1" kern="0" dirty="0" err="1">
                <a:solidFill>
                  <a:schemeClr val="accent6">
                    <a:lumMod val="50000"/>
                  </a:schemeClr>
                </a:solidFill>
              </a:rPr>
              <a:t>IPSAS’ın</a:t>
            </a:r>
            <a:r>
              <a:rPr lang="tr-TR" b="1" kern="0" dirty="0">
                <a:solidFill>
                  <a:schemeClr val="accent6">
                    <a:lumMod val="50000"/>
                  </a:schemeClr>
                </a:solidFill>
              </a:rPr>
              <a:t> </a:t>
            </a:r>
            <a:r>
              <a:rPr lang="tr-TR" b="1" kern="0" dirty="0" err="1">
                <a:solidFill>
                  <a:schemeClr val="accent6">
                    <a:lumMod val="50000"/>
                  </a:schemeClr>
                </a:solidFill>
              </a:rPr>
              <a:t>IFRS’den</a:t>
            </a:r>
            <a:r>
              <a:rPr lang="tr-TR" b="1" kern="0" dirty="0">
                <a:solidFill>
                  <a:schemeClr val="accent6">
                    <a:lumMod val="50000"/>
                  </a:schemeClr>
                </a:solidFill>
              </a:rPr>
              <a:t> FARKLI TARAFI</a:t>
            </a:r>
          </a:p>
          <a:p>
            <a:pPr marL="0" indent="0">
              <a:buClr>
                <a:srgbClr val="CC0000"/>
              </a:buClr>
              <a:buNone/>
              <a:defRPr/>
            </a:pPr>
            <a:endParaRPr lang="tr-TR" b="1" kern="0" dirty="0">
              <a:solidFill>
                <a:schemeClr val="accent6">
                  <a:lumMod val="50000"/>
                </a:schemeClr>
              </a:solidFill>
            </a:endParaRPr>
          </a:p>
        </p:txBody>
      </p:sp>
    </p:spTree>
    <p:extLst>
      <p:ext uri="{BB962C8B-B14F-4D97-AF65-F5344CB8AC3E}">
        <p14:creationId xmlns:p14="http://schemas.microsoft.com/office/powerpoint/2010/main" val="2937630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3964F783-94BF-B94C-A502-45B2506AED1F}"/>
              </a:ext>
            </a:extLst>
          </p:cNvPr>
          <p:cNvSpPr txBox="1">
            <a:spLocks/>
          </p:cNvSpPr>
          <p:nvPr/>
        </p:nvSpPr>
        <p:spPr>
          <a:xfrm>
            <a:off x="689687" y="1988841"/>
            <a:ext cx="7772400" cy="29523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a:lstStyle>
          <a:p>
            <a:r>
              <a:rPr lang="tr-TR" sz="4500" b="1" dirty="0"/>
              <a:t>Öz Değerlendirme Formunu doldurmak için: </a:t>
            </a:r>
          </a:p>
          <a:p>
            <a:pPr>
              <a:lnSpc>
                <a:spcPct val="150000"/>
              </a:lnSpc>
            </a:pPr>
            <a:r>
              <a:rPr lang="tr-TR" sz="4500" b="1" dirty="0"/>
              <a:t>10 Dakika</a:t>
            </a:r>
            <a:endParaRPr lang="tr-TR" sz="4500" dirty="0">
              <a:latin typeface="Franklin Gothic Heavy" panose="020B0903020102020204" pitchFamily="34" charset="0"/>
            </a:endParaRPr>
          </a:p>
        </p:txBody>
      </p:sp>
    </p:spTree>
    <p:extLst>
      <p:ext uri="{BB962C8B-B14F-4D97-AF65-F5344CB8AC3E}">
        <p14:creationId xmlns:p14="http://schemas.microsoft.com/office/powerpoint/2010/main" val="19646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539552" y="1772816"/>
            <a:ext cx="8229600" cy="4392488"/>
          </a:xfrm>
        </p:spPr>
        <p:txBody>
          <a:bodyPr>
            <a:normAutofit fontScale="85000" lnSpcReduction="20000"/>
          </a:bodyPr>
          <a:lstStyle/>
          <a:p>
            <a:pPr marL="0" lvl="0" indent="0">
              <a:buNone/>
            </a:pPr>
            <a:r>
              <a:rPr lang="tr-TR" dirty="0"/>
              <a:t>Raporlama biriminin devlet olmasının bir sonucu olarak </a:t>
            </a:r>
            <a:r>
              <a:rPr lang="tr-TR" dirty="0" err="1"/>
              <a:t>IPSAS'ın</a:t>
            </a:r>
            <a:r>
              <a:rPr lang="tr-TR" dirty="0"/>
              <a:t> </a:t>
            </a:r>
            <a:r>
              <a:rPr lang="tr-TR" dirty="0" err="1"/>
              <a:t>IFRS'den</a:t>
            </a:r>
            <a:r>
              <a:rPr lang="tr-TR" dirty="0"/>
              <a:t> farklı bazı yönlerini şu şekilde sıralamak mümkündür.</a:t>
            </a:r>
          </a:p>
          <a:p>
            <a:pPr marL="0" indent="0">
              <a:buNone/>
            </a:pPr>
            <a:r>
              <a:rPr lang="tr-TR" dirty="0"/>
              <a:t>(1) Devletin özel sektör işletmelerinden farklı şekilde </a:t>
            </a:r>
            <a:r>
              <a:rPr lang="tr-TR" u="sng" dirty="0"/>
              <a:t>kar amacı gütmemesinin bir sonucu olarak </a:t>
            </a:r>
            <a:r>
              <a:rPr lang="tr-TR" dirty="0"/>
              <a:t>mali tablolara kâr ve zarar hesapları yerine olumlu/olumsuz faaliyet farkı hesapları; öz sermaye hesabı yerine ise Net Varlık/Değer (Varlıklar-Yükümlülükler) hesabı kullanılmıştır.</a:t>
            </a:r>
          </a:p>
          <a:p>
            <a:pPr marL="0" indent="0">
              <a:buNone/>
            </a:pPr>
            <a:r>
              <a:rPr lang="tr-TR" dirty="0"/>
              <a:t>(2) Aynı şekilde devletin faaliyetlerinin mevzuat gereği bir bütçe dâhilinde yürütülmesinin sonucu olarak bütçe hesaplarının da mali tablolara yansıtılması gerekmektedir. Bunu öngören IPSAS, </a:t>
            </a:r>
            <a:r>
              <a:rPr lang="tr-TR" dirty="0" err="1"/>
              <a:t>IFRS'den</a:t>
            </a:r>
            <a:r>
              <a:rPr lang="tr-TR" dirty="0"/>
              <a:t> farklı olarak "IPSAS 24 Mali Tablolarda </a:t>
            </a:r>
            <a:r>
              <a:rPr lang="tr-TR" u="sng" dirty="0"/>
              <a:t>Bütçe Bilgilerinin Sunumu</a:t>
            </a:r>
            <a:r>
              <a:rPr lang="tr-TR" dirty="0"/>
              <a:t>" başlıklı bir standardı benimsemiştir.</a:t>
            </a:r>
          </a:p>
          <a:p>
            <a:pPr lvl="0"/>
            <a:endParaRPr lang="tr-TR" dirty="0"/>
          </a:p>
          <a:p>
            <a:pPr lvl="0"/>
            <a:endParaRPr lang="tr-TR" dirty="0"/>
          </a:p>
        </p:txBody>
      </p:sp>
    </p:spTree>
    <p:extLst>
      <p:ext uri="{BB962C8B-B14F-4D97-AF65-F5344CB8AC3E}">
        <p14:creationId xmlns:p14="http://schemas.microsoft.com/office/powerpoint/2010/main" val="3706570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67544" y="1772816"/>
            <a:ext cx="8229600" cy="4320480"/>
          </a:xfrm>
        </p:spPr>
        <p:txBody>
          <a:bodyPr>
            <a:normAutofit fontScale="85000" lnSpcReduction="20000"/>
          </a:bodyPr>
          <a:lstStyle/>
          <a:p>
            <a:pPr marL="0" indent="0">
              <a:buNone/>
            </a:pPr>
            <a:r>
              <a:rPr lang="tr-TR" dirty="0"/>
              <a:t>(3) </a:t>
            </a:r>
            <a:r>
              <a:rPr lang="tr-TR" u="sng" dirty="0"/>
              <a:t>Devletin hissedarları durumu söz konusu olmadığı</a:t>
            </a:r>
            <a:r>
              <a:rPr lang="tr-TR" dirty="0"/>
              <a:t> için </a:t>
            </a:r>
            <a:r>
              <a:rPr lang="tr-TR" dirty="0" err="1"/>
              <a:t>IPSAS'da</a:t>
            </a:r>
            <a:r>
              <a:rPr lang="tr-TR" dirty="0"/>
              <a:t> kâr payı ve kâr payı dağıtımına ilişkin hesap ve tablolara yer verilmesi de söz konusu değildir.</a:t>
            </a:r>
          </a:p>
          <a:p>
            <a:pPr marL="0" indent="0">
              <a:buNone/>
            </a:pPr>
            <a:r>
              <a:rPr lang="tr-TR" dirty="0"/>
              <a:t>(4) </a:t>
            </a:r>
            <a:r>
              <a:rPr lang="tr-TR" u="sng" dirty="0"/>
              <a:t>Kamunun vergi mükellefi değil, genellikle vergi otoritesi olmasının</a:t>
            </a:r>
            <a:r>
              <a:rPr lang="tr-TR" dirty="0"/>
              <a:t> bir sonucu olarak IPSAS IFRS'in12 </a:t>
            </a:r>
            <a:r>
              <a:rPr lang="tr-TR" dirty="0" err="1"/>
              <a:t>Nolu"Gelir</a:t>
            </a:r>
            <a:r>
              <a:rPr lang="tr-TR" dirty="0"/>
              <a:t> Vergileri" standardına yer vermemiştir.</a:t>
            </a:r>
          </a:p>
          <a:p>
            <a:pPr marL="0" indent="0">
              <a:buNone/>
            </a:pPr>
            <a:r>
              <a:rPr lang="tr-TR" dirty="0"/>
              <a:t>(5) Vergi tahakkuk ve tahsilatına ilişkin olarak </a:t>
            </a:r>
            <a:r>
              <a:rPr lang="tr-TR" dirty="0" err="1"/>
              <a:t>IFRS'den</a:t>
            </a:r>
            <a:r>
              <a:rPr lang="tr-TR" dirty="0"/>
              <a:t> farklı olarak IPSAS Bedel Harici İşlemlerden Doğan Gelirler (Vergiler ve Transferler) başlıklı 23 </a:t>
            </a:r>
            <a:r>
              <a:rPr lang="tr-TR" dirty="0" err="1"/>
              <a:t>Nolu</a:t>
            </a:r>
            <a:r>
              <a:rPr lang="tr-TR" dirty="0"/>
              <a:t> standardı yayınlamıştır.</a:t>
            </a:r>
          </a:p>
          <a:p>
            <a:pPr marL="0" indent="0">
              <a:buNone/>
            </a:pPr>
            <a:r>
              <a:rPr lang="tr-TR" dirty="0"/>
              <a:t>(6) IPSAS; </a:t>
            </a:r>
            <a:r>
              <a:rPr lang="tr-TR" dirty="0" err="1"/>
              <a:t>IFRS'in</a:t>
            </a:r>
            <a:r>
              <a:rPr lang="tr-TR" dirty="0"/>
              <a:t> 12 </a:t>
            </a:r>
            <a:r>
              <a:rPr lang="tr-TR" dirty="0" err="1"/>
              <a:t>nolu</a:t>
            </a:r>
            <a:r>
              <a:rPr lang="tr-TR" dirty="0"/>
              <a:t> "Hasılat" standardına karşılık olarak "IPSAS 9 "Bedel Karşılığında Yapılan Faaliyetlerden Elde Edilen Gelirler" standardına yer vermiştir.</a:t>
            </a:r>
          </a:p>
          <a:p>
            <a:pPr lvl="0"/>
            <a:endParaRPr lang="tr-TR" dirty="0"/>
          </a:p>
        </p:txBody>
      </p:sp>
    </p:spTree>
    <p:extLst>
      <p:ext uri="{BB962C8B-B14F-4D97-AF65-F5344CB8AC3E}">
        <p14:creationId xmlns:p14="http://schemas.microsoft.com/office/powerpoint/2010/main" val="348211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2348881"/>
            <a:ext cx="8229600" cy="1224136"/>
          </a:xfrm>
        </p:spPr>
        <p:txBody>
          <a:bodyPr>
            <a:normAutofit fontScale="92500" lnSpcReduction="10000"/>
          </a:bodyPr>
          <a:lstStyle/>
          <a:p>
            <a:pPr marL="0" indent="0" algn="just">
              <a:buNone/>
            </a:pPr>
            <a:endParaRPr lang="tr-TR" sz="2400" dirty="0"/>
          </a:p>
          <a:p>
            <a:pPr marL="0" indent="0" algn="ctr">
              <a:buClr>
                <a:srgbClr val="CC0000"/>
              </a:buClr>
              <a:buNone/>
              <a:defRPr/>
            </a:pPr>
            <a:r>
              <a:rPr lang="tr-TR" b="1" kern="0" dirty="0">
                <a:solidFill>
                  <a:schemeClr val="accent6">
                    <a:lumMod val="50000"/>
                  </a:schemeClr>
                </a:solidFill>
              </a:rPr>
              <a:t>NAKİT ESASLI VE TAHAKKUK ESASLI MUHASEBE UYGULAMALARI</a:t>
            </a:r>
          </a:p>
          <a:p>
            <a:pPr marL="0" indent="0">
              <a:buClr>
                <a:srgbClr val="CC0000"/>
              </a:buClr>
              <a:buNone/>
              <a:defRPr/>
            </a:pPr>
            <a:endParaRPr lang="tr-TR" b="1" kern="0" dirty="0">
              <a:solidFill>
                <a:schemeClr val="accent6">
                  <a:lumMod val="50000"/>
                </a:schemeClr>
              </a:solidFill>
            </a:endParaRPr>
          </a:p>
        </p:txBody>
      </p:sp>
    </p:spTree>
    <p:extLst>
      <p:ext uri="{BB962C8B-B14F-4D97-AF65-F5344CB8AC3E}">
        <p14:creationId xmlns:p14="http://schemas.microsoft.com/office/powerpoint/2010/main" val="175339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52843E-93DD-0547-9DF5-413B83F9CCD6}"/>
              </a:ext>
            </a:extLst>
          </p:cNvPr>
          <p:cNvGraphicFramePr>
            <a:graphicFrameLocks noGrp="1"/>
          </p:cNvGraphicFramePr>
          <p:nvPr>
            <p:ph idx="1"/>
            <p:extLst>
              <p:ext uri="{D42A27DB-BD31-4B8C-83A1-F6EECF244321}">
                <p14:modId xmlns:p14="http://schemas.microsoft.com/office/powerpoint/2010/main" val="731905993"/>
              </p:ext>
            </p:extLst>
          </p:nvPr>
        </p:nvGraphicFramePr>
        <p:xfrm>
          <a:off x="899592" y="1812384"/>
          <a:ext cx="7200800" cy="3916680"/>
        </p:xfrm>
        <a:graphic>
          <a:graphicData uri="http://schemas.openxmlformats.org/drawingml/2006/table">
            <a:tbl>
              <a:tblPr firstRow="1" firstCol="1" bandRow="1">
                <a:tableStyleId>{5C22544A-7EE6-4342-B048-85BDC9FD1C3A}</a:tableStyleId>
              </a:tblPr>
              <a:tblGrid>
                <a:gridCol w="3624414">
                  <a:extLst>
                    <a:ext uri="{9D8B030D-6E8A-4147-A177-3AD203B41FA5}">
                      <a16:colId xmlns:a16="http://schemas.microsoft.com/office/drawing/2014/main" val="3015894487"/>
                    </a:ext>
                  </a:extLst>
                </a:gridCol>
                <a:gridCol w="3576386">
                  <a:extLst>
                    <a:ext uri="{9D8B030D-6E8A-4147-A177-3AD203B41FA5}">
                      <a16:colId xmlns:a16="http://schemas.microsoft.com/office/drawing/2014/main" val="2078391943"/>
                    </a:ext>
                  </a:extLst>
                </a:gridCol>
              </a:tblGrid>
              <a:tr h="259048">
                <a:tc>
                  <a:txBody>
                    <a:bodyPr/>
                    <a:lstStyle/>
                    <a:p>
                      <a:pPr>
                        <a:spcBef>
                          <a:spcPts val="300"/>
                        </a:spcBef>
                        <a:spcAft>
                          <a:spcPts val="300"/>
                        </a:spcAft>
                      </a:pPr>
                      <a:r>
                        <a:rPr lang="tr-TR" sz="1800" u="sng" dirty="0">
                          <a:effectLst/>
                        </a:rPr>
                        <a:t>Tahakkuk Esası</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tr-TR" sz="1800" u="sng">
                          <a:effectLst/>
                        </a:rPr>
                        <a:t>Nakit Esası</a:t>
                      </a:r>
                      <a:endParaRPr lang="tr-T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57155604"/>
                  </a:ext>
                </a:extLst>
              </a:tr>
              <a:tr h="777143">
                <a:tc>
                  <a:txBody>
                    <a:bodyPr/>
                    <a:lstStyle/>
                    <a:p>
                      <a:pPr marL="342900" lvl="0" indent="-342900" algn="l" defTabSz="914400" rtl="0" eaLnBrk="1" latinLnBrk="0" hangingPunct="1">
                        <a:spcBef>
                          <a:spcPts val="300"/>
                        </a:spcBef>
                        <a:spcAft>
                          <a:spcPts val="300"/>
                        </a:spcAft>
                        <a:buFont typeface="Symbol" pitchFamily="2" charset="2"/>
                        <a:buChar char=""/>
                        <a:tabLst>
                          <a:tab pos="205105" algn="l"/>
                        </a:tabLst>
                      </a:pPr>
                      <a:r>
                        <a:rPr lang="tr-TR" sz="1800" b="0" kern="1200" dirty="0">
                          <a:solidFill>
                            <a:schemeClr val="tx1"/>
                          </a:solidFill>
                          <a:effectLst/>
                          <a:latin typeface="+mn-lt"/>
                          <a:ea typeface="+mn-ea"/>
                          <a:cs typeface="+mn-cs"/>
                        </a:rPr>
                        <a:t>İşlemler ve olaylar gerçekleştiğinde muhasebeleştirilir (nakit alındığında/ ödendiğinde değil)</a:t>
                      </a:r>
                    </a:p>
                  </a:txBody>
                  <a:tcPr marL="68580" marR="68580" marT="0" marB="0">
                    <a:noFill/>
                  </a:tcPr>
                </a:tc>
                <a:tc>
                  <a:txBody>
                    <a:bodyPr/>
                    <a:lstStyle/>
                    <a:p>
                      <a:pPr marL="342900" lvl="0" indent="-342900">
                        <a:spcBef>
                          <a:spcPts val="300"/>
                        </a:spcBef>
                        <a:spcAft>
                          <a:spcPts val="300"/>
                        </a:spcAft>
                        <a:buFont typeface="Symbol" pitchFamily="2" charset="2"/>
                        <a:buChar char=""/>
                        <a:tabLst>
                          <a:tab pos="205105" algn="l"/>
                        </a:tabLst>
                      </a:pPr>
                      <a:r>
                        <a:rPr lang="tr-TR" sz="1800" dirty="0">
                          <a:solidFill>
                            <a:schemeClr val="tx1"/>
                          </a:solidFill>
                          <a:effectLst/>
                        </a:rPr>
                        <a:t>İşlemlerin ve diğer olayların yalnızca nakit alındığında / ödendiğinde tanınması.</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96463712"/>
                  </a:ext>
                </a:extLst>
              </a:tr>
              <a:tr h="1153940">
                <a:tc>
                  <a:txBody>
                    <a:bodyPr/>
                    <a:lstStyle/>
                    <a:p>
                      <a:pPr marL="342900" lvl="0" indent="-342900">
                        <a:spcBef>
                          <a:spcPts val="300"/>
                        </a:spcBef>
                        <a:spcAft>
                          <a:spcPts val="300"/>
                        </a:spcAft>
                        <a:buFont typeface="Symbol" pitchFamily="2" charset="2"/>
                        <a:buChar char=""/>
                        <a:tabLst>
                          <a:tab pos="205105" algn="l"/>
                        </a:tabLst>
                      </a:pPr>
                      <a:r>
                        <a:rPr lang="tr-TR" sz="1800" b="0" dirty="0">
                          <a:solidFill>
                            <a:schemeClr val="tx1"/>
                          </a:solidFill>
                          <a:effectLst/>
                        </a:rPr>
                        <a:t>İşlemler ve olaylar ilgili oldukları dönemlerde muhasebe kayıtlarına kaydedilir. </a:t>
                      </a:r>
                      <a:endPar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lvl="0" indent="-342900">
                        <a:spcBef>
                          <a:spcPts val="300"/>
                        </a:spcBef>
                        <a:spcAft>
                          <a:spcPts val="300"/>
                        </a:spcAft>
                        <a:buFont typeface="Symbol" pitchFamily="2" charset="2"/>
                        <a:buChar char=""/>
                        <a:tabLst>
                          <a:tab pos="205105" algn="l"/>
                        </a:tabLst>
                      </a:pPr>
                      <a:r>
                        <a:rPr lang="tr-TR" sz="1800" dirty="0">
                          <a:solidFill>
                            <a:schemeClr val="tx1"/>
                          </a:solidFill>
                          <a:effectLst/>
                        </a:rPr>
                        <a:t>Nakit akışına odaklanır.</a:t>
                      </a:r>
                    </a:p>
                    <a:p>
                      <a:pPr marL="342900" marR="0" lvl="0" indent="-342900" algn="l" defTabSz="914400" rtl="0" eaLnBrk="1" fontAlgn="auto" latinLnBrk="0" hangingPunct="1">
                        <a:lnSpc>
                          <a:spcPct val="100000"/>
                        </a:lnSpc>
                        <a:spcBef>
                          <a:spcPts val="300"/>
                        </a:spcBef>
                        <a:spcAft>
                          <a:spcPts val="300"/>
                        </a:spcAft>
                        <a:buClrTx/>
                        <a:buSzTx/>
                        <a:buFont typeface="Symbol" pitchFamily="2" charset="2"/>
                        <a:buChar char=""/>
                        <a:tabLst>
                          <a:tab pos="205105" algn="l"/>
                        </a:tabLst>
                        <a:defRPr/>
                      </a:pPr>
                      <a:r>
                        <a:rPr lang="tr-TR" sz="1800" dirty="0">
                          <a:solidFill>
                            <a:schemeClr val="tx1"/>
                          </a:solidFill>
                          <a:effectLst/>
                        </a:rPr>
                        <a:t>Harcamanın ilgili olduğu dönemle eşleştirilmesine izin vermez.</a:t>
                      </a:r>
                    </a:p>
                  </a:txBody>
                  <a:tcPr marL="68580" marR="68580" marT="0" marB="0">
                    <a:noFill/>
                  </a:tcPr>
                </a:tc>
                <a:extLst>
                  <a:ext uri="{0D108BD9-81ED-4DB2-BD59-A6C34878D82A}">
                    <a16:rowId xmlns:a16="http://schemas.microsoft.com/office/drawing/2014/main" val="733169473"/>
                  </a:ext>
                </a:extLst>
              </a:tr>
              <a:tr h="1036191">
                <a:tc>
                  <a:txBody>
                    <a:bodyPr/>
                    <a:lstStyle/>
                    <a:p>
                      <a:pPr marL="342900" lvl="0" indent="-342900">
                        <a:spcBef>
                          <a:spcPts val="300"/>
                        </a:spcBef>
                        <a:spcAft>
                          <a:spcPts val="300"/>
                        </a:spcAft>
                        <a:buFont typeface="Symbol" pitchFamily="2" charset="2"/>
                        <a:buChar char=""/>
                        <a:tabLst>
                          <a:tab pos="205105" algn="l"/>
                        </a:tabLst>
                      </a:pPr>
                      <a:r>
                        <a:rPr lang="tr-TR" sz="1800" b="0" dirty="0">
                          <a:solidFill>
                            <a:schemeClr val="tx1"/>
                          </a:solidFill>
                          <a:effectLst/>
                        </a:rPr>
                        <a:t>Tahakkuk esasına göre muhasebeleştirilen unsurlar şunlardır: varlıklar, yükümlülükler, net varlıklar / öz sermaye, gelirler ve giderler.</a:t>
                      </a:r>
                      <a:endPar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marR="0" lvl="0" indent="-342900" algn="l" defTabSz="914400" rtl="0" eaLnBrk="1" fontAlgn="auto" latinLnBrk="0" hangingPunct="1">
                        <a:lnSpc>
                          <a:spcPct val="100000"/>
                        </a:lnSpc>
                        <a:spcBef>
                          <a:spcPts val="300"/>
                        </a:spcBef>
                        <a:spcAft>
                          <a:spcPts val="300"/>
                        </a:spcAft>
                        <a:buClrTx/>
                        <a:buSzTx/>
                        <a:buFont typeface="Symbol" pitchFamily="2" charset="2"/>
                        <a:buChar char=""/>
                        <a:tabLst>
                          <a:tab pos="205105" algn="l"/>
                        </a:tabLst>
                        <a:defRPr/>
                      </a:pPr>
                      <a:r>
                        <a:rPr lang="tr-TR" sz="1800" dirty="0">
                          <a:solidFill>
                            <a:schemeClr val="tx1"/>
                          </a:solidFill>
                          <a:effectLst/>
                        </a:rPr>
                        <a:t>Varlıklar ve yükümlülükler için bir çerçeve sunamıyor. </a:t>
                      </a:r>
                      <a:endPar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860131807"/>
                  </a:ext>
                </a:extLst>
              </a:tr>
            </a:tbl>
          </a:graphicData>
        </a:graphic>
      </p:graphicFrame>
    </p:spTree>
    <p:extLst>
      <p:ext uri="{BB962C8B-B14F-4D97-AF65-F5344CB8AC3E}">
        <p14:creationId xmlns:p14="http://schemas.microsoft.com/office/powerpoint/2010/main" val="107042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67544" y="1772816"/>
            <a:ext cx="8229600" cy="4320480"/>
          </a:xfrm>
        </p:spPr>
        <p:txBody>
          <a:bodyPr>
            <a:normAutofit/>
          </a:bodyPr>
          <a:lstStyle/>
          <a:p>
            <a:pPr marL="0" indent="0" algn="ctr">
              <a:buNone/>
            </a:pPr>
            <a:endParaRPr lang="tr-TR" dirty="0"/>
          </a:p>
          <a:p>
            <a:pPr marL="0" indent="0" algn="ctr">
              <a:buNone/>
            </a:pPr>
            <a:r>
              <a:rPr lang="tr-TR" dirty="0"/>
              <a:t>Mevcut tahakkuk bazlı uygulamanın nakit esaslı uygulama ile karşılaştırılması. </a:t>
            </a:r>
          </a:p>
          <a:p>
            <a:pPr marL="0" indent="0" algn="ctr">
              <a:buNone/>
            </a:pPr>
            <a:r>
              <a:rPr lang="tr-TR" dirty="0"/>
              <a:t>Bakınız Excel Dosyası.</a:t>
            </a:r>
          </a:p>
          <a:p>
            <a:pPr lvl="0"/>
            <a:endParaRPr lang="tr-TR" dirty="0"/>
          </a:p>
        </p:txBody>
      </p:sp>
    </p:spTree>
    <p:extLst>
      <p:ext uri="{BB962C8B-B14F-4D97-AF65-F5344CB8AC3E}">
        <p14:creationId xmlns:p14="http://schemas.microsoft.com/office/powerpoint/2010/main" val="269296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3964F783-94BF-B94C-A502-45B2506AED1F}"/>
              </a:ext>
            </a:extLst>
          </p:cNvPr>
          <p:cNvSpPr txBox="1">
            <a:spLocks/>
          </p:cNvSpPr>
          <p:nvPr/>
        </p:nvSpPr>
        <p:spPr>
          <a:xfrm>
            <a:off x="395536" y="1988841"/>
            <a:ext cx="8352928"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a:lstStyle>
          <a:p>
            <a:r>
              <a:rPr lang="tr-TR" sz="4500" b="1" dirty="0"/>
              <a:t>Eğitim Sonrası Değerlendirme Anketini doldurmak için:</a:t>
            </a:r>
            <a:endParaRPr lang="tr-TR" sz="4500" dirty="0">
              <a:latin typeface="Franklin Gothic Heavy" panose="020B0903020102020204" pitchFamily="34" charset="0"/>
            </a:endParaRPr>
          </a:p>
          <a:p>
            <a:pPr>
              <a:lnSpc>
                <a:spcPct val="150000"/>
              </a:lnSpc>
            </a:pPr>
            <a:r>
              <a:rPr lang="tr-TR" sz="4500" b="1" dirty="0"/>
              <a:t>10 Dakika</a:t>
            </a:r>
          </a:p>
        </p:txBody>
      </p:sp>
    </p:spTree>
    <p:extLst>
      <p:ext uri="{BB962C8B-B14F-4D97-AF65-F5344CB8AC3E}">
        <p14:creationId xmlns:p14="http://schemas.microsoft.com/office/powerpoint/2010/main" val="2612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1B6737E7-6FD9-7A4B-AB8C-8C38C9157C54}"/>
              </a:ext>
            </a:extLst>
          </p:cNvPr>
          <p:cNvSpPr txBox="1">
            <a:spLocks/>
          </p:cNvSpPr>
          <p:nvPr/>
        </p:nvSpPr>
        <p:spPr>
          <a:xfrm>
            <a:off x="693060" y="188696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a:lstStyle>
          <a:p>
            <a:r>
              <a:rPr lang="tr-TR" sz="4500" b="1" dirty="0"/>
              <a:t>Teşekkürler!</a:t>
            </a:r>
            <a:endParaRPr lang="tr-TR" sz="4500" dirty="0">
              <a:latin typeface="Franklin Gothic Heavy" panose="020B0903020102020204" pitchFamily="34" charset="0"/>
            </a:endParaRPr>
          </a:p>
        </p:txBody>
      </p:sp>
      <p:sp>
        <p:nvSpPr>
          <p:cNvPr id="9" name="Titolo 1">
            <a:extLst>
              <a:ext uri="{FF2B5EF4-FFF2-40B4-BE49-F238E27FC236}">
                <a16:creationId xmlns:a16="http://schemas.microsoft.com/office/drawing/2014/main" id="{3964F783-94BF-B94C-A502-45B2506AED1F}"/>
              </a:ext>
            </a:extLst>
          </p:cNvPr>
          <p:cNvSpPr txBox="1">
            <a:spLocks/>
          </p:cNvSpPr>
          <p:nvPr/>
        </p:nvSpPr>
        <p:spPr>
          <a:xfrm>
            <a:off x="689687" y="3471143"/>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a:lstStyle>
          <a:p>
            <a:r>
              <a:rPr lang="tr-TR" sz="4500" b="1" dirty="0"/>
              <a:t>Tüm sorularınızı ve yorumlarınızı bekleriz.</a:t>
            </a:r>
            <a:endParaRPr lang="tr-TR" sz="4500" dirty="0">
              <a:latin typeface="Franklin Gothic Heavy" panose="020B0903020102020204" pitchFamily="34" charset="0"/>
            </a:endParaRPr>
          </a:p>
        </p:txBody>
      </p:sp>
    </p:spTree>
    <p:extLst>
      <p:ext uri="{BB962C8B-B14F-4D97-AF65-F5344CB8AC3E}">
        <p14:creationId xmlns:p14="http://schemas.microsoft.com/office/powerpoint/2010/main" val="38728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2132856"/>
            <a:ext cx="8229600" cy="3744416"/>
          </a:xfrm>
        </p:spPr>
        <p:txBody>
          <a:bodyPr>
            <a:normAutofit lnSpcReduction="10000"/>
          </a:bodyPr>
          <a:lstStyle/>
          <a:p>
            <a:pPr marL="0" indent="0">
              <a:lnSpc>
                <a:spcPct val="150000"/>
              </a:lnSpc>
              <a:spcBef>
                <a:spcPts val="0"/>
              </a:spcBef>
              <a:buClr>
                <a:srgbClr val="CC0000"/>
              </a:buClr>
              <a:buNone/>
              <a:defRPr/>
            </a:pPr>
            <a:r>
              <a:rPr lang="tr-TR" sz="2400" dirty="0"/>
              <a:t>Bu çalışmada ele alınan konular:</a:t>
            </a:r>
          </a:p>
          <a:p>
            <a:pPr>
              <a:lnSpc>
                <a:spcPct val="150000"/>
              </a:lnSpc>
              <a:spcBef>
                <a:spcPts val="0"/>
              </a:spcBef>
              <a:buClr>
                <a:srgbClr val="CC0000"/>
              </a:buClr>
              <a:buFont typeface="Wingdings" pitchFamily="2" charset="2"/>
              <a:buChar char="q"/>
              <a:defRPr/>
            </a:pPr>
            <a:r>
              <a:rPr lang="tr-TR" sz="2400" dirty="0"/>
              <a:t>Muhasebe standartları nedir? neden ihtiyaç duyulur?</a:t>
            </a:r>
          </a:p>
          <a:p>
            <a:pPr>
              <a:lnSpc>
                <a:spcPct val="150000"/>
              </a:lnSpc>
              <a:spcBef>
                <a:spcPts val="0"/>
              </a:spcBef>
              <a:buClr>
                <a:srgbClr val="CC0000"/>
              </a:buClr>
              <a:buFont typeface="Wingdings" pitchFamily="2" charset="2"/>
              <a:buChar char="q"/>
              <a:defRPr/>
            </a:pPr>
            <a:r>
              <a:rPr lang="tr-TR" sz="2400" dirty="0"/>
              <a:t>Kamu Sektörü Muhasebe Standartları nedir ve IPA fonları için kullanımı uygun mudur?</a:t>
            </a:r>
          </a:p>
          <a:p>
            <a:pPr>
              <a:lnSpc>
                <a:spcPct val="150000"/>
              </a:lnSpc>
              <a:spcBef>
                <a:spcPts val="0"/>
              </a:spcBef>
              <a:buClr>
                <a:srgbClr val="CC0000"/>
              </a:buClr>
              <a:buFont typeface="Wingdings" pitchFamily="2" charset="2"/>
              <a:buChar char="q"/>
              <a:defRPr/>
            </a:pPr>
            <a:r>
              <a:rPr lang="tr-TR" sz="2400" dirty="0"/>
              <a:t>Nakit ve Tahakkuk Esaslı Muhasebe nedir?</a:t>
            </a:r>
          </a:p>
          <a:p>
            <a:pPr>
              <a:lnSpc>
                <a:spcPct val="150000"/>
              </a:lnSpc>
              <a:spcBef>
                <a:spcPts val="0"/>
              </a:spcBef>
              <a:buClr>
                <a:srgbClr val="CC0000"/>
              </a:buClr>
              <a:buFont typeface="Wingdings" pitchFamily="2" charset="2"/>
              <a:buChar char="q"/>
              <a:defRPr/>
            </a:pPr>
            <a:r>
              <a:rPr lang="tr-TR" sz="2400" dirty="0"/>
              <a:t>IPA Uygulama Birimi mevcut uygulaması (PIM J- Accounting) üzerinden karşılaştırma.</a:t>
            </a:r>
          </a:p>
          <a:p>
            <a:pPr marL="0" indent="0">
              <a:lnSpc>
                <a:spcPct val="150000"/>
              </a:lnSpc>
              <a:spcBef>
                <a:spcPts val="0"/>
              </a:spcBef>
              <a:buClr>
                <a:srgbClr val="CC0000"/>
              </a:buClr>
              <a:buNone/>
              <a:defRPr/>
            </a:pPr>
            <a:endParaRPr lang="tr-TR" sz="2400" b="1" kern="0" dirty="0">
              <a:solidFill>
                <a:srgbClr val="C00000"/>
              </a:solidFill>
            </a:endParaRPr>
          </a:p>
          <a:p>
            <a:pPr marL="0" indent="0">
              <a:buClr>
                <a:srgbClr val="CC0000"/>
              </a:buClr>
              <a:buNone/>
              <a:defRPr/>
            </a:pPr>
            <a:endParaRPr lang="tr-TR" sz="2400" b="1" kern="0" dirty="0">
              <a:solidFill>
                <a:srgbClr val="C00000"/>
              </a:solidFill>
            </a:endParaRPr>
          </a:p>
          <a:p>
            <a:pPr marL="0" indent="0" algn="ctr">
              <a:buClr>
                <a:srgbClr val="CC0000"/>
              </a:buClr>
              <a:buNone/>
              <a:defRPr/>
            </a:pPr>
            <a:endParaRPr lang="tr-TR" b="1" kern="0" dirty="0">
              <a:solidFill>
                <a:srgbClr val="C00000"/>
              </a:solidFill>
            </a:endParaRPr>
          </a:p>
          <a:p>
            <a:pPr marL="0" indent="0">
              <a:buClr>
                <a:srgbClr val="CC0000"/>
              </a:buClr>
              <a:buNone/>
              <a:defRPr/>
            </a:pPr>
            <a:endParaRPr lang="tr-TR" b="1" kern="0" dirty="0">
              <a:solidFill>
                <a:schemeClr val="accent6">
                  <a:lumMod val="50000"/>
                </a:schemeClr>
              </a:solidFill>
            </a:endParaRPr>
          </a:p>
        </p:txBody>
      </p:sp>
    </p:spTree>
    <p:extLst>
      <p:ext uri="{BB962C8B-B14F-4D97-AF65-F5344CB8AC3E}">
        <p14:creationId xmlns:p14="http://schemas.microsoft.com/office/powerpoint/2010/main" val="212671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2348881"/>
            <a:ext cx="8229600" cy="1224136"/>
          </a:xfrm>
        </p:spPr>
        <p:txBody>
          <a:bodyPr/>
          <a:lstStyle/>
          <a:p>
            <a:pPr marL="0" indent="0" algn="just">
              <a:buNone/>
            </a:pPr>
            <a:endParaRPr lang="tr-TR" sz="2400" dirty="0"/>
          </a:p>
          <a:p>
            <a:pPr marL="0" indent="0" algn="ctr">
              <a:buClr>
                <a:srgbClr val="CC0000"/>
              </a:buClr>
              <a:buNone/>
              <a:defRPr/>
            </a:pPr>
            <a:r>
              <a:rPr lang="tr-TR" b="1" kern="0" dirty="0">
                <a:solidFill>
                  <a:schemeClr val="accent6">
                    <a:lumMod val="50000"/>
                  </a:schemeClr>
                </a:solidFill>
              </a:rPr>
              <a:t>MUHASEBE STANDARTLARI HAKKINDA</a:t>
            </a:r>
          </a:p>
          <a:p>
            <a:pPr marL="0" indent="0">
              <a:buClr>
                <a:srgbClr val="CC0000"/>
              </a:buClr>
              <a:buNone/>
              <a:defRPr/>
            </a:pPr>
            <a:endParaRPr lang="tr-TR" b="1" kern="0" dirty="0">
              <a:solidFill>
                <a:schemeClr val="accent6">
                  <a:lumMod val="50000"/>
                </a:schemeClr>
              </a:solidFill>
            </a:endParaRPr>
          </a:p>
        </p:txBody>
      </p:sp>
    </p:spTree>
    <p:extLst>
      <p:ext uri="{BB962C8B-B14F-4D97-AF65-F5344CB8AC3E}">
        <p14:creationId xmlns:p14="http://schemas.microsoft.com/office/powerpoint/2010/main" val="415982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916832"/>
            <a:ext cx="8229600" cy="4032448"/>
          </a:xfrm>
        </p:spPr>
        <p:txBody>
          <a:bodyPr>
            <a:normAutofit fontScale="85000" lnSpcReduction="10000"/>
          </a:bodyPr>
          <a:lstStyle/>
          <a:p>
            <a:pPr lvl="0"/>
            <a:r>
              <a:rPr lang="tr-TR" dirty="0"/>
              <a:t>Mali bilgiler arasında </a:t>
            </a:r>
            <a:r>
              <a:rPr lang="tr-TR" b="1" dirty="0"/>
              <a:t>karşılaştırma</a:t>
            </a:r>
            <a:r>
              <a:rPr lang="tr-TR" dirty="0"/>
              <a:t> yapabilmek, bunları </a:t>
            </a:r>
            <a:r>
              <a:rPr lang="tr-TR" b="1" dirty="0"/>
              <a:t>konsolide</a:t>
            </a:r>
            <a:r>
              <a:rPr lang="tr-TR" dirty="0"/>
              <a:t> edebilmek için bilgilerin </a:t>
            </a:r>
            <a:r>
              <a:rPr lang="tr-TR" b="1" dirty="0"/>
              <a:t>aynı bazda</a:t>
            </a:r>
            <a:r>
              <a:rPr lang="tr-TR" dirty="0"/>
              <a:t> hazırlanması gerekir.</a:t>
            </a:r>
          </a:p>
          <a:p>
            <a:pPr lvl="0"/>
            <a:r>
              <a:rPr lang="tr-TR" dirty="0"/>
              <a:t>Bilgilerin aynı bazda sunulabilmesini sağlamak için mali raporlamanın </a:t>
            </a:r>
            <a:r>
              <a:rPr lang="tr-TR" b="1" dirty="0"/>
              <a:t>standartlaştırılması</a:t>
            </a:r>
            <a:r>
              <a:rPr lang="tr-TR" dirty="0"/>
              <a:t> gerekmiş, bu nedenle raporlama ve muhasebe standartları geliştirilmiştir. </a:t>
            </a:r>
          </a:p>
          <a:p>
            <a:pPr lvl="0"/>
            <a:r>
              <a:rPr lang="tr-TR" dirty="0"/>
              <a:t>Mali raporların hazırlanması açısından </a:t>
            </a:r>
            <a:r>
              <a:rPr lang="tr-TR" b="1" dirty="0"/>
              <a:t>ilgili otoritenin ihtiyacına göre</a:t>
            </a:r>
            <a:r>
              <a:rPr lang="tr-TR" dirty="0"/>
              <a:t>; ülke içinde farklı standartlar olabileceği gibi (SPK, TFRS, VUK gibi) ülkeye has standartlar (US GAAP- Genel Kabul Görmüş Muhasebe İlkeleri) da bulunmaktadır. </a:t>
            </a:r>
          </a:p>
        </p:txBody>
      </p:sp>
    </p:spTree>
    <p:extLst>
      <p:ext uri="{BB962C8B-B14F-4D97-AF65-F5344CB8AC3E}">
        <p14:creationId xmlns:p14="http://schemas.microsoft.com/office/powerpoint/2010/main" val="409735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916832"/>
            <a:ext cx="8229600" cy="4032448"/>
          </a:xfrm>
        </p:spPr>
        <p:txBody>
          <a:bodyPr>
            <a:normAutofit lnSpcReduction="10000"/>
          </a:bodyPr>
          <a:lstStyle/>
          <a:p>
            <a:pPr lvl="0"/>
            <a:r>
              <a:rPr lang="tr-TR" sz="2400" dirty="0"/>
              <a:t>Ancak bir ülkeye has standardın, örneğin US GAAP (Genel Kabul Görmüş Muhasebe İlkeleri), başka ülkeler tarafından da benimsenmesi beklenemez. </a:t>
            </a:r>
          </a:p>
          <a:p>
            <a:r>
              <a:rPr lang="tr-TR" sz="2400" dirty="0"/>
              <a:t>Tüm standartlar arasında uluslararası nitelikte olan sadece IFRS - Uluslararası Finansal Raporlama Standartları’dır. </a:t>
            </a:r>
          </a:p>
          <a:p>
            <a:r>
              <a:rPr lang="tr-TR" sz="2400" dirty="0"/>
              <a:t>Bununla birlikte, tüm muhasebe ve raporlama standartları temelde ve büyük ölçüde genel muhasebe ve mali raporlama teknik ve prensiplerine dayalıdır, farklar aynı işlemlerin kayıt ve sunum açısından ele alınış biçimiyle ilgilidir.</a:t>
            </a:r>
          </a:p>
          <a:p>
            <a:pPr lvl="0"/>
            <a:endParaRPr lang="tr-TR" sz="2400" dirty="0"/>
          </a:p>
        </p:txBody>
      </p:sp>
    </p:spTree>
    <p:extLst>
      <p:ext uri="{BB962C8B-B14F-4D97-AF65-F5344CB8AC3E}">
        <p14:creationId xmlns:p14="http://schemas.microsoft.com/office/powerpoint/2010/main" val="110655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916832"/>
            <a:ext cx="8229600" cy="4032448"/>
          </a:xfrm>
        </p:spPr>
        <p:txBody>
          <a:bodyPr>
            <a:normAutofit/>
          </a:bodyPr>
          <a:lstStyle/>
          <a:p>
            <a:pPr lvl="0"/>
            <a:r>
              <a:rPr lang="tr-TR" sz="2400" dirty="0"/>
              <a:t>Temel olarak her ülkede standartları oluşturan, kabul eden, gerekmesi halinde yorumlayan ve yayınlayan yetkilendirilmiş kurumlar vardır. Örneğin, ABD’de Financial Accounting </a:t>
            </a:r>
            <a:r>
              <a:rPr lang="tr-TR" sz="2400" dirty="0" err="1"/>
              <a:t>Standards</a:t>
            </a:r>
            <a:r>
              <a:rPr lang="tr-TR" sz="2400" dirty="0"/>
              <a:t> Board, Birleşik </a:t>
            </a:r>
            <a:r>
              <a:rPr lang="tr-TR" sz="2400" dirty="0" err="1"/>
              <a:t>Krallık’ta</a:t>
            </a:r>
            <a:r>
              <a:rPr lang="tr-TR" sz="2400" dirty="0"/>
              <a:t> Financial </a:t>
            </a:r>
            <a:r>
              <a:rPr lang="tr-TR" sz="2400" dirty="0" err="1"/>
              <a:t>Reporting</a:t>
            </a:r>
            <a:r>
              <a:rPr lang="tr-TR" sz="2400" dirty="0"/>
              <a:t> </a:t>
            </a:r>
            <a:r>
              <a:rPr lang="tr-TR" sz="2400" dirty="0" err="1"/>
              <a:t>Council</a:t>
            </a:r>
            <a:r>
              <a:rPr lang="tr-TR" sz="2400" dirty="0"/>
              <a:t>, </a:t>
            </a:r>
            <a:r>
              <a:rPr lang="tr-TR" sz="2400" dirty="0" err="1"/>
              <a:t>Australia’da</a:t>
            </a:r>
            <a:r>
              <a:rPr lang="tr-TR" sz="2400" dirty="0"/>
              <a:t> </a:t>
            </a:r>
            <a:r>
              <a:rPr lang="tr-TR" sz="2400" dirty="0" err="1"/>
              <a:t>Australian</a:t>
            </a:r>
            <a:r>
              <a:rPr lang="tr-TR" sz="2400" dirty="0"/>
              <a:t> Accounting </a:t>
            </a:r>
            <a:r>
              <a:rPr lang="tr-TR" sz="2400" dirty="0" err="1"/>
              <a:t>Standards</a:t>
            </a:r>
            <a:r>
              <a:rPr lang="tr-TR" sz="2400" dirty="0"/>
              <a:t> Board, Yeni Zelanda’da </a:t>
            </a:r>
            <a:r>
              <a:rPr lang="tr-TR" sz="2400" dirty="0" err="1"/>
              <a:t>External</a:t>
            </a:r>
            <a:r>
              <a:rPr lang="tr-TR" sz="2400" dirty="0"/>
              <a:t> </a:t>
            </a:r>
            <a:r>
              <a:rPr lang="tr-TR" sz="2400" dirty="0" err="1"/>
              <a:t>Reporting</a:t>
            </a:r>
            <a:r>
              <a:rPr lang="tr-TR" sz="2400" dirty="0"/>
              <a:t> Board. </a:t>
            </a:r>
          </a:p>
          <a:p>
            <a:pPr lvl="0"/>
            <a:r>
              <a:rPr lang="tr-TR" sz="2400" dirty="0"/>
              <a:t>Türkiye’de ise TFRS (IFRS karşılığı) için Kamu Gözetim Kurumu, DMS (IPSAS karşılığı) içinse Devlet Muhasebe Standartları Kurulu.</a:t>
            </a:r>
          </a:p>
        </p:txBody>
      </p:sp>
    </p:spTree>
    <p:extLst>
      <p:ext uri="{BB962C8B-B14F-4D97-AF65-F5344CB8AC3E}">
        <p14:creationId xmlns:p14="http://schemas.microsoft.com/office/powerpoint/2010/main" val="292865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2348881"/>
            <a:ext cx="8229600" cy="1224136"/>
          </a:xfrm>
        </p:spPr>
        <p:txBody>
          <a:bodyPr>
            <a:normAutofit fontScale="92500" lnSpcReduction="10000"/>
          </a:bodyPr>
          <a:lstStyle/>
          <a:p>
            <a:pPr marL="0" indent="0" algn="just">
              <a:buNone/>
            </a:pPr>
            <a:endParaRPr lang="tr-TR" sz="2400" dirty="0"/>
          </a:p>
          <a:p>
            <a:pPr marL="0" indent="0" algn="ctr">
              <a:buClr>
                <a:srgbClr val="CC0000"/>
              </a:buClr>
              <a:buNone/>
              <a:defRPr/>
            </a:pPr>
            <a:r>
              <a:rPr lang="tr-TR" b="1" kern="0" dirty="0">
                <a:solidFill>
                  <a:schemeClr val="accent6">
                    <a:lumMod val="50000"/>
                  </a:schemeClr>
                </a:solidFill>
              </a:rPr>
              <a:t>IPSAS ULUSLARARASI KAMU SEKTÖRÜ MUHASEBE STANDARTLARI </a:t>
            </a:r>
          </a:p>
          <a:p>
            <a:pPr marL="0" indent="0">
              <a:buClr>
                <a:srgbClr val="CC0000"/>
              </a:buClr>
              <a:buNone/>
              <a:defRPr/>
            </a:pPr>
            <a:endParaRPr lang="tr-TR" b="1" kern="0" dirty="0">
              <a:solidFill>
                <a:schemeClr val="accent6">
                  <a:lumMod val="50000"/>
                </a:schemeClr>
              </a:solidFill>
            </a:endParaRPr>
          </a:p>
        </p:txBody>
      </p:sp>
    </p:spTree>
    <p:extLst>
      <p:ext uri="{BB962C8B-B14F-4D97-AF65-F5344CB8AC3E}">
        <p14:creationId xmlns:p14="http://schemas.microsoft.com/office/powerpoint/2010/main" val="173200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597A3-997F-F54D-B056-E165F718C85D}"/>
              </a:ext>
            </a:extLst>
          </p:cNvPr>
          <p:cNvSpPr>
            <a:spLocks noGrp="1"/>
          </p:cNvSpPr>
          <p:nvPr>
            <p:ph idx="1"/>
          </p:nvPr>
        </p:nvSpPr>
        <p:spPr>
          <a:xfrm>
            <a:off x="457200" y="1772816"/>
            <a:ext cx="8229600" cy="4032448"/>
          </a:xfrm>
        </p:spPr>
        <p:txBody>
          <a:bodyPr>
            <a:noAutofit/>
          </a:bodyPr>
          <a:lstStyle/>
          <a:p>
            <a:pPr lvl="0"/>
            <a:r>
              <a:rPr lang="tr-TR" sz="2400" dirty="0"/>
              <a:t>Uluslararası Kamu Sektörü Muhasebe Standartları (IPSAS) kamu sektörü kurumları için finansal raporlama açısından uyulması gereken uluslararası muhasebe standartlarını ifade etmektedir. </a:t>
            </a:r>
          </a:p>
          <a:p>
            <a:pPr lvl="0"/>
            <a:r>
              <a:rPr lang="tr-TR" sz="2400" dirty="0"/>
              <a:t>Özel sektör için uygulanan Uluslararası Finansal Raporlama Standartlarının (IFRS) kamu sektörüne uyarlanması niteliğinde olan söz konusu standartlar, Uluslararası Muhasebeciler Federasyonu'nun (IFAC) kamu sektörü için oluşturulan Uluslararası Kamu Kesimi Muhasebe Standartları Kurulu (IPSASB) tarafından hazırlanıp yayımlanmaktadır. </a:t>
            </a:r>
          </a:p>
        </p:txBody>
      </p:sp>
    </p:spTree>
    <p:extLst>
      <p:ext uri="{BB962C8B-B14F-4D97-AF65-F5344CB8AC3E}">
        <p14:creationId xmlns:p14="http://schemas.microsoft.com/office/powerpoint/2010/main" val="7631214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3587</TotalTime>
  <Words>2905</Words>
  <Application>Microsoft Macintosh PowerPoint</Application>
  <PresentationFormat>On-screen Show (4:3)</PresentationFormat>
  <Paragraphs>178</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Franklin Gothic Heavy</vt:lpstr>
      <vt:lpstr>Symbol</vt:lpstr>
      <vt:lpstr>Times New Roman</vt:lpstr>
      <vt:lpstr>Wingdings</vt:lpstr>
      <vt:lpstr>Tema di Office</vt:lpstr>
      <vt:lpstr>IPA II (2014-2020) Döneminde Ulaştırma Program Otoritesi ve Nihai Faydalanıcıların Güçlendirilmesi için Teknik Destek  EuropeAid/139809/IH/SER/TR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Transport OS and ERAs in IPA II period EuropeAid/139809/IH/SER/TR</dc:title>
  <dc:creator>Ruggero Tabossi</dc:creator>
  <cp:lastModifiedBy>Microsoft Office User</cp:lastModifiedBy>
  <cp:revision>71</cp:revision>
  <cp:lastPrinted>2020-12-16T08:10:34Z</cp:lastPrinted>
  <dcterms:created xsi:type="dcterms:W3CDTF">2020-06-18T10:32:56Z</dcterms:created>
  <dcterms:modified xsi:type="dcterms:W3CDTF">2020-12-16T13:07:55Z</dcterms:modified>
</cp:coreProperties>
</file>